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://www.ahpsi.org" TargetMode="External"/><Relationship Id="rId4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06908">
              <a:defRPr sz="3916"/>
            </a:lvl1pPr>
          </a:lstStyle>
          <a:p>
            <a:pPr/>
            <a:r>
              <a:t>¿Qué Exámenes Debes Presentar para Ejercer como Profesional de Salud?</a:t>
            </a:r>
          </a:p>
        </p:txBody>
      </p:sp>
      <p:sp>
        <p:nvSpPr>
          <p:cNvPr id="95" name="Subtitle 2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Asociación Hispana de Profesionales de la Salud, Inc.</a:t>
            </a:r>
          </a:p>
          <a:p>
            <a:pPr/>
            <a:r>
              <a:t>New York (AHPSI)</a:t>
            </a:r>
          </a:p>
        </p:txBody>
      </p:sp>
      <p:pic>
        <p:nvPicPr>
          <p:cNvPr id="9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Introducción</a:t>
            </a:r>
          </a:p>
        </p:txBody>
      </p:sp>
      <p:sp>
        <p:nvSpPr>
          <p:cNvPr id="99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178307" indent="-178307" defTabSz="237743">
              <a:spcBef>
                <a:spcPts val="300"/>
              </a:spcBef>
              <a:defRPr sz="1664"/>
            </a:pPr>
            <a:r>
              <a:t>Esta presentación ha sido preparada por la Asociación Hispana de Profesionales de la Salud, Inc., New York (AHPSI), con el objetivo de orientar a los profesionales de la salud sobre los exámenes oficiales requeridos para ejercer legalmente en los Estados Unidos de América.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Las profesiones incluidas en esta guía son: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Enfermeras y Enfermeros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Médicos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Dentistas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Laboratoristas Clínicos / Bioanalistas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Optometristas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Terapistas Físicos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• Farmacéuticos</a:t>
            </a:r>
          </a:p>
          <a:p>
            <a:pPr marL="178307" indent="-178307" defTabSz="237743">
              <a:spcBef>
                <a:spcPts val="300"/>
              </a:spcBef>
              <a:defRPr sz="1664"/>
            </a:pPr>
          </a:p>
          <a:p>
            <a:pPr marL="178307" indent="-178307" defTabSz="237743">
              <a:spcBef>
                <a:spcPts val="300"/>
              </a:spcBef>
              <a:defRPr sz="1664"/>
            </a:pPr>
            <a:r>
              <a:t>Cada sección presenta el examen correspondiente y la entidad oficial donde se realiza el proceso de aplicación.</a:t>
            </a:r>
          </a:p>
        </p:txBody>
      </p:sp>
      <p:pic>
        <p:nvPicPr>
          <p:cNvPr id="10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Enfermeras y Enfermeros</a:t>
            </a:r>
          </a:p>
        </p:txBody>
      </p:sp>
      <p:sp>
        <p:nvSpPr>
          <p:cNvPr id="103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33172" indent="-233172" defTabSz="310895">
              <a:spcBef>
                <a:spcPts val="500"/>
              </a:spcBef>
              <a:defRPr sz="2176"/>
            </a:pPr>
            <a:r>
              <a:t>Exámenes oficiales: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• NCLEX-RN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• NCLEX-PN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Aplicación: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• Junta Estatal de Enfermería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• Pearson VUE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Sitios web: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• https://www.ncsbn.org</a:t>
            </a:r>
          </a:p>
          <a:p>
            <a:pPr marL="233172" indent="-233172" defTabSz="310895">
              <a:spcBef>
                <a:spcPts val="500"/>
              </a:spcBef>
              <a:defRPr sz="2176"/>
            </a:pPr>
            <a:r>
              <a:t>• https://home.pearsonvue.com/nclex</a:t>
            </a:r>
          </a:p>
        </p:txBody>
      </p:sp>
      <p:grpSp>
        <p:nvGrpSpPr>
          <p:cNvPr id="106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04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" name="NCLEX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NCLEX</a:t>
              </a:r>
            </a:p>
          </p:txBody>
        </p:sp>
      </p:grpSp>
      <p:pic>
        <p:nvPicPr>
          <p:cNvPr id="10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Médicos</a:t>
            </a:r>
          </a:p>
        </p:txBody>
      </p:sp>
      <p:sp>
        <p:nvSpPr>
          <p:cNvPr id="110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16027" indent="-216027" defTabSz="288036">
              <a:spcBef>
                <a:spcPts val="400"/>
              </a:spcBef>
              <a:defRPr sz="2016"/>
            </a:pPr>
            <a:r>
              <a:t>Exámenes oficiales: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USMLE Step 1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USMLE Step 2 CK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USMLE Step 3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Aplicación: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USMLE / ECFMG / FSMB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Sitios web: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https://www.usmle.org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https://www.ecfmg.org</a:t>
            </a:r>
          </a:p>
          <a:p>
            <a:pPr marL="216027" indent="-216027" defTabSz="288036">
              <a:spcBef>
                <a:spcPts val="400"/>
              </a:spcBef>
              <a:defRPr sz="2016"/>
            </a:pPr>
            <a:r>
              <a:t>• https://www.fsmb.org</a:t>
            </a:r>
          </a:p>
        </p:txBody>
      </p:sp>
      <p:grpSp>
        <p:nvGrpSpPr>
          <p:cNvPr id="113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11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" name="USMLE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USMLE</a:t>
              </a:r>
            </a:p>
          </p:txBody>
        </p:sp>
      </p:grpSp>
      <p:pic>
        <p:nvPicPr>
          <p:cNvPr id="11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Dentistas</a:t>
            </a:r>
          </a:p>
        </p:txBody>
      </p:sp>
      <p:sp>
        <p:nvSpPr>
          <p:cNvPr id="117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2613" indent="-332613" defTabSz="443484">
              <a:defRPr sz="3104"/>
            </a:pPr>
            <a:r>
              <a:t>Examen oficial:</a:t>
            </a:r>
          </a:p>
          <a:p>
            <a:pPr marL="332613" indent="-332613" defTabSz="443484">
              <a:defRPr sz="3104"/>
            </a:pPr>
            <a:r>
              <a:t>• INBDE</a:t>
            </a:r>
          </a:p>
          <a:p>
            <a:pPr marL="332613" indent="-332613" defTabSz="443484">
              <a:defRPr sz="3104"/>
            </a:pPr>
          </a:p>
          <a:p>
            <a:pPr marL="332613" indent="-332613" defTabSz="443484">
              <a:defRPr sz="3104"/>
            </a:pPr>
            <a:r>
              <a:t>Aplicación:</a:t>
            </a:r>
          </a:p>
          <a:p>
            <a:pPr marL="332613" indent="-332613" defTabSz="443484">
              <a:defRPr sz="3104"/>
            </a:pPr>
            <a:r>
              <a:t>• ADA / JCNDE</a:t>
            </a:r>
          </a:p>
          <a:p>
            <a:pPr marL="332613" indent="-332613" defTabSz="443484">
              <a:defRPr sz="3104"/>
            </a:pPr>
          </a:p>
          <a:p>
            <a:pPr marL="332613" indent="-332613" defTabSz="443484">
              <a:defRPr sz="3104"/>
            </a:pPr>
            <a:r>
              <a:t>Sitio web:</a:t>
            </a:r>
          </a:p>
          <a:p>
            <a:pPr marL="332613" indent="-332613" defTabSz="443484">
              <a:defRPr sz="3104"/>
            </a:pPr>
            <a:r>
              <a:t>• https://jcnde.ada.org</a:t>
            </a:r>
          </a:p>
        </p:txBody>
      </p:sp>
      <p:grpSp>
        <p:nvGrpSpPr>
          <p:cNvPr id="120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18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9" name="INBDE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INBDE</a:t>
              </a:r>
            </a:p>
          </p:txBody>
        </p:sp>
      </p:grpSp>
      <p:pic>
        <p:nvPicPr>
          <p:cNvPr id="12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48055">
              <a:defRPr sz="4312"/>
            </a:lvl1pPr>
          </a:lstStyle>
          <a:p>
            <a:pPr/>
            <a:r>
              <a:t>Laboratoristas Clínicos / Bioanalistas</a:t>
            </a:r>
          </a:p>
        </p:txBody>
      </p:sp>
      <p:sp>
        <p:nvSpPr>
          <p:cNvPr id="124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91465" indent="-291465" defTabSz="388620">
              <a:spcBef>
                <a:spcPts val="600"/>
              </a:spcBef>
              <a:defRPr sz="2720"/>
            </a:pPr>
            <a:r>
              <a:t>Exámenes: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ASCP BOC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MLS(ASCP)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Aplicación: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ASCP Board of Certification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Sitio web: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https://www.ascp.org/content/board-of-certification</a:t>
            </a:r>
          </a:p>
        </p:txBody>
      </p:sp>
      <p:grpSp>
        <p:nvGrpSpPr>
          <p:cNvPr id="127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25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6" name="ASCP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ASCP</a:t>
              </a:r>
            </a:p>
          </p:txBody>
        </p:sp>
      </p:grpSp>
      <p:pic>
        <p:nvPicPr>
          <p:cNvPr id="12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Optometristas</a:t>
            </a:r>
          </a:p>
        </p:txBody>
      </p:sp>
      <p:sp>
        <p:nvSpPr>
          <p:cNvPr id="131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64032" indent="-264032" defTabSz="352043">
              <a:spcBef>
                <a:spcPts val="500"/>
              </a:spcBef>
              <a:defRPr sz="2464"/>
            </a:pPr>
            <a:r>
              <a:t>Exámenes: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• NBEO Part I – ABS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• NBEO Part II – PAM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• NBEO Part III – PEPS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Aplicación: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• NBEO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Sitio web:</a:t>
            </a:r>
          </a:p>
          <a:p>
            <a:pPr marL="264032" indent="-264032" defTabSz="352043">
              <a:spcBef>
                <a:spcPts val="500"/>
              </a:spcBef>
              <a:defRPr sz="2464"/>
            </a:pPr>
            <a:r>
              <a:t>• https://www.optometry.org</a:t>
            </a:r>
          </a:p>
        </p:txBody>
      </p:sp>
      <p:grpSp>
        <p:nvGrpSpPr>
          <p:cNvPr id="134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32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3" name="NBEO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NBEO</a:t>
              </a:r>
            </a:p>
          </p:txBody>
        </p:sp>
      </p:grpSp>
      <p:pic>
        <p:nvPicPr>
          <p:cNvPr id="13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Terapistas Físicos</a:t>
            </a:r>
          </a:p>
        </p:txBody>
      </p:sp>
      <p:sp>
        <p:nvSpPr>
          <p:cNvPr id="138" name="Content Placeholder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2613" indent="-332613" defTabSz="443484">
              <a:defRPr sz="3104"/>
            </a:pPr>
            <a:r>
              <a:t>Examen:</a:t>
            </a:r>
          </a:p>
          <a:p>
            <a:pPr marL="332613" indent="-332613" defTabSz="443484">
              <a:defRPr sz="3104"/>
            </a:pPr>
            <a:r>
              <a:t>• NPTE (PT / PTA)</a:t>
            </a:r>
          </a:p>
          <a:p>
            <a:pPr marL="332613" indent="-332613" defTabSz="443484">
              <a:defRPr sz="3104"/>
            </a:pPr>
          </a:p>
          <a:p>
            <a:pPr marL="332613" indent="-332613" defTabSz="443484">
              <a:defRPr sz="3104"/>
            </a:pPr>
            <a:r>
              <a:t>Aplicación:</a:t>
            </a:r>
          </a:p>
          <a:p>
            <a:pPr marL="332613" indent="-332613" defTabSz="443484">
              <a:defRPr sz="3104"/>
            </a:pPr>
            <a:r>
              <a:t>• FSBPT</a:t>
            </a:r>
          </a:p>
          <a:p>
            <a:pPr marL="332613" indent="-332613" defTabSz="443484">
              <a:defRPr sz="3104"/>
            </a:pPr>
          </a:p>
          <a:p>
            <a:pPr marL="332613" indent="-332613" defTabSz="443484">
              <a:defRPr sz="3104"/>
            </a:pPr>
            <a:r>
              <a:t>Sitio web:</a:t>
            </a:r>
          </a:p>
          <a:p>
            <a:pPr marL="332613" indent="-332613" defTabSz="443484">
              <a:defRPr sz="3104"/>
            </a:pPr>
            <a:r>
              <a:t>• https://www.fsbpt.org</a:t>
            </a:r>
          </a:p>
        </p:txBody>
      </p:sp>
      <p:grpSp>
        <p:nvGrpSpPr>
          <p:cNvPr id="141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39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0" name="NPTE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NPTE</a:t>
              </a:r>
            </a:p>
          </p:txBody>
        </p:sp>
      </p:grpSp>
      <p:pic>
        <p:nvPicPr>
          <p:cNvPr id="14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Farmacéuticos</a:t>
            </a:r>
          </a:p>
        </p:txBody>
      </p:sp>
      <p:sp>
        <p:nvSpPr>
          <p:cNvPr id="145" name="Content Placeholder 2"/>
          <p:cNvSpPr txBox="1"/>
          <p:nvPr>
            <p:ph type="body" idx="1"/>
          </p:nvPr>
        </p:nvSpPr>
        <p:spPr>
          <a:xfrm>
            <a:off x="457199" y="1574333"/>
            <a:ext cx="8229601" cy="4525963"/>
          </a:xfrm>
          <a:prstGeom prst="rect">
            <a:avLst/>
          </a:prstGeom>
        </p:spPr>
        <p:txBody>
          <a:bodyPr/>
          <a:lstStyle/>
          <a:p>
            <a:pPr marL="291465" indent="-291465" defTabSz="388620">
              <a:spcBef>
                <a:spcPts val="600"/>
              </a:spcBef>
              <a:defRPr sz="2720"/>
            </a:pPr>
            <a:r>
              <a:t>Exámenes: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NAPLEX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MPJE (según el estado)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Aplicación: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NABP e-Profile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Sitio web:</a:t>
            </a:r>
          </a:p>
          <a:p>
            <a:pPr marL="291465" indent="-291465" defTabSz="388620">
              <a:spcBef>
                <a:spcPts val="600"/>
              </a:spcBef>
              <a:defRPr sz="2720"/>
            </a:pPr>
            <a:r>
              <a:t>• https://nabp.pharmacy</a:t>
            </a:r>
          </a:p>
        </p:txBody>
      </p:sp>
      <p:grpSp>
        <p:nvGrpSpPr>
          <p:cNvPr id="148" name="Oval 3"/>
          <p:cNvGrpSpPr/>
          <p:nvPr/>
        </p:nvGrpSpPr>
        <p:grpSpPr>
          <a:xfrm>
            <a:off x="7772399" y="457199"/>
            <a:ext cx="1097282" cy="1097282"/>
            <a:chOff x="0" y="0"/>
            <a:chExt cx="1097280" cy="1097280"/>
          </a:xfrm>
        </p:grpSpPr>
        <p:sp>
          <p:nvSpPr>
            <p:cNvPr id="146" name="Circle"/>
            <p:cNvSpPr/>
            <p:nvPr/>
          </p:nvSpPr>
          <p:spPr>
            <a:xfrm>
              <a:off x="-1" y="-1"/>
              <a:ext cx="1097282" cy="1097282"/>
            </a:xfrm>
            <a:prstGeom prst="ellipse">
              <a:avLst/>
            </a:prstGeom>
            <a:solidFill>
              <a:srgbClr val="0066CC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NABP"/>
            <p:cNvSpPr txBox="1"/>
            <p:nvPr/>
          </p:nvSpPr>
          <p:spPr>
            <a:xfrm>
              <a:off x="211175" y="168255"/>
              <a:ext cx="674930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NABP</a:t>
              </a:r>
            </a:p>
          </p:txBody>
        </p:sp>
      </p:grpSp>
      <p:pic>
        <p:nvPicPr>
          <p:cNvPr id="14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4320" y="182879"/>
            <a:ext cx="859571" cy="822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ww.ahpsi.or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www.ahpsi.org</a:t>
            </a:r>
          </a:p>
        </p:txBody>
      </p:sp>
      <p:sp>
        <p:nvSpPr>
          <p:cNvPr id="15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37160" indent="-137160" defTabSz="182880">
              <a:spcBef>
                <a:spcPts val="300"/>
              </a:spcBef>
              <a:defRPr sz="1280"/>
            </a:pPr>
          </a:p>
        </p:txBody>
      </p:sp>
      <p:pic>
        <p:nvPicPr>
          <p:cNvPr id="153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7199" y="1600199"/>
            <a:ext cx="5906179" cy="4429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