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66" r:id="rId4"/>
    <p:sldId id="274" r:id="rId5"/>
    <p:sldId id="275" r:id="rId6"/>
    <p:sldId id="276" r:id="rId7"/>
    <p:sldId id="277" r:id="rId8"/>
    <p:sldId id="282" r:id="rId9"/>
    <p:sldId id="284" r:id="rId10"/>
    <p:sldId id="278" r:id="rId11"/>
    <p:sldId id="279" r:id="rId12"/>
    <p:sldId id="285" r:id="rId13"/>
    <p:sldId id="258" r:id="rId14"/>
    <p:sldId id="261" r:id="rId15"/>
    <p:sldId id="286" r:id="rId16"/>
    <p:sldId id="287" r:id="rId17"/>
    <p:sldId id="259" r:id="rId18"/>
    <p:sldId id="262" r:id="rId19"/>
    <p:sldId id="260" r:id="rId20"/>
    <p:sldId id="263" r:id="rId21"/>
    <p:sldId id="264" r:id="rId22"/>
    <p:sldId id="267" r:id="rId23"/>
    <p:sldId id="265" r:id="rId24"/>
    <p:sldId id="270" r:id="rId25"/>
    <p:sldId id="269" r:id="rId26"/>
    <p:sldId id="271" r:id="rId27"/>
    <p:sldId id="272" r:id="rId28"/>
    <p:sldId id="273" r:id="rId29"/>
    <p:sldId id="280" r:id="rId30"/>
    <p:sldId id="281"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414F96-4C49-4995-9B11-B7B41D5B4E5A}" v="19" dt="2026-05-20T09:49:29.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9B347-E57B-4A8E-B60E-26710048454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857CFAB-ECC7-42E9-8D2B-EA5CC1C306E5}">
      <dgm:prSet/>
      <dgm:spPr/>
      <dgm:t>
        <a:bodyPr/>
        <a:lstStyle/>
        <a:p>
          <a:r>
            <a:rPr lang="en-US"/>
            <a:t>The immune system has been classically seen as the body defense against infections, but is more than that, is a complex system that integrating cells, organs and secreting substances participate in maintaining the body homeostasis at different levels and participates of different processes as wound healing. </a:t>
          </a:r>
        </a:p>
      </dgm:t>
    </dgm:pt>
    <dgm:pt modelId="{86221086-5AC3-416D-BAA6-ADED38166A6B}" type="parTrans" cxnId="{FFA5677D-6545-4A1B-8AC1-1A359FF7EE79}">
      <dgm:prSet/>
      <dgm:spPr/>
      <dgm:t>
        <a:bodyPr/>
        <a:lstStyle/>
        <a:p>
          <a:endParaRPr lang="en-US"/>
        </a:p>
      </dgm:t>
    </dgm:pt>
    <dgm:pt modelId="{BD77E608-2F2E-4C69-9DF4-CD8477D627D9}" type="sibTrans" cxnId="{FFA5677D-6545-4A1B-8AC1-1A359FF7EE79}">
      <dgm:prSet/>
      <dgm:spPr/>
      <dgm:t>
        <a:bodyPr/>
        <a:lstStyle/>
        <a:p>
          <a:endParaRPr lang="en-US"/>
        </a:p>
      </dgm:t>
    </dgm:pt>
    <dgm:pt modelId="{2D77F268-C393-47CA-A0E7-0462A7BF254C}">
      <dgm:prSet/>
      <dgm:spPr/>
      <dgm:t>
        <a:bodyPr/>
        <a:lstStyle/>
        <a:p>
          <a:r>
            <a:rPr lang="en-US"/>
            <a:t>The immune system is affected by substance use disorder and the impact is closely linked to the substance involved. </a:t>
          </a:r>
        </a:p>
      </dgm:t>
    </dgm:pt>
    <dgm:pt modelId="{EF5DCD05-829A-441A-A492-784515B66CBB}" type="parTrans" cxnId="{C61EB625-BB61-419D-937B-B6689F6FE6D0}">
      <dgm:prSet/>
      <dgm:spPr/>
      <dgm:t>
        <a:bodyPr/>
        <a:lstStyle/>
        <a:p>
          <a:endParaRPr lang="en-US"/>
        </a:p>
      </dgm:t>
    </dgm:pt>
    <dgm:pt modelId="{E2638A2F-E371-40FF-AC50-29AB42F7AE47}" type="sibTrans" cxnId="{C61EB625-BB61-419D-937B-B6689F6FE6D0}">
      <dgm:prSet/>
      <dgm:spPr/>
      <dgm:t>
        <a:bodyPr/>
        <a:lstStyle/>
        <a:p>
          <a:endParaRPr lang="en-US"/>
        </a:p>
      </dgm:t>
    </dgm:pt>
    <dgm:pt modelId="{B3247D2F-A4A6-4E43-B9D7-3B5B8076D40F}">
      <dgm:prSet/>
      <dgm:spPr/>
      <dgm:t>
        <a:bodyPr/>
        <a:lstStyle/>
        <a:p>
          <a:r>
            <a:rPr lang="en-US"/>
            <a:t>When the Immune System is compromised opportunistic infections find the perfect scenario to appear.</a:t>
          </a:r>
        </a:p>
      </dgm:t>
    </dgm:pt>
    <dgm:pt modelId="{61E7D1B9-F3B3-4EB9-9295-46D513EC4A61}" type="parTrans" cxnId="{60E82FC7-8A7D-4CA6-9B88-EEB5AC773064}">
      <dgm:prSet/>
      <dgm:spPr/>
      <dgm:t>
        <a:bodyPr/>
        <a:lstStyle/>
        <a:p>
          <a:endParaRPr lang="en-US"/>
        </a:p>
      </dgm:t>
    </dgm:pt>
    <dgm:pt modelId="{ECA9015A-1FB0-4E88-A89B-50FDAD5BBF74}" type="sibTrans" cxnId="{60E82FC7-8A7D-4CA6-9B88-EEB5AC773064}">
      <dgm:prSet/>
      <dgm:spPr/>
      <dgm:t>
        <a:bodyPr/>
        <a:lstStyle/>
        <a:p>
          <a:endParaRPr lang="en-US"/>
        </a:p>
      </dgm:t>
    </dgm:pt>
    <dgm:pt modelId="{229142BE-D5F4-467F-B1B9-7256768B1C6C}" type="pres">
      <dgm:prSet presAssocID="{8219B347-E57B-4A8E-B60E-267100484542}" presName="root" presStyleCnt="0">
        <dgm:presLayoutVars>
          <dgm:dir/>
          <dgm:resizeHandles val="exact"/>
        </dgm:presLayoutVars>
      </dgm:prSet>
      <dgm:spPr/>
    </dgm:pt>
    <dgm:pt modelId="{B5CEB5F3-2922-4D27-9B82-CA42403FBB59}" type="pres">
      <dgm:prSet presAssocID="{7857CFAB-ECC7-42E9-8D2B-EA5CC1C306E5}" presName="compNode" presStyleCnt="0"/>
      <dgm:spPr/>
    </dgm:pt>
    <dgm:pt modelId="{62365E7A-1BB2-4729-9E23-4CF27182DF9B}" type="pres">
      <dgm:prSet presAssocID="{7857CFAB-ECC7-42E9-8D2B-EA5CC1C306E5}" presName="bgRect" presStyleLbl="bgShp" presStyleIdx="0" presStyleCnt="3"/>
      <dgm:spPr/>
    </dgm:pt>
    <dgm:pt modelId="{BDFCD9FE-E4F0-4093-AE3C-07503BA26EA7}" type="pres">
      <dgm:prSet presAssocID="{7857CFAB-ECC7-42E9-8D2B-EA5CC1C306E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NA"/>
        </a:ext>
      </dgm:extLst>
    </dgm:pt>
    <dgm:pt modelId="{CF1061F3-3A47-4EA1-8691-8EF44789082C}" type="pres">
      <dgm:prSet presAssocID="{7857CFAB-ECC7-42E9-8D2B-EA5CC1C306E5}" presName="spaceRect" presStyleCnt="0"/>
      <dgm:spPr/>
    </dgm:pt>
    <dgm:pt modelId="{6E81E0F7-9FB4-4DAC-AB9F-023D0B92330D}" type="pres">
      <dgm:prSet presAssocID="{7857CFAB-ECC7-42E9-8D2B-EA5CC1C306E5}" presName="parTx" presStyleLbl="revTx" presStyleIdx="0" presStyleCnt="3">
        <dgm:presLayoutVars>
          <dgm:chMax val="0"/>
          <dgm:chPref val="0"/>
        </dgm:presLayoutVars>
      </dgm:prSet>
      <dgm:spPr/>
    </dgm:pt>
    <dgm:pt modelId="{37B78A7A-BA85-4C27-84F0-71DEF44FDA28}" type="pres">
      <dgm:prSet presAssocID="{BD77E608-2F2E-4C69-9DF4-CD8477D627D9}" presName="sibTrans" presStyleCnt="0"/>
      <dgm:spPr/>
    </dgm:pt>
    <dgm:pt modelId="{8232C89A-4075-4CE8-8C71-25F1F981568C}" type="pres">
      <dgm:prSet presAssocID="{2D77F268-C393-47CA-A0E7-0462A7BF254C}" presName="compNode" presStyleCnt="0"/>
      <dgm:spPr/>
    </dgm:pt>
    <dgm:pt modelId="{1FE23CD6-C523-471E-812F-9A0FAD9AC35F}" type="pres">
      <dgm:prSet presAssocID="{2D77F268-C393-47CA-A0E7-0462A7BF254C}" presName="bgRect" presStyleLbl="bgShp" presStyleIdx="1" presStyleCnt="3"/>
      <dgm:spPr/>
    </dgm:pt>
    <dgm:pt modelId="{F4BF6720-A974-4701-AF8F-41633D92CA4E}" type="pres">
      <dgm:prSet presAssocID="{2D77F268-C393-47CA-A0E7-0462A7BF254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80FDCF27-5D51-4DFB-A929-DB752E03892A}" type="pres">
      <dgm:prSet presAssocID="{2D77F268-C393-47CA-A0E7-0462A7BF254C}" presName="spaceRect" presStyleCnt="0"/>
      <dgm:spPr/>
    </dgm:pt>
    <dgm:pt modelId="{FA7CC42E-17C8-4E54-AB75-95A739551DD8}" type="pres">
      <dgm:prSet presAssocID="{2D77F268-C393-47CA-A0E7-0462A7BF254C}" presName="parTx" presStyleLbl="revTx" presStyleIdx="1" presStyleCnt="3">
        <dgm:presLayoutVars>
          <dgm:chMax val="0"/>
          <dgm:chPref val="0"/>
        </dgm:presLayoutVars>
      </dgm:prSet>
      <dgm:spPr/>
    </dgm:pt>
    <dgm:pt modelId="{DA7F7751-C5E8-4743-8472-D9510C5F7AE4}" type="pres">
      <dgm:prSet presAssocID="{E2638A2F-E371-40FF-AC50-29AB42F7AE47}" presName="sibTrans" presStyleCnt="0"/>
      <dgm:spPr/>
    </dgm:pt>
    <dgm:pt modelId="{4D6C0A31-4609-49C9-AC52-C26777ACE00C}" type="pres">
      <dgm:prSet presAssocID="{B3247D2F-A4A6-4E43-B9D7-3B5B8076D40F}" presName="compNode" presStyleCnt="0"/>
      <dgm:spPr/>
    </dgm:pt>
    <dgm:pt modelId="{C491E4C9-E8DD-4509-87D5-A71DF572DE18}" type="pres">
      <dgm:prSet presAssocID="{B3247D2F-A4A6-4E43-B9D7-3B5B8076D40F}" presName="bgRect" presStyleLbl="bgShp" presStyleIdx="2" presStyleCnt="3"/>
      <dgm:spPr/>
    </dgm:pt>
    <dgm:pt modelId="{C31EDF56-D005-4F23-B768-0E2BEC25A336}" type="pres">
      <dgm:prSet presAssocID="{B3247D2F-A4A6-4E43-B9D7-3B5B8076D40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Kidney"/>
        </a:ext>
      </dgm:extLst>
    </dgm:pt>
    <dgm:pt modelId="{F22148AC-A8AA-4D92-8948-087EB1F62CC2}" type="pres">
      <dgm:prSet presAssocID="{B3247D2F-A4A6-4E43-B9D7-3B5B8076D40F}" presName="spaceRect" presStyleCnt="0"/>
      <dgm:spPr/>
    </dgm:pt>
    <dgm:pt modelId="{92B33EED-ED40-4127-96A5-A918D30C2B85}" type="pres">
      <dgm:prSet presAssocID="{B3247D2F-A4A6-4E43-B9D7-3B5B8076D40F}" presName="parTx" presStyleLbl="revTx" presStyleIdx="2" presStyleCnt="3">
        <dgm:presLayoutVars>
          <dgm:chMax val="0"/>
          <dgm:chPref val="0"/>
        </dgm:presLayoutVars>
      </dgm:prSet>
      <dgm:spPr/>
    </dgm:pt>
  </dgm:ptLst>
  <dgm:cxnLst>
    <dgm:cxn modelId="{A6760809-D690-4247-8762-FEDD0A4D6493}" type="presOf" srcId="{7857CFAB-ECC7-42E9-8D2B-EA5CC1C306E5}" destId="{6E81E0F7-9FB4-4DAC-AB9F-023D0B92330D}" srcOrd="0" destOrd="0" presId="urn:microsoft.com/office/officeart/2018/2/layout/IconVerticalSolidList"/>
    <dgm:cxn modelId="{C61EB625-BB61-419D-937B-B6689F6FE6D0}" srcId="{8219B347-E57B-4A8E-B60E-267100484542}" destId="{2D77F268-C393-47CA-A0E7-0462A7BF254C}" srcOrd="1" destOrd="0" parTransId="{EF5DCD05-829A-441A-A492-784515B66CBB}" sibTransId="{E2638A2F-E371-40FF-AC50-29AB42F7AE47}"/>
    <dgm:cxn modelId="{081C195E-0EFE-4E3F-A4EB-0775C126AE9E}" type="presOf" srcId="{8219B347-E57B-4A8E-B60E-267100484542}" destId="{229142BE-D5F4-467F-B1B9-7256768B1C6C}" srcOrd="0" destOrd="0" presId="urn:microsoft.com/office/officeart/2018/2/layout/IconVerticalSolidList"/>
    <dgm:cxn modelId="{FF635143-0E64-4C44-B535-DDE5B0F7B924}" type="presOf" srcId="{B3247D2F-A4A6-4E43-B9D7-3B5B8076D40F}" destId="{92B33EED-ED40-4127-96A5-A918D30C2B85}" srcOrd="0" destOrd="0" presId="urn:microsoft.com/office/officeart/2018/2/layout/IconVerticalSolidList"/>
    <dgm:cxn modelId="{FFA5677D-6545-4A1B-8AC1-1A359FF7EE79}" srcId="{8219B347-E57B-4A8E-B60E-267100484542}" destId="{7857CFAB-ECC7-42E9-8D2B-EA5CC1C306E5}" srcOrd="0" destOrd="0" parTransId="{86221086-5AC3-416D-BAA6-ADED38166A6B}" sibTransId="{BD77E608-2F2E-4C69-9DF4-CD8477D627D9}"/>
    <dgm:cxn modelId="{057E259D-69F8-4C5B-B3B5-09A3CBF2B32C}" type="presOf" srcId="{2D77F268-C393-47CA-A0E7-0462A7BF254C}" destId="{FA7CC42E-17C8-4E54-AB75-95A739551DD8}" srcOrd="0" destOrd="0" presId="urn:microsoft.com/office/officeart/2018/2/layout/IconVerticalSolidList"/>
    <dgm:cxn modelId="{60E82FC7-8A7D-4CA6-9B88-EEB5AC773064}" srcId="{8219B347-E57B-4A8E-B60E-267100484542}" destId="{B3247D2F-A4A6-4E43-B9D7-3B5B8076D40F}" srcOrd="2" destOrd="0" parTransId="{61E7D1B9-F3B3-4EB9-9295-46D513EC4A61}" sibTransId="{ECA9015A-1FB0-4E88-A89B-50FDAD5BBF74}"/>
    <dgm:cxn modelId="{28D07C05-42AC-4F61-84B4-CD539648EBFC}" type="presParOf" srcId="{229142BE-D5F4-467F-B1B9-7256768B1C6C}" destId="{B5CEB5F3-2922-4D27-9B82-CA42403FBB59}" srcOrd="0" destOrd="0" presId="urn:microsoft.com/office/officeart/2018/2/layout/IconVerticalSolidList"/>
    <dgm:cxn modelId="{35AF49C4-C6D7-4997-B4DA-CFFC9FE79435}" type="presParOf" srcId="{B5CEB5F3-2922-4D27-9B82-CA42403FBB59}" destId="{62365E7A-1BB2-4729-9E23-4CF27182DF9B}" srcOrd="0" destOrd="0" presId="urn:microsoft.com/office/officeart/2018/2/layout/IconVerticalSolidList"/>
    <dgm:cxn modelId="{3D3813B5-35B2-4245-9BBD-808189FBFFB3}" type="presParOf" srcId="{B5CEB5F3-2922-4D27-9B82-CA42403FBB59}" destId="{BDFCD9FE-E4F0-4093-AE3C-07503BA26EA7}" srcOrd="1" destOrd="0" presId="urn:microsoft.com/office/officeart/2018/2/layout/IconVerticalSolidList"/>
    <dgm:cxn modelId="{47DA85EC-0C15-4F2C-8E60-B75C9D5EED53}" type="presParOf" srcId="{B5CEB5F3-2922-4D27-9B82-CA42403FBB59}" destId="{CF1061F3-3A47-4EA1-8691-8EF44789082C}" srcOrd="2" destOrd="0" presId="urn:microsoft.com/office/officeart/2018/2/layout/IconVerticalSolidList"/>
    <dgm:cxn modelId="{B4B0BF11-3B6B-4049-83F0-E55CAA358215}" type="presParOf" srcId="{B5CEB5F3-2922-4D27-9B82-CA42403FBB59}" destId="{6E81E0F7-9FB4-4DAC-AB9F-023D0B92330D}" srcOrd="3" destOrd="0" presId="urn:microsoft.com/office/officeart/2018/2/layout/IconVerticalSolidList"/>
    <dgm:cxn modelId="{5DDC5B27-01A9-49C0-A314-28516437D62A}" type="presParOf" srcId="{229142BE-D5F4-467F-B1B9-7256768B1C6C}" destId="{37B78A7A-BA85-4C27-84F0-71DEF44FDA28}" srcOrd="1" destOrd="0" presId="urn:microsoft.com/office/officeart/2018/2/layout/IconVerticalSolidList"/>
    <dgm:cxn modelId="{06F0C348-CFF5-40AE-9B49-BC2469282861}" type="presParOf" srcId="{229142BE-D5F4-467F-B1B9-7256768B1C6C}" destId="{8232C89A-4075-4CE8-8C71-25F1F981568C}" srcOrd="2" destOrd="0" presId="urn:microsoft.com/office/officeart/2018/2/layout/IconVerticalSolidList"/>
    <dgm:cxn modelId="{BC1229D4-4A33-4F06-B2B3-BEFC0395EECF}" type="presParOf" srcId="{8232C89A-4075-4CE8-8C71-25F1F981568C}" destId="{1FE23CD6-C523-471E-812F-9A0FAD9AC35F}" srcOrd="0" destOrd="0" presId="urn:microsoft.com/office/officeart/2018/2/layout/IconVerticalSolidList"/>
    <dgm:cxn modelId="{DB79AA9C-D702-4A6C-AE0C-51AB613FEB59}" type="presParOf" srcId="{8232C89A-4075-4CE8-8C71-25F1F981568C}" destId="{F4BF6720-A974-4701-AF8F-41633D92CA4E}" srcOrd="1" destOrd="0" presId="urn:microsoft.com/office/officeart/2018/2/layout/IconVerticalSolidList"/>
    <dgm:cxn modelId="{44ED2E5B-A288-447A-B18F-7AC65884F857}" type="presParOf" srcId="{8232C89A-4075-4CE8-8C71-25F1F981568C}" destId="{80FDCF27-5D51-4DFB-A929-DB752E03892A}" srcOrd="2" destOrd="0" presId="urn:microsoft.com/office/officeart/2018/2/layout/IconVerticalSolidList"/>
    <dgm:cxn modelId="{65B98E36-AF52-4B37-93DF-8B34857C2405}" type="presParOf" srcId="{8232C89A-4075-4CE8-8C71-25F1F981568C}" destId="{FA7CC42E-17C8-4E54-AB75-95A739551DD8}" srcOrd="3" destOrd="0" presId="urn:microsoft.com/office/officeart/2018/2/layout/IconVerticalSolidList"/>
    <dgm:cxn modelId="{E7C90E48-8CB8-4CAF-A175-9A5A6FD49CF4}" type="presParOf" srcId="{229142BE-D5F4-467F-B1B9-7256768B1C6C}" destId="{DA7F7751-C5E8-4743-8472-D9510C5F7AE4}" srcOrd="3" destOrd="0" presId="urn:microsoft.com/office/officeart/2018/2/layout/IconVerticalSolidList"/>
    <dgm:cxn modelId="{5BD2C543-F644-425E-BEB6-433ED774C132}" type="presParOf" srcId="{229142BE-D5F4-467F-B1B9-7256768B1C6C}" destId="{4D6C0A31-4609-49C9-AC52-C26777ACE00C}" srcOrd="4" destOrd="0" presId="urn:microsoft.com/office/officeart/2018/2/layout/IconVerticalSolidList"/>
    <dgm:cxn modelId="{F6981CDF-6D6A-442F-B1E3-F290A7242201}" type="presParOf" srcId="{4D6C0A31-4609-49C9-AC52-C26777ACE00C}" destId="{C491E4C9-E8DD-4509-87D5-A71DF572DE18}" srcOrd="0" destOrd="0" presId="urn:microsoft.com/office/officeart/2018/2/layout/IconVerticalSolidList"/>
    <dgm:cxn modelId="{693B2BB4-A584-4D54-8261-4E03FA940E00}" type="presParOf" srcId="{4D6C0A31-4609-49C9-AC52-C26777ACE00C}" destId="{C31EDF56-D005-4F23-B768-0E2BEC25A336}" srcOrd="1" destOrd="0" presId="urn:microsoft.com/office/officeart/2018/2/layout/IconVerticalSolidList"/>
    <dgm:cxn modelId="{2068BD76-7417-4972-995A-E9BD52F08EB7}" type="presParOf" srcId="{4D6C0A31-4609-49C9-AC52-C26777ACE00C}" destId="{F22148AC-A8AA-4D92-8948-087EB1F62CC2}" srcOrd="2" destOrd="0" presId="urn:microsoft.com/office/officeart/2018/2/layout/IconVerticalSolidList"/>
    <dgm:cxn modelId="{8BEC5E6B-7587-4485-BA1A-1588D7A6B4F1}" type="presParOf" srcId="{4D6C0A31-4609-49C9-AC52-C26777ACE00C}" destId="{92B33EED-ED40-4127-96A5-A918D30C2B8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DC47F1-48B4-4D42-87FA-19B7B80E58D2}"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B4387C8-AF4A-4E08-B83E-ED81B4E29A7D}">
      <dgm:prSet/>
      <dgm:spPr/>
      <dgm:t>
        <a:bodyPr/>
        <a:lstStyle/>
        <a:p>
          <a:r>
            <a:rPr lang="en-US"/>
            <a:t>Infections that are harmless in healthy individuals but detrimental in immunocompromised individuals. </a:t>
          </a:r>
        </a:p>
      </dgm:t>
    </dgm:pt>
    <dgm:pt modelId="{1C164135-B42D-4F4A-BE35-ED8A94680E6B}" type="parTrans" cxnId="{E337CC07-712A-4EB2-8A18-2ECDAB2DFC54}">
      <dgm:prSet/>
      <dgm:spPr/>
      <dgm:t>
        <a:bodyPr/>
        <a:lstStyle/>
        <a:p>
          <a:endParaRPr lang="en-US"/>
        </a:p>
      </dgm:t>
    </dgm:pt>
    <dgm:pt modelId="{172112E5-50C3-4788-9DD3-75E04AE9758B}" type="sibTrans" cxnId="{E337CC07-712A-4EB2-8A18-2ECDAB2DFC54}">
      <dgm:prSet/>
      <dgm:spPr/>
      <dgm:t>
        <a:bodyPr/>
        <a:lstStyle/>
        <a:p>
          <a:endParaRPr lang="en-US"/>
        </a:p>
      </dgm:t>
    </dgm:pt>
    <dgm:pt modelId="{996578D4-CDB4-49B1-9C9F-F4B06A76A69A}">
      <dgm:prSet/>
      <dgm:spPr/>
      <dgm:t>
        <a:bodyPr/>
        <a:lstStyle/>
        <a:p>
          <a:r>
            <a:rPr lang="en-US"/>
            <a:t>Examples: </a:t>
          </a:r>
        </a:p>
      </dgm:t>
    </dgm:pt>
    <dgm:pt modelId="{58375608-EA14-47D0-970B-FFA98C4BDDD0}" type="parTrans" cxnId="{0FC9A50A-AD25-4B68-A6A6-85B509C6154C}">
      <dgm:prSet/>
      <dgm:spPr/>
      <dgm:t>
        <a:bodyPr/>
        <a:lstStyle/>
        <a:p>
          <a:endParaRPr lang="en-US"/>
        </a:p>
      </dgm:t>
    </dgm:pt>
    <dgm:pt modelId="{0465D5CE-2592-4B6F-917D-33C90B2F00E7}" type="sibTrans" cxnId="{0FC9A50A-AD25-4B68-A6A6-85B509C6154C}">
      <dgm:prSet/>
      <dgm:spPr/>
      <dgm:t>
        <a:bodyPr/>
        <a:lstStyle/>
        <a:p>
          <a:endParaRPr lang="en-US"/>
        </a:p>
      </dgm:t>
    </dgm:pt>
    <dgm:pt modelId="{61399A53-7DE1-4DAB-8CA5-76B9F3B19E48}">
      <dgm:prSet/>
      <dgm:spPr/>
      <dgm:t>
        <a:bodyPr/>
        <a:lstStyle/>
        <a:p>
          <a:r>
            <a:rPr lang="en-US"/>
            <a:t>Tuberculosis</a:t>
          </a:r>
        </a:p>
      </dgm:t>
    </dgm:pt>
    <dgm:pt modelId="{34950485-C0F7-49F1-8637-BD55336809CB}" type="parTrans" cxnId="{D58D92F1-ECFE-47F4-AF0F-9C489A5C5BFC}">
      <dgm:prSet/>
      <dgm:spPr/>
      <dgm:t>
        <a:bodyPr/>
        <a:lstStyle/>
        <a:p>
          <a:endParaRPr lang="en-US"/>
        </a:p>
      </dgm:t>
    </dgm:pt>
    <dgm:pt modelId="{E4679A1F-2163-4AC7-9A67-89F1044D30F2}" type="sibTrans" cxnId="{D58D92F1-ECFE-47F4-AF0F-9C489A5C5BFC}">
      <dgm:prSet/>
      <dgm:spPr/>
      <dgm:t>
        <a:bodyPr/>
        <a:lstStyle/>
        <a:p>
          <a:endParaRPr lang="en-US"/>
        </a:p>
      </dgm:t>
    </dgm:pt>
    <dgm:pt modelId="{96367AA8-EA3B-4D35-9BD7-DE0E65D6ECA9}">
      <dgm:prSet/>
      <dgm:spPr/>
      <dgm:t>
        <a:bodyPr/>
        <a:lstStyle/>
        <a:p>
          <a:r>
            <a:rPr lang="en-US"/>
            <a:t>Salmonella</a:t>
          </a:r>
        </a:p>
      </dgm:t>
    </dgm:pt>
    <dgm:pt modelId="{4E1BC999-C4E0-45EB-8AFC-BB955C560559}" type="parTrans" cxnId="{FE55BFC1-D30A-4558-97F1-CBFC4DF1CA15}">
      <dgm:prSet/>
      <dgm:spPr/>
      <dgm:t>
        <a:bodyPr/>
        <a:lstStyle/>
        <a:p>
          <a:endParaRPr lang="en-US"/>
        </a:p>
      </dgm:t>
    </dgm:pt>
    <dgm:pt modelId="{8DB316F5-3B1C-4094-8D7A-260EAEA50D13}" type="sibTrans" cxnId="{FE55BFC1-D30A-4558-97F1-CBFC4DF1CA15}">
      <dgm:prSet/>
      <dgm:spPr/>
      <dgm:t>
        <a:bodyPr/>
        <a:lstStyle/>
        <a:p>
          <a:endParaRPr lang="en-US"/>
        </a:p>
      </dgm:t>
    </dgm:pt>
    <dgm:pt modelId="{CD9FB144-04DF-4B48-A02C-DB9A42674B83}">
      <dgm:prSet/>
      <dgm:spPr/>
      <dgm:t>
        <a:bodyPr/>
        <a:lstStyle/>
        <a:p>
          <a:r>
            <a:rPr lang="en-US"/>
            <a:t>Pneumocystis Carini</a:t>
          </a:r>
        </a:p>
      </dgm:t>
    </dgm:pt>
    <dgm:pt modelId="{420BAF65-345B-42C2-B7D4-936669696DD7}" type="parTrans" cxnId="{3A2FBAB0-19BA-4ACE-8AC8-77529190BB5C}">
      <dgm:prSet/>
      <dgm:spPr/>
      <dgm:t>
        <a:bodyPr/>
        <a:lstStyle/>
        <a:p>
          <a:endParaRPr lang="en-US"/>
        </a:p>
      </dgm:t>
    </dgm:pt>
    <dgm:pt modelId="{2A3DC93D-EFB0-4941-996E-CFCCB9553404}" type="sibTrans" cxnId="{3A2FBAB0-19BA-4ACE-8AC8-77529190BB5C}">
      <dgm:prSet/>
      <dgm:spPr/>
      <dgm:t>
        <a:bodyPr/>
        <a:lstStyle/>
        <a:p>
          <a:endParaRPr lang="en-US"/>
        </a:p>
      </dgm:t>
    </dgm:pt>
    <dgm:pt modelId="{AC785D19-355B-4391-AC62-DEF72E09EC05}">
      <dgm:prSet/>
      <dgm:spPr/>
      <dgm:t>
        <a:bodyPr/>
        <a:lstStyle/>
        <a:p>
          <a:r>
            <a:rPr lang="en-US"/>
            <a:t>candidiasis</a:t>
          </a:r>
        </a:p>
      </dgm:t>
    </dgm:pt>
    <dgm:pt modelId="{5B26F0F0-8340-40DE-8A55-DED340ED8728}" type="parTrans" cxnId="{BB5569F2-463A-4756-909F-BA9CA035474C}">
      <dgm:prSet/>
      <dgm:spPr/>
      <dgm:t>
        <a:bodyPr/>
        <a:lstStyle/>
        <a:p>
          <a:endParaRPr lang="en-US"/>
        </a:p>
      </dgm:t>
    </dgm:pt>
    <dgm:pt modelId="{CD3AADCF-1E5D-45D1-9CF3-35074AB4DB2C}" type="sibTrans" cxnId="{BB5569F2-463A-4756-909F-BA9CA035474C}">
      <dgm:prSet/>
      <dgm:spPr/>
      <dgm:t>
        <a:bodyPr/>
        <a:lstStyle/>
        <a:p>
          <a:endParaRPr lang="en-US"/>
        </a:p>
      </dgm:t>
    </dgm:pt>
    <dgm:pt modelId="{8AE9F5A5-822E-4E6E-B3D9-511A6E71405B}" type="pres">
      <dgm:prSet presAssocID="{56DC47F1-48B4-4D42-87FA-19B7B80E58D2}" presName="vert0" presStyleCnt="0">
        <dgm:presLayoutVars>
          <dgm:dir/>
          <dgm:animOne val="branch"/>
          <dgm:animLvl val="lvl"/>
        </dgm:presLayoutVars>
      </dgm:prSet>
      <dgm:spPr/>
    </dgm:pt>
    <dgm:pt modelId="{A090F0B9-38DC-4750-B5EC-EFA4634AD46F}" type="pres">
      <dgm:prSet presAssocID="{4B4387C8-AF4A-4E08-B83E-ED81B4E29A7D}" presName="thickLine" presStyleLbl="alignNode1" presStyleIdx="0" presStyleCnt="6"/>
      <dgm:spPr/>
    </dgm:pt>
    <dgm:pt modelId="{CD415C0D-4B25-43FF-A7D8-1FD4F2A748CF}" type="pres">
      <dgm:prSet presAssocID="{4B4387C8-AF4A-4E08-B83E-ED81B4E29A7D}" presName="horz1" presStyleCnt="0"/>
      <dgm:spPr/>
    </dgm:pt>
    <dgm:pt modelId="{C613E007-9C05-4995-924B-69FF7A7B869A}" type="pres">
      <dgm:prSet presAssocID="{4B4387C8-AF4A-4E08-B83E-ED81B4E29A7D}" presName="tx1" presStyleLbl="revTx" presStyleIdx="0" presStyleCnt="6"/>
      <dgm:spPr/>
    </dgm:pt>
    <dgm:pt modelId="{3B156B99-E92D-4E5E-9A42-E0F92B005CB9}" type="pres">
      <dgm:prSet presAssocID="{4B4387C8-AF4A-4E08-B83E-ED81B4E29A7D}" presName="vert1" presStyleCnt="0"/>
      <dgm:spPr/>
    </dgm:pt>
    <dgm:pt modelId="{8F9A5EEB-43CC-40E4-A030-CD68F0C6BD90}" type="pres">
      <dgm:prSet presAssocID="{996578D4-CDB4-49B1-9C9F-F4B06A76A69A}" presName="thickLine" presStyleLbl="alignNode1" presStyleIdx="1" presStyleCnt="6"/>
      <dgm:spPr/>
    </dgm:pt>
    <dgm:pt modelId="{95D90E7F-C3A4-4D35-8539-27FDBB59048C}" type="pres">
      <dgm:prSet presAssocID="{996578D4-CDB4-49B1-9C9F-F4B06A76A69A}" presName="horz1" presStyleCnt="0"/>
      <dgm:spPr/>
    </dgm:pt>
    <dgm:pt modelId="{931ECB10-8428-4FF8-A16C-CA21FAD434B3}" type="pres">
      <dgm:prSet presAssocID="{996578D4-CDB4-49B1-9C9F-F4B06A76A69A}" presName="tx1" presStyleLbl="revTx" presStyleIdx="1" presStyleCnt="6"/>
      <dgm:spPr/>
    </dgm:pt>
    <dgm:pt modelId="{66B966FB-AE9F-499F-ABE4-47A80C887396}" type="pres">
      <dgm:prSet presAssocID="{996578D4-CDB4-49B1-9C9F-F4B06A76A69A}" presName="vert1" presStyleCnt="0"/>
      <dgm:spPr/>
    </dgm:pt>
    <dgm:pt modelId="{B45038E9-024E-47EB-A0EB-6B5F2142B49E}" type="pres">
      <dgm:prSet presAssocID="{61399A53-7DE1-4DAB-8CA5-76B9F3B19E48}" presName="thickLine" presStyleLbl="alignNode1" presStyleIdx="2" presStyleCnt="6"/>
      <dgm:spPr/>
    </dgm:pt>
    <dgm:pt modelId="{6E098791-D193-4836-A9CD-4992F577E971}" type="pres">
      <dgm:prSet presAssocID="{61399A53-7DE1-4DAB-8CA5-76B9F3B19E48}" presName="horz1" presStyleCnt="0"/>
      <dgm:spPr/>
    </dgm:pt>
    <dgm:pt modelId="{EE2FF6AB-2F62-451D-8D2E-1687A5E604F6}" type="pres">
      <dgm:prSet presAssocID="{61399A53-7DE1-4DAB-8CA5-76B9F3B19E48}" presName="tx1" presStyleLbl="revTx" presStyleIdx="2" presStyleCnt="6"/>
      <dgm:spPr/>
    </dgm:pt>
    <dgm:pt modelId="{E68BC9CA-2ED9-4397-A01A-35D05305071C}" type="pres">
      <dgm:prSet presAssocID="{61399A53-7DE1-4DAB-8CA5-76B9F3B19E48}" presName="vert1" presStyleCnt="0"/>
      <dgm:spPr/>
    </dgm:pt>
    <dgm:pt modelId="{D67E935B-7ABD-4AED-B777-8ACA40C5EE9B}" type="pres">
      <dgm:prSet presAssocID="{96367AA8-EA3B-4D35-9BD7-DE0E65D6ECA9}" presName="thickLine" presStyleLbl="alignNode1" presStyleIdx="3" presStyleCnt="6"/>
      <dgm:spPr/>
    </dgm:pt>
    <dgm:pt modelId="{721C7893-4A39-48F3-B7CA-AF517D36FC41}" type="pres">
      <dgm:prSet presAssocID="{96367AA8-EA3B-4D35-9BD7-DE0E65D6ECA9}" presName="horz1" presStyleCnt="0"/>
      <dgm:spPr/>
    </dgm:pt>
    <dgm:pt modelId="{9E24042F-8F2C-45C8-9640-E295E335F159}" type="pres">
      <dgm:prSet presAssocID="{96367AA8-EA3B-4D35-9BD7-DE0E65D6ECA9}" presName="tx1" presStyleLbl="revTx" presStyleIdx="3" presStyleCnt="6"/>
      <dgm:spPr/>
    </dgm:pt>
    <dgm:pt modelId="{CE1D884A-9BDC-4071-AD98-3DDF80A57972}" type="pres">
      <dgm:prSet presAssocID="{96367AA8-EA3B-4D35-9BD7-DE0E65D6ECA9}" presName="vert1" presStyleCnt="0"/>
      <dgm:spPr/>
    </dgm:pt>
    <dgm:pt modelId="{F4BBB239-670B-46C9-AFC2-ED6068494661}" type="pres">
      <dgm:prSet presAssocID="{CD9FB144-04DF-4B48-A02C-DB9A42674B83}" presName="thickLine" presStyleLbl="alignNode1" presStyleIdx="4" presStyleCnt="6"/>
      <dgm:spPr/>
    </dgm:pt>
    <dgm:pt modelId="{9F1A7EC5-D225-4DC2-9042-C170CFA7207F}" type="pres">
      <dgm:prSet presAssocID="{CD9FB144-04DF-4B48-A02C-DB9A42674B83}" presName="horz1" presStyleCnt="0"/>
      <dgm:spPr/>
    </dgm:pt>
    <dgm:pt modelId="{54EFEF5C-4E7B-4450-9254-6586CC45DB87}" type="pres">
      <dgm:prSet presAssocID="{CD9FB144-04DF-4B48-A02C-DB9A42674B83}" presName="tx1" presStyleLbl="revTx" presStyleIdx="4" presStyleCnt="6"/>
      <dgm:spPr/>
    </dgm:pt>
    <dgm:pt modelId="{D9F3190F-68E3-490C-8307-471713C4D04E}" type="pres">
      <dgm:prSet presAssocID="{CD9FB144-04DF-4B48-A02C-DB9A42674B83}" presName="vert1" presStyleCnt="0"/>
      <dgm:spPr/>
    </dgm:pt>
    <dgm:pt modelId="{347CF9B2-4662-4575-B9F1-D8E356F243EA}" type="pres">
      <dgm:prSet presAssocID="{AC785D19-355B-4391-AC62-DEF72E09EC05}" presName="thickLine" presStyleLbl="alignNode1" presStyleIdx="5" presStyleCnt="6"/>
      <dgm:spPr/>
    </dgm:pt>
    <dgm:pt modelId="{36061A37-2562-42C7-AB47-D915594DA222}" type="pres">
      <dgm:prSet presAssocID="{AC785D19-355B-4391-AC62-DEF72E09EC05}" presName="horz1" presStyleCnt="0"/>
      <dgm:spPr/>
    </dgm:pt>
    <dgm:pt modelId="{36F61B93-3E79-49A3-8390-FC02B11766DF}" type="pres">
      <dgm:prSet presAssocID="{AC785D19-355B-4391-AC62-DEF72E09EC05}" presName="tx1" presStyleLbl="revTx" presStyleIdx="5" presStyleCnt="6"/>
      <dgm:spPr/>
    </dgm:pt>
    <dgm:pt modelId="{A8649339-254D-495C-A386-ECEC5A3D01B4}" type="pres">
      <dgm:prSet presAssocID="{AC785D19-355B-4391-AC62-DEF72E09EC05}" presName="vert1" presStyleCnt="0"/>
      <dgm:spPr/>
    </dgm:pt>
  </dgm:ptLst>
  <dgm:cxnLst>
    <dgm:cxn modelId="{E337CC07-712A-4EB2-8A18-2ECDAB2DFC54}" srcId="{56DC47F1-48B4-4D42-87FA-19B7B80E58D2}" destId="{4B4387C8-AF4A-4E08-B83E-ED81B4E29A7D}" srcOrd="0" destOrd="0" parTransId="{1C164135-B42D-4F4A-BE35-ED8A94680E6B}" sibTransId="{172112E5-50C3-4788-9DD3-75E04AE9758B}"/>
    <dgm:cxn modelId="{0FC9A50A-AD25-4B68-A6A6-85B509C6154C}" srcId="{56DC47F1-48B4-4D42-87FA-19B7B80E58D2}" destId="{996578D4-CDB4-49B1-9C9F-F4B06A76A69A}" srcOrd="1" destOrd="0" parTransId="{58375608-EA14-47D0-970B-FFA98C4BDDD0}" sibTransId="{0465D5CE-2592-4B6F-917D-33C90B2F00E7}"/>
    <dgm:cxn modelId="{BDBFAC1D-D7B7-48C6-A726-9AAF32578290}" type="presOf" srcId="{96367AA8-EA3B-4D35-9BD7-DE0E65D6ECA9}" destId="{9E24042F-8F2C-45C8-9640-E295E335F159}" srcOrd="0" destOrd="0" presId="urn:microsoft.com/office/officeart/2008/layout/LinedList"/>
    <dgm:cxn modelId="{B531002F-449A-4DB5-AC1F-D5F68491F6B3}" type="presOf" srcId="{CD9FB144-04DF-4B48-A02C-DB9A42674B83}" destId="{54EFEF5C-4E7B-4450-9254-6586CC45DB87}" srcOrd="0" destOrd="0" presId="urn:microsoft.com/office/officeart/2008/layout/LinedList"/>
    <dgm:cxn modelId="{3624D164-B8D1-438C-81C5-0B6A4A805450}" type="presOf" srcId="{4B4387C8-AF4A-4E08-B83E-ED81B4E29A7D}" destId="{C613E007-9C05-4995-924B-69FF7A7B869A}" srcOrd="0" destOrd="0" presId="urn:microsoft.com/office/officeart/2008/layout/LinedList"/>
    <dgm:cxn modelId="{C1ECD97A-69B2-4FDC-9A5C-D0706AAA4933}" type="presOf" srcId="{AC785D19-355B-4391-AC62-DEF72E09EC05}" destId="{36F61B93-3E79-49A3-8390-FC02B11766DF}" srcOrd="0" destOrd="0" presId="urn:microsoft.com/office/officeart/2008/layout/LinedList"/>
    <dgm:cxn modelId="{D528F5A1-1595-4784-A402-2E5C91F00211}" type="presOf" srcId="{56DC47F1-48B4-4D42-87FA-19B7B80E58D2}" destId="{8AE9F5A5-822E-4E6E-B3D9-511A6E71405B}" srcOrd="0" destOrd="0" presId="urn:microsoft.com/office/officeart/2008/layout/LinedList"/>
    <dgm:cxn modelId="{6A0B69A4-13A5-4509-A044-7E0A75380223}" type="presOf" srcId="{996578D4-CDB4-49B1-9C9F-F4B06A76A69A}" destId="{931ECB10-8428-4FF8-A16C-CA21FAD434B3}" srcOrd="0" destOrd="0" presId="urn:microsoft.com/office/officeart/2008/layout/LinedList"/>
    <dgm:cxn modelId="{3A2FBAB0-19BA-4ACE-8AC8-77529190BB5C}" srcId="{56DC47F1-48B4-4D42-87FA-19B7B80E58D2}" destId="{CD9FB144-04DF-4B48-A02C-DB9A42674B83}" srcOrd="4" destOrd="0" parTransId="{420BAF65-345B-42C2-B7D4-936669696DD7}" sibTransId="{2A3DC93D-EFB0-4941-996E-CFCCB9553404}"/>
    <dgm:cxn modelId="{FE55BFC1-D30A-4558-97F1-CBFC4DF1CA15}" srcId="{56DC47F1-48B4-4D42-87FA-19B7B80E58D2}" destId="{96367AA8-EA3B-4D35-9BD7-DE0E65D6ECA9}" srcOrd="3" destOrd="0" parTransId="{4E1BC999-C4E0-45EB-8AFC-BB955C560559}" sibTransId="{8DB316F5-3B1C-4094-8D7A-260EAEA50D13}"/>
    <dgm:cxn modelId="{D58D92F1-ECFE-47F4-AF0F-9C489A5C5BFC}" srcId="{56DC47F1-48B4-4D42-87FA-19B7B80E58D2}" destId="{61399A53-7DE1-4DAB-8CA5-76B9F3B19E48}" srcOrd="2" destOrd="0" parTransId="{34950485-C0F7-49F1-8637-BD55336809CB}" sibTransId="{E4679A1F-2163-4AC7-9A67-89F1044D30F2}"/>
    <dgm:cxn modelId="{BB5569F2-463A-4756-909F-BA9CA035474C}" srcId="{56DC47F1-48B4-4D42-87FA-19B7B80E58D2}" destId="{AC785D19-355B-4391-AC62-DEF72E09EC05}" srcOrd="5" destOrd="0" parTransId="{5B26F0F0-8340-40DE-8A55-DED340ED8728}" sibTransId="{CD3AADCF-1E5D-45D1-9CF3-35074AB4DB2C}"/>
    <dgm:cxn modelId="{CE56B6F2-C76F-4DB4-9551-353A18C5D69E}" type="presOf" srcId="{61399A53-7DE1-4DAB-8CA5-76B9F3B19E48}" destId="{EE2FF6AB-2F62-451D-8D2E-1687A5E604F6}" srcOrd="0" destOrd="0" presId="urn:microsoft.com/office/officeart/2008/layout/LinedList"/>
    <dgm:cxn modelId="{48C1099F-A796-4AB2-A5C8-9FEDCA8AA361}" type="presParOf" srcId="{8AE9F5A5-822E-4E6E-B3D9-511A6E71405B}" destId="{A090F0B9-38DC-4750-B5EC-EFA4634AD46F}" srcOrd="0" destOrd="0" presId="urn:microsoft.com/office/officeart/2008/layout/LinedList"/>
    <dgm:cxn modelId="{2F44CA37-4D2B-4F30-9502-110BDD3AD834}" type="presParOf" srcId="{8AE9F5A5-822E-4E6E-B3D9-511A6E71405B}" destId="{CD415C0D-4B25-43FF-A7D8-1FD4F2A748CF}" srcOrd="1" destOrd="0" presId="urn:microsoft.com/office/officeart/2008/layout/LinedList"/>
    <dgm:cxn modelId="{6925B20E-6838-4826-99D7-AE3A96578793}" type="presParOf" srcId="{CD415C0D-4B25-43FF-A7D8-1FD4F2A748CF}" destId="{C613E007-9C05-4995-924B-69FF7A7B869A}" srcOrd="0" destOrd="0" presId="urn:microsoft.com/office/officeart/2008/layout/LinedList"/>
    <dgm:cxn modelId="{B27C8F73-7A22-4C1A-B5FD-00C43A5883E4}" type="presParOf" srcId="{CD415C0D-4B25-43FF-A7D8-1FD4F2A748CF}" destId="{3B156B99-E92D-4E5E-9A42-E0F92B005CB9}" srcOrd="1" destOrd="0" presId="urn:microsoft.com/office/officeart/2008/layout/LinedList"/>
    <dgm:cxn modelId="{CD9A6CC7-AEDA-4D47-8D09-6FC06679FFDD}" type="presParOf" srcId="{8AE9F5A5-822E-4E6E-B3D9-511A6E71405B}" destId="{8F9A5EEB-43CC-40E4-A030-CD68F0C6BD90}" srcOrd="2" destOrd="0" presId="urn:microsoft.com/office/officeart/2008/layout/LinedList"/>
    <dgm:cxn modelId="{F31D9AA8-93DE-4249-97BB-79C6521DEB50}" type="presParOf" srcId="{8AE9F5A5-822E-4E6E-B3D9-511A6E71405B}" destId="{95D90E7F-C3A4-4D35-8539-27FDBB59048C}" srcOrd="3" destOrd="0" presId="urn:microsoft.com/office/officeart/2008/layout/LinedList"/>
    <dgm:cxn modelId="{DC67BA53-897B-4657-82CB-1C47FA45BC83}" type="presParOf" srcId="{95D90E7F-C3A4-4D35-8539-27FDBB59048C}" destId="{931ECB10-8428-4FF8-A16C-CA21FAD434B3}" srcOrd="0" destOrd="0" presId="urn:microsoft.com/office/officeart/2008/layout/LinedList"/>
    <dgm:cxn modelId="{6C6B5F4D-C6B6-41CB-83FC-621A725EA8FD}" type="presParOf" srcId="{95D90E7F-C3A4-4D35-8539-27FDBB59048C}" destId="{66B966FB-AE9F-499F-ABE4-47A80C887396}" srcOrd="1" destOrd="0" presId="urn:microsoft.com/office/officeart/2008/layout/LinedList"/>
    <dgm:cxn modelId="{49617ABF-72AB-4050-B7AD-D8E0D663225E}" type="presParOf" srcId="{8AE9F5A5-822E-4E6E-B3D9-511A6E71405B}" destId="{B45038E9-024E-47EB-A0EB-6B5F2142B49E}" srcOrd="4" destOrd="0" presId="urn:microsoft.com/office/officeart/2008/layout/LinedList"/>
    <dgm:cxn modelId="{AE03E323-6233-48B0-ACB8-5873AA2369E1}" type="presParOf" srcId="{8AE9F5A5-822E-4E6E-B3D9-511A6E71405B}" destId="{6E098791-D193-4836-A9CD-4992F577E971}" srcOrd="5" destOrd="0" presId="urn:microsoft.com/office/officeart/2008/layout/LinedList"/>
    <dgm:cxn modelId="{4292BB87-A598-4004-AC4C-036C54862ADA}" type="presParOf" srcId="{6E098791-D193-4836-A9CD-4992F577E971}" destId="{EE2FF6AB-2F62-451D-8D2E-1687A5E604F6}" srcOrd="0" destOrd="0" presId="urn:microsoft.com/office/officeart/2008/layout/LinedList"/>
    <dgm:cxn modelId="{9EE512AD-E64C-4C74-A074-B9A6DC9AE601}" type="presParOf" srcId="{6E098791-D193-4836-A9CD-4992F577E971}" destId="{E68BC9CA-2ED9-4397-A01A-35D05305071C}" srcOrd="1" destOrd="0" presId="urn:microsoft.com/office/officeart/2008/layout/LinedList"/>
    <dgm:cxn modelId="{2BC69A61-F937-4C0F-A570-94279FDCEAFD}" type="presParOf" srcId="{8AE9F5A5-822E-4E6E-B3D9-511A6E71405B}" destId="{D67E935B-7ABD-4AED-B777-8ACA40C5EE9B}" srcOrd="6" destOrd="0" presId="urn:microsoft.com/office/officeart/2008/layout/LinedList"/>
    <dgm:cxn modelId="{548E2C1A-F198-4F8F-BD1F-B98827A31A00}" type="presParOf" srcId="{8AE9F5A5-822E-4E6E-B3D9-511A6E71405B}" destId="{721C7893-4A39-48F3-B7CA-AF517D36FC41}" srcOrd="7" destOrd="0" presId="urn:microsoft.com/office/officeart/2008/layout/LinedList"/>
    <dgm:cxn modelId="{08853598-F40F-459D-A880-CECF983351E9}" type="presParOf" srcId="{721C7893-4A39-48F3-B7CA-AF517D36FC41}" destId="{9E24042F-8F2C-45C8-9640-E295E335F159}" srcOrd="0" destOrd="0" presId="urn:microsoft.com/office/officeart/2008/layout/LinedList"/>
    <dgm:cxn modelId="{EDD6C008-E697-46CE-A5D4-ADFB993706ED}" type="presParOf" srcId="{721C7893-4A39-48F3-B7CA-AF517D36FC41}" destId="{CE1D884A-9BDC-4071-AD98-3DDF80A57972}" srcOrd="1" destOrd="0" presId="urn:microsoft.com/office/officeart/2008/layout/LinedList"/>
    <dgm:cxn modelId="{EAD06C58-79A9-490B-9AAE-2CE4298642B3}" type="presParOf" srcId="{8AE9F5A5-822E-4E6E-B3D9-511A6E71405B}" destId="{F4BBB239-670B-46C9-AFC2-ED6068494661}" srcOrd="8" destOrd="0" presId="urn:microsoft.com/office/officeart/2008/layout/LinedList"/>
    <dgm:cxn modelId="{2F6F2B13-0900-41CE-801C-EDA59AC5892A}" type="presParOf" srcId="{8AE9F5A5-822E-4E6E-B3D9-511A6E71405B}" destId="{9F1A7EC5-D225-4DC2-9042-C170CFA7207F}" srcOrd="9" destOrd="0" presId="urn:microsoft.com/office/officeart/2008/layout/LinedList"/>
    <dgm:cxn modelId="{F5B51B09-22D3-4745-9997-724658EC6E97}" type="presParOf" srcId="{9F1A7EC5-D225-4DC2-9042-C170CFA7207F}" destId="{54EFEF5C-4E7B-4450-9254-6586CC45DB87}" srcOrd="0" destOrd="0" presId="urn:microsoft.com/office/officeart/2008/layout/LinedList"/>
    <dgm:cxn modelId="{EFB0BE51-58A6-46F8-9059-3C9D18E11733}" type="presParOf" srcId="{9F1A7EC5-D225-4DC2-9042-C170CFA7207F}" destId="{D9F3190F-68E3-490C-8307-471713C4D04E}" srcOrd="1" destOrd="0" presId="urn:microsoft.com/office/officeart/2008/layout/LinedList"/>
    <dgm:cxn modelId="{582CDFF5-1BCC-4278-A37A-EB61E26A034D}" type="presParOf" srcId="{8AE9F5A5-822E-4E6E-B3D9-511A6E71405B}" destId="{347CF9B2-4662-4575-B9F1-D8E356F243EA}" srcOrd="10" destOrd="0" presId="urn:microsoft.com/office/officeart/2008/layout/LinedList"/>
    <dgm:cxn modelId="{8BF8CA4A-4357-4CF5-8AEB-B86B50B659B1}" type="presParOf" srcId="{8AE9F5A5-822E-4E6E-B3D9-511A6E71405B}" destId="{36061A37-2562-42C7-AB47-D915594DA222}" srcOrd="11" destOrd="0" presId="urn:microsoft.com/office/officeart/2008/layout/LinedList"/>
    <dgm:cxn modelId="{02FC4CC5-B0B6-4D92-929B-85E0E8B76A09}" type="presParOf" srcId="{36061A37-2562-42C7-AB47-D915594DA222}" destId="{36F61B93-3E79-49A3-8390-FC02B11766DF}" srcOrd="0" destOrd="0" presId="urn:microsoft.com/office/officeart/2008/layout/LinedList"/>
    <dgm:cxn modelId="{751907CF-30BD-474A-934E-FC98105C0A83}" type="presParOf" srcId="{36061A37-2562-42C7-AB47-D915594DA222}" destId="{A8649339-254D-495C-A386-ECEC5A3D01B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7DD6E4-CDE2-482F-99E7-501C9D0B2FA2}"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C28337DC-B873-49EA-9AD5-DD287E410C80}">
      <dgm:prSet/>
      <dgm:spPr/>
      <dgm:t>
        <a:bodyPr/>
        <a:lstStyle/>
        <a:p>
          <a:r>
            <a:rPr lang="en-US" dirty="0"/>
            <a:t>The opioids are a family of drugs utilized in the treatment of pain, which interact with the opioid receptors. The opioids can be natural, semisynthetic and synthetic. Some of the members of this family are widely used in a compulsive manner because of their effects in Central Nervous system, the activation of opioids receptors lead to an increase production of dopamine in the brain. </a:t>
          </a:r>
        </a:p>
      </dgm:t>
    </dgm:pt>
    <dgm:pt modelId="{FF9FF982-821F-4F35-827C-D62BDF1675F9}" type="parTrans" cxnId="{6A2B7C4C-AB80-46A4-8D97-D04A914A6E27}">
      <dgm:prSet/>
      <dgm:spPr/>
      <dgm:t>
        <a:bodyPr/>
        <a:lstStyle/>
        <a:p>
          <a:endParaRPr lang="en-US"/>
        </a:p>
      </dgm:t>
    </dgm:pt>
    <dgm:pt modelId="{13AA7FA3-A7C9-4C2B-9837-5FBAED290F4B}" type="sibTrans" cxnId="{6A2B7C4C-AB80-46A4-8D97-D04A914A6E27}">
      <dgm:prSet/>
      <dgm:spPr/>
      <dgm:t>
        <a:bodyPr/>
        <a:lstStyle/>
        <a:p>
          <a:endParaRPr lang="en-US"/>
        </a:p>
      </dgm:t>
    </dgm:pt>
    <dgm:pt modelId="{E97BF967-95EF-431A-AC6C-C81026B5E79B}">
      <dgm:prSet/>
      <dgm:spPr/>
      <dgm:t>
        <a:bodyPr/>
        <a:lstStyle/>
        <a:p>
          <a:r>
            <a:rPr lang="en-US"/>
            <a:t>Opioids addictive capacity varies from one to another being oxycodone the one of the most popular opioids.  </a:t>
          </a:r>
        </a:p>
      </dgm:t>
    </dgm:pt>
    <dgm:pt modelId="{035003DB-BB9A-4968-8008-9D5E5BC05657}" type="parTrans" cxnId="{F1B096C4-0C0B-413E-A900-839124FA942A}">
      <dgm:prSet/>
      <dgm:spPr/>
      <dgm:t>
        <a:bodyPr/>
        <a:lstStyle/>
        <a:p>
          <a:endParaRPr lang="en-US"/>
        </a:p>
      </dgm:t>
    </dgm:pt>
    <dgm:pt modelId="{E5D19910-188A-45C5-8F5F-1EF3D2E09784}" type="sibTrans" cxnId="{F1B096C4-0C0B-413E-A900-839124FA942A}">
      <dgm:prSet/>
      <dgm:spPr/>
      <dgm:t>
        <a:bodyPr/>
        <a:lstStyle/>
        <a:p>
          <a:endParaRPr lang="en-US"/>
        </a:p>
      </dgm:t>
    </dgm:pt>
    <dgm:pt modelId="{815624A2-77DB-4EB3-A43A-3B372DD4995A}" type="pres">
      <dgm:prSet presAssocID="{997DD6E4-CDE2-482F-99E7-501C9D0B2FA2}" presName="hierChild1" presStyleCnt="0">
        <dgm:presLayoutVars>
          <dgm:chPref val="1"/>
          <dgm:dir/>
          <dgm:animOne val="branch"/>
          <dgm:animLvl val="lvl"/>
          <dgm:resizeHandles/>
        </dgm:presLayoutVars>
      </dgm:prSet>
      <dgm:spPr/>
    </dgm:pt>
    <dgm:pt modelId="{38E69B8C-DF70-4EAD-8689-9914ADA0B774}" type="pres">
      <dgm:prSet presAssocID="{C28337DC-B873-49EA-9AD5-DD287E410C80}" presName="hierRoot1" presStyleCnt="0"/>
      <dgm:spPr/>
    </dgm:pt>
    <dgm:pt modelId="{24D96E5F-87AE-4E25-920F-E33AE21A9D1F}" type="pres">
      <dgm:prSet presAssocID="{C28337DC-B873-49EA-9AD5-DD287E410C80}" presName="composite" presStyleCnt="0"/>
      <dgm:spPr/>
    </dgm:pt>
    <dgm:pt modelId="{FE700B57-48FE-4595-A791-4E77B0D0A36F}" type="pres">
      <dgm:prSet presAssocID="{C28337DC-B873-49EA-9AD5-DD287E410C80}" presName="background" presStyleLbl="node0" presStyleIdx="0" presStyleCnt="2"/>
      <dgm:spPr/>
    </dgm:pt>
    <dgm:pt modelId="{0E1C74F2-74F2-4CD2-B661-0B903F103448}" type="pres">
      <dgm:prSet presAssocID="{C28337DC-B873-49EA-9AD5-DD287E410C80}" presName="text" presStyleLbl="fgAcc0" presStyleIdx="0" presStyleCnt="2">
        <dgm:presLayoutVars>
          <dgm:chPref val="3"/>
        </dgm:presLayoutVars>
      </dgm:prSet>
      <dgm:spPr/>
    </dgm:pt>
    <dgm:pt modelId="{2FC1F0C2-33FA-4082-8038-DE45ED92A5C9}" type="pres">
      <dgm:prSet presAssocID="{C28337DC-B873-49EA-9AD5-DD287E410C80}" presName="hierChild2" presStyleCnt="0"/>
      <dgm:spPr/>
    </dgm:pt>
    <dgm:pt modelId="{4A66E7C0-0504-4292-A981-9D5B700DBDC5}" type="pres">
      <dgm:prSet presAssocID="{E97BF967-95EF-431A-AC6C-C81026B5E79B}" presName="hierRoot1" presStyleCnt="0"/>
      <dgm:spPr/>
    </dgm:pt>
    <dgm:pt modelId="{52796DA9-FCF2-4F40-BFEE-7C9041D4834C}" type="pres">
      <dgm:prSet presAssocID="{E97BF967-95EF-431A-AC6C-C81026B5E79B}" presName="composite" presStyleCnt="0"/>
      <dgm:spPr/>
    </dgm:pt>
    <dgm:pt modelId="{F37BEB4D-9359-4E94-AAD9-EB9F4CA21339}" type="pres">
      <dgm:prSet presAssocID="{E97BF967-95EF-431A-AC6C-C81026B5E79B}" presName="background" presStyleLbl="node0" presStyleIdx="1" presStyleCnt="2"/>
      <dgm:spPr/>
    </dgm:pt>
    <dgm:pt modelId="{C2586856-349F-4E4B-B601-D77BD659E943}" type="pres">
      <dgm:prSet presAssocID="{E97BF967-95EF-431A-AC6C-C81026B5E79B}" presName="text" presStyleLbl="fgAcc0" presStyleIdx="1" presStyleCnt="2">
        <dgm:presLayoutVars>
          <dgm:chPref val="3"/>
        </dgm:presLayoutVars>
      </dgm:prSet>
      <dgm:spPr/>
    </dgm:pt>
    <dgm:pt modelId="{668812DF-4489-4510-AFD2-4D0B27A631EF}" type="pres">
      <dgm:prSet presAssocID="{E97BF967-95EF-431A-AC6C-C81026B5E79B}" presName="hierChild2" presStyleCnt="0"/>
      <dgm:spPr/>
    </dgm:pt>
  </dgm:ptLst>
  <dgm:cxnLst>
    <dgm:cxn modelId="{03705B08-A61C-4A59-AA6C-2818FA02C7E8}" type="presOf" srcId="{C28337DC-B873-49EA-9AD5-DD287E410C80}" destId="{0E1C74F2-74F2-4CD2-B661-0B903F103448}" srcOrd="0" destOrd="0" presId="urn:microsoft.com/office/officeart/2005/8/layout/hierarchy1"/>
    <dgm:cxn modelId="{E77F0115-911D-428A-982F-7FF3B8D4CBED}" type="presOf" srcId="{E97BF967-95EF-431A-AC6C-C81026B5E79B}" destId="{C2586856-349F-4E4B-B601-D77BD659E943}" srcOrd="0" destOrd="0" presId="urn:microsoft.com/office/officeart/2005/8/layout/hierarchy1"/>
    <dgm:cxn modelId="{12DE7B15-14A2-48AE-85B6-18EA5AC2C4AA}" type="presOf" srcId="{997DD6E4-CDE2-482F-99E7-501C9D0B2FA2}" destId="{815624A2-77DB-4EB3-A43A-3B372DD4995A}" srcOrd="0" destOrd="0" presId="urn:microsoft.com/office/officeart/2005/8/layout/hierarchy1"/>
    <dgm:cxn modelId="{6A2B7C4C-AB80-46A4-8D97-D04A914A6E27}" srcId="{997DD6E4-CDE2-482F-99E7-501C9D0B2FA2}" destId="{C28337DC-B873-49EA-9AD5-DD287E410C80}" srcOrd="0" destOrd="0" parTransId="{FF9FF982-821F-4F35-827C-D62BDF1675F9}" sibTransId="{13AA7FA3-A7C9-4C2B-9837-5FBAED290F4B}"/>
    <dgm:cxn modelId="{F1B096C4-0C0B-413E-A900-839124FA942A}" srcId="{997DD6E4-CDE2-482F-99E7-501C9D0B2FA2}" destId="{E97BF967-95EF-431A-AC6C-C81026B5E79B}" srcOrd="1" destOrd="0" parTransId="{035003DB-BB9A-4968-8008-9D5E5BC05657}" sibTransId="{E5D19910-188A-45C5-8F5F-1EF3D2E09784}"/>
    <dgm:cxn modelId="{9F0B44C3-A907-40BA-9979-1C323C8219B0}" type="presParOf" srcId="{815624A2-77DB-4EB3-A43A-3B372DD4995A}" destId="{38E69B8C-DF70-4EAD-8689-9914ADA0B774}" srcOrd="0" destOrd="0" presId="urn:microsoft.com/office/officeart/2005/8/layout/hierarchy1"/>
    <dgm:cxn modelId="{3B1D606A-D533-47EA-8154-E8CD45D6ADB3}" type="presParOf" srcId="{38E69B8C-DF70-4EAD-8689-9914ADA0B774}" destId="{24D96E5F-87AE-4E25-920F-E33AE21A9D1F}" srcOrd="0" destOrd="0" presId="urn:microsoft.com/office/officeart/2005/8/layout/hierarchy1"/>
    <dgm:cxn modelId="{16543D90-7522-4A5C-8703-DB1E540D25DC}" type="presParOf" srcId="{24D96E5F-87AE-4E25-920F-E33AE21A9D1F}" destId="{FE700B57-48FE-4595-A791-4E77B0D0A36F}" srcOrd="0" destOrd="0" presId="urn:microsoft.com/office/officeart/2005/8/layout/hierarchy1"/>
    <dgm:cxn modelId="{D631B419-48F5-42EE-9205-3B07EADFE197}" type="presParOf" srcId="{24D96E5F-87AE-4E25-920F-E33AE21A9D1F}" destId="{0E1C74F2-74F2-4CD2-B661-0B903F103448}" srcOrd="1" destOrd="0" presId="urn:microsoft.com/office/officeart/2005/8/layout/hierarchy1"/>
    <dgm:cxn modelId="{0DF9A298-F1FE-4BB3-8039-6928B066C457}" type="presParOf" srcId="{38E69B8C-DF70-4EAD-8689-9914ADA0B774}" destId="{2FC1F0C2-33FA-4082-8038-DE45ED92A5C9}" srcOrd="1" destOrd="0" presId="urn:microsoft.com/office/officeart/2005/8/layout/hierarchy1"/>
    <dgm:cxn modelId="{693163F5-5AE2-412C-94A5-1EB07D1A2A65}" type="presParOf" srcId="{815624A2-77DB-4EB3-A43A-3B372DD4995A}" destId="{4A66E7C0-0504-4292-A981-9D5B700DBDC5}" srcOrd="1" destOrd="0" presId="urn:microsoft.com/office/officeart/2005/8/layout/hierarchy1"/>
    <dgm:cxn modelId="{C3E8278F-94F9-4497-8BC4-B6B675B53F7A}" type="presParOf" srcId="{4A66E7C0-0504-4292-A981-9D5B700DBDC5}" destId="{52796DA9-FCF2-4F40-BFEE-7C9041D4834C}" srcOrd="0" destOrd="0" presId="urn:microsoft.com/office/officeart/2005/8/layout/hierarchy1"/>
    <dgm:cxn modelId="{F703F91F-5068-4E93-9E7C-D8019DAF961F}" type="presParOf" srcId="{52796DA9-FCF2-4F40-BFEE-7C9041D4834C}" destId="{F37BEB4D-9359-4E94-AAD9-EB9F4CA21339}" srcOrd="0" destOrd="0" presId="urn:microsoft.com/office/officeart/2005/8/layout/hierarchy1"/>
    <dgm:cxn modelId="{52475CB1-90AD-4586-BF30-A82C6CEB9F03}" type="presParOf" srcId="{52796DA9-FCF2-4F40-BFEE-7C9041D4834C}" destId="{C2586856-349F-4E4B-B601-D77BD659E943}" srcOrd="1" destOrd="0" presId="urn:microsoft.com/office/officeart/2005/8/layout/hierarchy1"/>
    <dgm:cxn modelId="{76074274-777D-49CF-8700-EDC3E8216C99}" type="presParOf" srcId="{4A66E7C0-0504-4292-A981-9D5B700DBDC5}" destId="{668812DF-4489-4510-AFD2-4D0B27A631E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2795D7-4E18-40B8-A048-C5505BA8BA4C}" type="doc">
      <dgm:prSet loTypeId="urn:microsoft.com/office/officeart/2005/8/layout/process5" loCatId="process" qsTypeId="urn:microsoft.com/office/officeart/2005/8/quickstyle/simple1" qsCatId="simple" csTypeId="urn:microsoft.com/office/officeart/2005/8/colors/colorful1" csCatId="colorful"/>
      <dgm:spPr/>
      <dgm:t>
        <a:bodyPr/>
        <a:lstStyle/>
        <a:p>
          <a:endParaRPr lang="en-US"/>
        </a:p>
      </dgm:t>
    </dgm:pt>
    <dgm:pt modelId="{33F7DBD9-23BB-4FF7-A3B7-189008C2AA16}">
      <dgm:prSet/>
      <dgm:spPr/>
      <dgm:t>
        <a:bodyPr/>
        <a:lstStyle/>
        <a:p>
          <a:r>
            <a:rPr lang="en-US"/>
            <a:t>Enhance the effects of the Inhibitory neurotransmitter GABA.</a:t>
          </a:r>
        </a:p>
      </dgm:t>
    </dgm:pt>
    <dgm:pt modelId="{9211BBE6-CDD4-4703-9184-5C2235119FB1}" type="parTrans" cxnId="{F2A7979A-AF6C-492B-9C26-8D6A80072DC6}">
      <dgm:prSet/>
      <dgm:spPr/>
      <dgm:t>
        <a:bodyPr/>
        <a:lstStyle/>
        <a:p>
          <a:endParaRPr lang="en-US"/>
        </a:p>
      </dgm:t>
    </dgm:pt>
    <dgm:pt modelId="{78249492-CF56-49F1-A466-6ABB0D68725B}" type="sibTrans" cxnId="{F2A7979A-AF6C-492B-9C26-8D6A80072DC6}">
      <dgm:prSet/>
      <dgm:spPr/>
      <dgm:t>
        <a:bodyPr/>
        <a:lstStyle/>
        <a:p>
          <a:endParaRPr lang="en-US"/>
        </a:p>
      </dgm:t>
    </dgm:pt>
    <dgm:pt modelId="{F0B39A9F-75B1-4C8A-900B-ACC97BAC2E1F}">
      <dgm:prSet/>
      <dgm:spPr/>
      <dgm:t>
        <a:bodyPr/>
        <a:lstStyle/>
        <a:p>
          <a:r>
            <a:rPr lang="en-US"/>
            <a:t>Induce the release of endogenous Opioids.</a:t>
          </a:r>
        </a:p>
      </dgm:t>
    </dgm:pt>
    <dgm:pt modelId="{710AC700-A055-4576-A040-EC0B1364704D}" type="parTrans" cxnId="{C4CA100A-7A7A-4DA7-85CD-81654714A64C}">
      <dgm:prSet/>
      <dgm:spPr/>
      <dgm:t>
        <a:bodyPr/>
        <a:lstStyle/>
        <a:p>
          <a:endParaRPr lang="en-US"/>
        </a:p>
      </dgm:t>
    </dgm:pt>
    <dgm:pt modelId="{17581628-0C2A-4C47-89E6-E8A0893068E2}" type="sibTrans" cxnId="{C4CA100A-7A7A-4DA7-85CD-81654714A64C}">
      <dgm:prSet/>
      <dgm:spPr/>
      <dgm:t>
        <a:bodyPr/>
        <a:lstStyle/>
        <a:p>
          <a:endParaRPr lang="en-US"/>
        </a:p>
      </dgm:t>
    </dgm:pt>
    <dgm:pt modelId="{6DA34A62-EF49-42EE-8C9A-E4B8BD04C052}">
      <dgm:prSet/>
      <dgm:spPr/>
      <dgm:t>
        <a:bodyPr/>
        <a:lstStyle/>
        <a:p>
          <a:r>
            <a:rPr lang="en-US"/>
            <a:t>Alters the levels of Serotonin and Dopamine.</a:t>
          </a:r>
        </a:p>
      </dgm:t>
    </dgm:pt>
    <dgm:pt modelId="{6698CD01-F613-417D-B329-11B50DE6DCF7}" type="parTrans" cxnId="{41E24387-E407-4AE0-B544-49CDED47353E}">
      <dgm:prSet/>
      <dgm:spPr/>
      <dgm:t>
        <a:bodyPr/>
        <a:lstStyle/>
        <a:p>
          <a:endParaRPr lang="en-US"/>
        </a:p>
      </dgm:t>
    </dgm:pt>
    <dgm:pt modelId="{A62109D5-16D3-4DB7-BE85-9DA69F5DDFA5}" type="sibTrans" cxnId="{41E24387-E407-4AE0-B544-49CDED47353E}">
      <dgm:prSet/>
      <dgm:spPr/>
      <dgm:t>
        <a:bodyPr/>
        <a:lstStyle/>
        <a:p>
          <a:endParaRPr lang="en-US"/>
        </a:p>
      </dgm:t>
    </dgm:pt>
    <dgm:pt modelId="{F4799D3D-A648-49DA-87FD-B587801059C2}" type="pres">
      <dgm:prSet presAssocID="{2D2795D7-4E18-40B8-A048-C5505BA8BA4C}" presName="diagram" presStyleCnt="0">
        <dgm:presLayoutVars>
          <dgm:dir/>
          <dgm:resizeHandles val="exact"/>
        </dgm:presLayoutVars>
      </dgm:prSet>
      <dgm:spPr/>
    </dgm:pt>
    <dgm:pt modelId="{72557811-9C58-4BDA-A458-841FC3E964CD}" type="pres">
      <dgm:prSet presAssocID="{33F7DBD9-23BB-4FF7-A3B7-189008C2AA16}" presName="node" presStyleLbl="node1" presStyleIdx="0" presStyleCnt="3">
        <dgm:presLayoutVars>
          <dgm:bulletEnabled val="1"/>
        </dgm:presLayoutVars>
      </dgm:prSet>
      <dgm:spPr/>
    </dgm:pt>
    <dgm:pt modelId="{EADB531B-F8D7-4262-9970-764021018B24}" type="pres">
      <dgm:prSet presAssocID="{78249492-CF56-49F1-A466-6ABB0D68725B}" presName="sibTrans" presStyleLbl="sibTrans2D1" presStyleIdx="0" presStyleCnt="2"/>
      <dgm:spPr/>
    </dgm:pt>
    <dgm:pt modelId="{A3E28FBC-694E-46F4-8062-D7B0F01FA3FF}" type="pres">
      <dgm:prSet presAssocID="{78249492-CF56-49F1-A466-6ABB0D68725B}" presName="connectorText" presStyleLbl="sibTrans2D1" presStyleIdx="0" presStyleCnt="2"/>
      <dgm:spPr/>
    </dgm:pt>
    <dgm:pt modelId="{AE044774-3016-4980-B35B-838CFB27BBC4}" type="pres">
      <dgm:prSet presAssocID="{F0B39A9F-75B1-4C8A-900B-ACC97BAC2E1F}" presName="node" presStyleLbl="node1" presStyleIdx="1" presStyleCnt="3">
        <dgm:presLayoutVars>
          <dgm:bulletEnabled val="1"/>
        </dgm:presLayoutVars>
      </dgm:prSet>
      <dgm:spPr/>
    </dgm:pt>
    <dgm:pt modelId="{1D82B78B-E7D4-4235-9A26-B9C4E52E2C35}" type="pres">
      <dgm:prSet presAssocID="{17581628-0C2A-4C47-89E6-E8A0893068E2}" presName="sibTrans" presStyleLbl="sibTrans2D1" presStyleIdx="1" presStyleCnt="2"/>
      <dgm:spPr/>
    </dgm:pt>
    <dgm:pt modelId="{730489D1-8E46-44BE-B9F9-A8A1190A1D48}" type="pres">
      <dgm:prSet presAssocID="{17581628-0C2A-4C47-89E6-E8A0893068E2}" presName="connectorText" presStyleLbl="sibTrans2D1" presStyleIdx="1" presStyleCnt="2"/>
      <dgm:spPr/>
    </dgm:pt>
    <dgm:pt modelId="{277841CF-DC7B-4B45-8FFF-F1506CC4377F}" type="pres">
      <dgm:prSet presAssocID="{6DA34A62-EF49-42EE-8C9A-E4B8BD04C052}" presName="node" presStyleLbl="node1" presStyleIdx="2" presStyleCnt="3">
        <dgm:presLayoutVars>
          <dgm:bulletEnabled val="1"/>
        </dgm:presLayoutVars>
      </dgm:prSet>
      <dgm:spPr/>
    </dgm:pt>
  </dgm:ptLst>
  <dgm:cxnLst>
    <dgm:cxn modelId="{C4CA100A-7A7A-4DA7-85CD-81654714A64C}" srcId="{2D2795D7-4E18-40B8-A048-C5505BA8BA4C}" destId="{F0B39A9F-75B1-4C8A-900B-ACC97BAC2E1F}" srcOrd="1" destOrd="0" parTransId="{710AC700-A055-4576-A040-EC0B1364704D}" sibTransId="{17581628-0C2A-4C47-89E6-E8A0893068E2}"/>
    <dgm:cxn modelId="{961A8122-6E01-4A55-A516-8784C4C9FDC1}" type="presOf" srcId="{17581628-0C2A-4C47-89E6-E8A0893068E2}" destId="{1D82B78B-E7D4-4235-9A26-B9C4E52E2C35}" srcOrd="0" destOrd="0" presId="urn:microsoft.com/office/officeart/2005/8/layout/process5"/>
    <dgm:cxn modelId="{9C145F24-D51E-4F98-ACF5-D78CAD7ACF54}" type="presOf" srcId="{6DA34A62-EF49-42EE-8C9A-E4B8BD04C052}" destId="{277841CF-DC7B-4B45-8FFF-F1506CC4377F}" srcOrd="0" destOrd="0" presId="urn:microsoft.com/office/officeart/2005/8/layout/process5"/>
    <dgm:cxn modelId="{EDDE9C32-F1CC-45E9-B2C9-DCB8C760EDB4}" type="presOf" srcId="{33F7DBD9-23BB-4FF7-A3B7-189008C2AA16}" destId="{72557811-9C58-4BDA-A458-841FC3E964CD}" srcOrd="0" destOrd="0" presId="urn:microsoft.com/office/officeart/2005/8/layout/process5"/>
    <dgm:cxn modelId="{41E24387-E407-4AE0-B544-49CDED47353E}" srcId="{2D2795D7-4E18-40B8-A048-C5505BA8BA4C}" destId="{6DA34A62-EF49-42EE-8C9A-E4B8BD04C052}" srcOrd="2" destOrd="0" parTransId="{6698CD01-F613-417D-B329-11B50DE6DCF7}" sibTransId="{A62109D5-16D3-4DB7-BE85-9DA69F5DDFA5}"/>
    <dgm:cxn modelId="{F2A7979A-AF6C-492B-9C26-8D6A80072DC6}" srcId="{2D2795D7-4E18-40B8-A048-C5505BA8BA4C}" destId="{33F7DBD9-23BB-4FF7-A3B7-189008C2AA16}" srcOrd="0" destOrd="0" parTransId="{9211BBE6-CDD4-4703-9184-5C2235119FB1}" sibTransId="{78249492-CF56-49F1-A466-6ABB0D68725B}"/>
    <dgm:cxn modelId="{67EC7AA6-D123-4ACC-AE56-35F42B8AF5C3}" type="presOf" srcId="{78249492-CF56-49F1-A466-6ABB0D68725B}" destId="{EADB531B-F8D7-4262-9970-764021018B24}" srcOrd="0" destOrd="0" presId="urn:microsoft.com/office/officeart/2005/8/layout/process5"/>
    <dgm:cxn modelId="{9B411FAD-664F-4CEF-B3B7-2561CCF1A19C}" type="presOf" srcId="{78249492-CF56-49F1-A466-6ABB0D68725B}" destId="{A3E28FBC-694E-46F4-8062-D7B0F01FA3FF}" srcOrd="1" destOrd="0" presId="urn:microsoft.com/office/officeart/2005/8/layout/process5"/>
    <dgm:cxn modelId="{4E6265BE-9D72-4EBF-ABD7-0874DD91DA52}" type="presOf" srcId="{F0B39A9F-75B1-4C8A-900B-ACC97BAC2E1F}" destId="{AE044774-3016-4980-B35B-838CFB27BBC4}" srcOrd="0" destOrd="0" presId="urn:microsoft.com/office/officeart/2005/8/layout/process5"/>
    <dgm:cxn modelId="{6D87EBCE-57E2-4041-969E-4291E733A1AB}" type="presOf" srcId="{17581628-0C2A-4C47-89E6-E8A0893068E2}" destId="{730489D1-8E46-44BE-B9F9-A8A1190A1D48}" srcOrd="1" destOrd="0" presId="urn:microsoft.com/office/officeart/2005/8/layout/process5"/>
    <dgm:cxn modelId="{4AABF2E1-D8F9-4546-BF20-AFFCCAF70927}" type="presOf" srcId="{2D2795D7-4E18-40B8-A048-C5505BA8BA4C}" destId="{F4799D3D-A648-49DA-87FD-B587801059C2}" srcOrd="0" destOrd="0" presId="urn:microsoft.com/office/officeart/2005/8/layout/process5"/>
    <dgm:cxn modelId="{8F8AEDCF-150E-4C54-B9F0-0FDC79B6D44C}" type="presParOf" srcId="{F4799D3D-A648-49DA-87FD-B587801059C2}" destId="{72557811-9C58-4BDA-A458-841FC3E964CD}" srcOrd="0" destOrd="0" presId="urn:microsoft.com/office/officeart/2005/8/layout/process5"/>
    <dgm:cxn modelId="{16FE6200-DF15-4E68-B9EA-985EEACD68A5}" type="presParOf" srcId="{F4799D3D-A648-49DA-87FD-B587801059C2}" destId="{EADB531B-F8D7-4262-9970-764021018B24}" srcOrd="1" destOrd="0" presId="urn:microsoft.com/office/officeart/2005/8/layout/process5"/>
    <dgm:cxn modelId="{8A40BA78-F914-4A4E-BECE-DCB2FB428977}" type="presParOf" srcId="{EADB531B-F8D7-4262-9970-764021018B24}" destId="{A3E28FBC-694E-46F4-8062-D7B0F01FA3FF}" srcOrd="0" destOrd="0" presId="urn:microsoft.com/office/officeart/2005/8/layout/process5"/>
    <dgm:cxn modelId="{9C7A75C8-13A8-4A3B-AFF7-E6EF3A4DDAEC}" type="presParOf" srcId="{F4799D3D-A648-49DA-87FD-B587801059C2}" destId="{AE044774-3016-4980-B35B-838CFB27BBC4}" srcOrd="2" destOrd="0" presId="urn:microsoft.com/office/officeart/2005/8/layout/process5"/>
    <dgm:cxn modelId="{D11CE19A-AC4C-4A87-A361-38B615AB29A9}" type="presParOf" srcId="{F4799D3D-A648-49DA-87FD-B587801059C2}" destId="{1D82B78B-E7D4-4235-9A26-B9C4E52E2C35}" srcOrd="3" destOrd="0" presId="urn:microsoft.com/office/officeart/2005/8/layout/process5"/>
    <dgm:cxn modelId="{ED3CA360-C03B-4775-8125-E44900F4D025}" type="presParOf" srcId="{1D82B78B-E7D4-4235-9A26-B9C4E52E2C35}" destId="{730489D1-8E46-44BE-B9F9-A8A1190A1D48}" srcOrd="0" destOrd="0" presId="urn:microsoft.com/office/officeart/2005/8/layout/process5"/>
    <dgm:cxn modelId="{3BB22E83-9998-4D06-8D1B-41C2B4479DB0}" type="presParOf" srcId="{F4799D3D-A648-49DA-87FD-B587801059C2}" destId="{277841CF-DC7B-4B45-8FFF-F1506CC4377F}"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0B942B-E97B-466E-9FC8-113ABEED4974}" type="doc">
      <dgm:prSet loTypeId="urn:microsoft.com/office/officeart/2005/8/layout/process5" loCatId="process" qsTypeId="urn:microsoft.com/office/officeart/2005/8/quickstyle/simple1" qsCatId="simple" csTypeId="urn:microsoft.com/office/officeart/2005/8/colors/colorful1" csCatId="colorful"/>
      <dgm:spPr/>
      <dgm:t>
        <a:bodyPr/>
        <a:lstStyle/>
        <a:p>
          <a:endParaRPr lang="en-US"/>
        </a:p>
      </dgm:t>
    </dgm:pt>
    <dgm:pt modelId="{A09EF044-DDED-478D-A113-2616B4182808}">
      <dgm:prSet/>
      <dgm:spPr/>
      <dgm:t>
        <a:bodyPr/>
        <a:lstStyle/>
        <a:p>
          <a:r>
            <a:rPr lang="en-US"/>
            <a:t>Disruption of GI/ Respiratory track barriers.</a:t>
          </a:r>
        </a:p>
      </dgm:t>
    </dgm:pt>
    <dgm:pt modelId="{F1A0A085-BAAA-4EF4-B1B4-2B53D71CECC8}" type="parTrans" cxnId="{D7445B41-EA2C-4D77-AEC4-A947AD2DCDDD}">
      <dgm:prSet/>
      <dgm:spPr/>
      <dgm:t>
        <a:bodyPr/>
        <a:lstStyle/>
        <a:p>
          <a:endParaRPr lang="en-US"/>
        </a:p>
      </dgm:t>
    </dgm:pt>
    <dgm:pt modelId="{009D8FE5-F5FB-4B1E-A4BA-D596114E43A6}" type="sibTrans" cxnId="{D7445B41-EA2C-4D77-AEC4-A947AD2DCDDD}">
      <dgm:prSet/>
      <dgm:spPr/>
      <dgm:t>
        <a:bodyPr/>
        <a:lstStyle/>
        <a:p>
          <a:endParaRPr lang="en-US"/>
        </a:p>
      </dgm:t>
    </dgm:pt>
    <dgm:pt modelId="{78A34A8A-D4C0-4E23-9914-D81504EA7DD1}">
      <dgm:prSet/>
      <dgm:spPr/>
      <dgm:t>
        <a:bodyPr/>
        <a:lstStyle/>
        <a:p>
          <a:r>
            <a:rPr lang="en-US"/>
            <a:t>Impairs phagocytic function of monocytes.</a:t>
          </a:r>
        </a:p>
      </dgm:t>
    </dgm:pt>
    <dgm:pt modelId="{1937F794-43E3-4BBA-A12F-4405FAE6E670}" type="parTrans" cxnId="{4C52B297-5554-4076-9E3C-4296853A5A5E}">
      <dgm:prSet/>
      <dgm:spPr/>
      <dgm:t>
        <a:bodyPr/>
        <a:lstStyle/>
        <a:p>
          <a:endParaRPr lang="en-US"/>
        </a:p>
      </dgm:t>
    </dgm:pt>
    <dgm:pt modelId="{168EF4A6-02B7-427F-9036-F1F13833DB02}" type="sibTrans" cxnId="{4C52B297-5554-4076-9E3C-4296853A5A5E}">
      <dgm:prSet/>
      <dgm:spPr/>
      <dgm:t>
        <a:bodyPr/>
        <a:lstStyle/>
        <a:p>
          <a:endParaRPr lang="en-US"/>
        </a:p>
      </dgm:t>
    </dgm:pt>
    <dgm:pt modelId="{14AAD946-CA3A-4FD5-BB15-5358EF67A0F1}">
      <dgm:prSet/>
      <dgm:spPr/>
      <dgm:t>
        <a:bodyPr/>
        <a:lstStyle/>
        <a:p>
          <a:r>
            <a:rPr lang="en-US"/>
            <a:t>Enhance expression of CCR5 (Chemokine Receptor) in Macrophages.</a:t>
          </a:r>
        </a:p>
      </dgm:t>
    </dgm:pt>
    <dgm:pt modelId="{F4024541-848D-4D48-B9E5-F5CE823B3BE9}" type="parTrans" cxnId="{99684B25-CE56-4FE9-88C6-BD0595B2E708}">
      <dgm:prSet/>
      <dgm:spPr/>
      <dgm:t>
        <a:bodyPr/>
        <a:lstStyle/>
        <a:p>
          <a:endParaRPr lang="en-US"/>
        </a:p>
      </dgm:t>
    </dgm:pt>
    <dgm:pt modelId="{08B24978-651C-452E-9D47-F71E2F96C264}" type="sibTrans" cxnId="{99684B25-CE56-4FE9-88C6-BD0595B2E708}">
      <dgm:prSet/>
      <dgm:spPr/>
      <dgm:t>
        <a:bodyPr/>
        <a:lstStyle/>
        <a:p>
          <a:endParaRPr lang="en-US"/>
        </a:p>
      </dgm:t>
    </dgm:pt>
    <dgm:pt modelId="{78E15832-30FE-498B-9668-E3CFF3BB39F2}">
      <dgm:prSet/>
      <dgm:spPr/>
      <dgm:t>
        <a:bodyPr/>
        <a:lstStyle/>
        <a:p>
          <a:r>
            <a:rPr lang="en-US"/>
            <a:t>Decrease the number of Dendritic Cells preventing the generation of a virus specific response.</a:t>
          </a:r>
        </a:p>
      </dgm:t>
    </dgm:pt>
    <dgm:pt modelId="{71AC68F9-9FCB-4DAA-9C68-9C50A39D825B}" type="parTrans" cxnId="{9DFBC113-A41F-4EDD-823F-9E4E2BA330CF}">
      <dgm:prSet/>
      <dgm:spPr/>
      <dgm:t>
        <a:bodyPr/>
        <a:lstStyle/>
        <a:p>
          <a:endParaRPr lang="en-US"/>
        </a:p>
      </dgm:t>
    </dgm:pt>
    <dgm:pt modelId="{63FE7158-C9A8-424D-AB78-563B67D9BDA2}" type="sibTrans" cxnId="{9DFBC113-A41F-4EDD-823F-9E4E2BA330CF}">
      <dgm:prSet/>
      <dgm:spPr/>
      <dgm:t>
        <a:bodyPr/>
        <a:lstStyle/>
        <a:p>
          <a:endParaRPr lang="en-US"/>
        </a:p>
      </dgm:t>
    </dgm:pt>
    <dgm:pt modelId="{5D5B6920-3567-49B7-BA75-DB40A7469FC8}">
      <dgm:prSet/>
      <dgm:spPr/>
      <dgm:t>
        <a:bodyPr/>
        <a:lstStyle/>
        <a:p>
          <a:r>
            <a:rPr lang="en-US"/>
            <a:t>Impairs the cytokine balance.</a:t>
          </a:r>
        </a:p>
      </dgm:t>
    </dgm:pt>
    <dgm:pt modelId="{115F0E67-E86A-4119-BE03-8914EDA78423}" type="parTrans" cxnId="{536360D3-F82F-4679-9D88-B5549E38403F}">
      <dgm:prSet/>
      <dgm:spPr/>
      <dgm:t>
        <a:bodyPr/>
        <a:lstStyle/>
        <a:p>
          <a:endParaRPr lang="en-US"/>
        </a:p>
      </dgm:t>
    </dgm:pt>
    <dgm:pt modelId="{F4B9CDDF-1E02-4C7F-AE7D-2509445403BC}" type="sibTrans" cxnId="{536360D3-F82F-4679-9D88-B5549E38403F}">
      <dgm:prSet/>
      <dgm:spPr/>
      <dgm:t>
        <a:bodyPr/>
        <a:lstStyle/>
        <a:p>
          <a:endParaRPr lang="en-US"/>
        </a:p>
      </dgm:t>
    </dgm:pt>
    <dgm:pt modelId="{34850A39-A85E-4970-871A-6D83A7F3FEDC}" type="pres">
      <dgm:prSet presAssocID="{360B942B-E97B-466E-9FC8-113ABEED4974}" presName="diagram" presStyleCnt="0">
        <dgm:presLayoutVars>
          <dgm:dir/>
          <dgm:resizeHandles val="exact"/>
        </dgm:presLayoutVars>
      </dgm:prSet>
      <dgm:spPr/>
    </dgm:pt>
    <dgm:pt modelId="{1EDDBC9E-B4F7-42E6-9218-F1D58206AEF2}" type="pres">
      <dgm:prSet presAssocID="{A09EF044-DDED-478D-A113-2616B4182808}" presName="node" presStyleLbl="node1" presStyleIdx="0" presStyleCnt="5">
        <dgm:presLayoutVars>
          <dgm:bulletEnabled val="1"/>
        </dgm:presLayoutVars>
      </dgm:prSet>
      <dgm:spPr/>
    </dgm:pt>
    <dgm:pt modelId="{AE7A1385-2BF9-4C7E-91C7-011DA6E4EE7C}" type="pres">
      <dgm:prSet presAssocID="{009D8FE5-F5FB-4B1E-A4BA-D596114E43A6}" presName="sibTrans" presStyleLbl="sibTrans2D1" presStyleIdx="0" presStyleCnt="4"/>
      <dgm:spPr/>
    </dgm:pt>
    <dgm:pt modelId="{B4D04429-0DC4-4697-A8CA-EF8114E9A3FB}" type="pres">
      <dgm:prSet presAssocID="{009D8FE5-F5FB-4B1E-A4BA-D596114E43A6}" presName="connectorText" presStyleLbl="sibTrans2D1" presStyleIdx="0" presStyleCnt="4"/>
      <dgm:spPr/>
    </dgm:pt>
    <dgm:pt modelId="{D29DFD53-C536-40B8-BADC-084DD7EC6FAC}" type="pres">
      <dgm:prSet presAssocID="{78A34A8A-D4C0-4E23-9914-D81504EA7DD1}" presName="node" presStyleLbl="node1" presStyleIdx="1" presStyleCnt="5">
        <dgm:presLayoutVars>
          <dgm:bulletEnabled val="1"/>
        </dgm:presLayoutVars>
      </dgm:prSet>
      <dgm:spPr/>
    </dgm:pt>
    <dgm:pt modelId="{2F92F1C2-19EC-45C6-912E-31DCDF16C483}" type="pres">
      <dgm:prSet presAssocID="{168EF4A6-02B7-427F-9036-F1F13833DB02}" presName="sibTrans" presStyleLbl="sibTrans2D1" presStyleIdx="1" presStyleCnt="4"/>
      <dgm:spPr/>
    </dgm:pt>
    <dgm:pt modelId="{6256C078-7665-430A-8CD7-F267A5442F46}" type="pres">
      <dgm:prSet presAssocID="{168EF4A6-02B7-427F-9036-F1F13833DB02}" presName="connectorText" presStyleLbl="sibTrans2D1" presStyleIdx="1" presStyleCnt="4"/>
      <dgm:spPr/>
    </dgm:pt>
    <dgm:pt modelId="{FB9A5B57-6F19-4D06-9643-8034C01AA353}" type="pres">
      <dgm:prSet presAssocID="{14AAD946-CA3A-4FD5-BB15-5358EF67A0F1}" presName="node" presStyleLbl="node1" presStyleIdx="2" presStyleCnt="5">
        <dgm:presLayoutVars>
          <dgm:bulletEnabled val="1"/>
        </dgm:presLayoutVars>
      </dgm:prSet>
      <dgm:spPr/>
    </dgm:pt>
    <dgm:pt modelId="{6E20B4E3-F9A5-4CBD-88B9-E6CA2902D692}" type="pres">
      <dgm:prSet presAssocID="{08B24978-651C-452E-9D47-F71E2F96C264}" presName="sibTrans" presStyleLbl="sibTrans2D1" presStyleIdx="2" presStyleCnt="4"/>
      <dgm:spPr/>
    </dgm:pt>
    <dgm:pt modelId="{93AD382F-8162-4D89-B20E-B18E38193EA0}" type="pres">
      <dgm:prSet presAssocID="{08B24978-651C-452E-9D47-F71E2F96C264}" presName="connectorText" presStyleLbl="sibTrans2D1" presStyleIdx="2" presStyleCnt="4"/>
      <dgm:spPr/>
    </dgm:pt>
    <dgm:pt modelId="{1AE28551-42D3-45C0-9004-D9C5AD7B8F9D}" type="pres">
      <dgm:prSet presAssocID="{78E15832-30FE-498B-9668-E3CFF3BB39F2}" presName="node" presStyleLbl="node1" presStyleIdx="3" presStyleCnt="5">
        <dgm:presLayoutVars>
          <dgm:bulletEnabled val="1"/>
        </dgm:presLayoutVars>
      </dgm:prSet>
      <dgm:spPr/>
    </dgm:pt>
    <dgm:pt modelId="{2F0C0B2D-B23E-4B72-B3D5-6876DEEAAEF1}" type="pres">
      <dgm:prSet presAssocID="{63FE7158-C9A8-424D-AB78-563B67D9BDA2}" presName="sibTrans" presStyleLbl="sibTrans2D1" presStyleIdx="3" presStyleCnt="4"/>
      <dgm:spPr/>
    </dgm:pt>
    <dgm:pt modelId="{F372C51E-03A6-45F8-BC1D-FE60B19B29AF}" type="pres">
      <dgm:prSet presAssocID="{63FE7158-C9A8-424D-AB78-563B67D9BDA2}" presName="connectorText" presStyleLbl="sibTrans2D1" presStyleIdx="3" presStyleCnt="4"/>
      <dgm:spPr/>
    </dgm:pt>
    <dgm:pt modelId="{98A27D51-935D-4B44-BFC1-994B210BDFB3}" type="pres">
      <dgm:prSet presAssocID="{5D5B6920-3567-49B7-BA75-DB40A7469FC8}" presName="node" presStyleLbl="node1" presStyleIdx="4" presStyleCnt="5">
        <dgm:presLayoutVars>
          <dgm:bulletEnabled val="1"/>
        </dgm:presLayoutVars>
      </dgm:prSet>
      <dgm:spPr/>
    </dgm:pt>
  </dgm:ptLst>
  <dgm:cxnLst>
    <dgm:cxn modelId="{F9EEDE0C-9E67-420D-8342-E8EFFD949FCE}" type="presOf" srcId="{63FE7158-C9A8-424D-AB78-563B67D9BDA2}" destId="{F372C51E-03A6-45F8-BC1D-FE60B19B29AF}" srcOrd="1" destOrd="0" presId="urn:microsoft.com/office/officeart/2005/8/layout/process5"/>
    <dgm:cxn modelId="{9DFBC113-A41F-4EDD-823F-9E4E2BA330CF}" srcId="{360B942B-E97B-466E-9FC8-113ABEED4974}" destId="{78E15832-30FE-498B-9668-E3CFF3BB39F2}" srcOrd="3" destOrd="0" parTransId="{71AC68F9-9FCB-4DAA-9C68-9C50A39D825B}" sibTransId="{63FE7158-C9A8-424D-AB78-563B67D9BDA2}"/>
    <dgm:cxn modelId="{E6F74820-B649-4187-A343-E4E63EFA8DBC}" type="presOf" srcId="{168EF4A6-02B7-427F-9036-F1F13833DB02}" destId="{2F92F1C2-19EC-45C6-912E-31DCDF16C483}" srcOrd="0" destOrd="0" presId="urn:microsoft.com/office/officeart/2005/8/layout/process5"/>
    <dgm:cxn modelId="{99684B25-CE56-4FE9-88C6-BD0595B2E708}" srcId="{360B942B-E97B-466E-9FC8-113ABEED4974}" destId="{14AAD946-CA3A-4FD5-BB15-5358EF67A0F1}" srcOrd="2" destOrd="0" parTransId="{F4024541-848D-4D48-B9E5-F5CE823B3BE9}" sibTransId="{08B24978-651C-452E-9D47-F71E2F96C264}"/>
    <dgm:cxn modelId="{4697EA25-0F70-4CDD-8B4C-D5D5AC2057B5}" type="presOf" srcId="{78A34A8A-D4C0-4E23-9914-D81504EA7DD1}" destId="{D29DFD53-C536-40B8-BADC-084DD7EC6FAC}" srcOrd="0" destOrd="0" presId="urn:microsoft.com/office/officeart/2005/8/layout/process5"/>
    <dgm:cxn modelId="{A10EAC29-5D0F-4F72-816E-49C80AD276EF}" type="presOf" srcId="{A09EF044-DDED-478D-A113-2616B4182808}" destId="{1EDDBC9E-B4F7-42E6-9218-F1D58206AEF2}" srcOrd="0" destOrd="0" presId="urn:microsoft.com/office/officeart/2005/8/layout/process5"/>
    <dgm:cxn modelId="{7376E93F-6B68-45EB-AB92-CDB8964997D5}" type="presOf" srcId="{5D5B6920-3567-49B7-BA75-DB40A7469FC8}" destId="{98A27D51-935D-4B44-BFC1-994B210BDFB3}" srcOrd="0" destOrd="0" presId="urn:microsoft.com/office/officeart/2005/8/layout/process5"/>
    <dgm:cxn modelId="{D7445B41-EA2C-4D77-AEC4-A947AD2DCDDD}" srcId="{360B942B-E97B-466E-9FC8-113ABEED4974}" destId="{A09EF044-DDED-478D-A113-2616B4182808}" srcOrd="0" destOrd="0" parTransId="{F1A0A085-BAAA-4EF4-B1B4-2B53D71CECC8}" sibTransId="{009D8FE5-F5FB-4B1E-A4BA-D596114E43A6}"/>
    <dgm:cxn modelId="{780F484F-437B-4CC1-B8E6-3801E4FCD488}" type="presOf" srcId="{14AAD946-CA3A-4FD5-BB15-5358EF67A0F1}" destId="{FB9A5B57-6F19-4D06-9643-8034C01AA353}" srcOrd="0" destOrd="0" presId="urn:microsoft.com/office/officeart/2005/8/layout/process5"/>
    <dgm:cxn modelId="{DABBAB83-A33F-4E0E-AB4B-6155888974E2}" type="presOf" srcId="{63FE7158-C9A8-424D-AB78-563B67D9BDA2}" destId="{2F0C0B2D-B23E-4B72-B3D5-6876DEEAAEF1}" srcOrd="0" destOrd="0" presId="urn:microsoft.com/office/officeart/2005/8/layout/process5"/>
    <dgm:cxn modelId="{4C52B297-5554-4076-9E3C-4296853A5A5E}" srcId="{360B942B-E97B-466E-9FC8-113ABEED4974}" destId="{78A34A8A-D4C0-4E23-9914-D81504EA7DD1}" srcOrd="1" destOrd="0" parTransId="{1937F794-43E3-4BBA-A12F-4405FAE6E670}" sibTransId="{168EF4A6-02B7-427F-9036-F1F13833DB02}"/>
    <dgm:cxn modelId="{FBA0DDAC-9582-4D4F-A7CE-DC86D6C90678}" type="presOf" srcId="{08B24978-651C-452E-9D47-F71E2F96C264}" destId="{93AD382F-8162-4D89-B20E-B18E38193EA0}" srcOrd="1" destOrd="0" presId="urn:microsoft.com/office/officeart/2005/8/layout/process5"/>
    <dgm:cxn modelId="{6C025FB5-9EC8-4D5D-B9D7-8185545DDE6D}" type="presOf" srcId="{360B942B-E97B-466E-9FC8-113ABEED4974}" destId="{34850A39-A85E-4970-871A-6D83A7F3FEDC}" srcOrd="0" destOrd="0" presId="urn:microsoft.com/office/officeart/2005/8/layout/process5"/>
    <dgm:cxn modelId="{5176BCCF-FB70-4785-AC96-A843C3BA9B6D}" type="presOf" srcId="{08B24978-651C-452E-9D47-F71E2F96C264}" destId="{6E20B4E3-F9A5-4CBD-88B9-E6CA2902D692}" srcOrd="0" destOrd="0" presId="urn:microsoft.com/office/officeart/2005/8/layout/process5"/>
    <dgm:cxn modelId="{536360D3-F82F-4679-9D88-B5549E38403F}" srcId="{360B942B-E97B-466E-9FC8-113ABEED4974}" destId="{5D5B6920-3567-49B7-BA75-DB40A7469FC8}" srcOrd="4" destOrd="0" parTransId="{115F0E67-E86A-4119-BE03-8914EDA78423}" sibTransId="{F4B9CDDF-1E02-4C7F-AE7D-2509445403BC}"/>
    <dgm:cxn modelId="{05FF0DD6-20F2-430B-ACA7-25653676628E}" type="presOf" srcId="{168EF4A6-02B7-427F-9036-F1F13833DB02}" destId="{6256C078-7665-430A-8CD7-F267A5442F46}" srcOrd="1" destOrd="0" presId="urn:microsoft.com/office/officeart/2005/8/layout/process5"/>
    <dgm:cxn modelId="{B03C7AE7-A8E0-4D82-B914-1470CE6DD40E}" type="presOf" srcId="{009D8FE5-F5FB-4B1E-A4BA-D596114E43A6}" destId="{AE7A1385-2BF9-4C7E-91C7-011DA6E4EE7C}" srcOrd="0" destOrd="0" presId="urn:microsoft.com/office/officeart/2005/8/layout/process5"/>
    <dgm:cxn modelId="{BE7DDEF1-B3BB-4900-BA67-C592891A8941}" type="presOf" srcId="{009D8FE5-F5FB-4B1E-A4BA-D596114E43A6}" destId="{B4D04429-0DC4-4697-A8CA-EF8114E9A3FB}" srcOrd="1" destOrd="0" presId="urn:microsoft.com/office/officeart/2005/8/layout/process5"/>
    <dgm:cxn modelId="{3553F0F2-DF6F-43D9-BB86-F1C07787B006}" type="presOf" srcId="{78E15832-30FE-498B-9668-E3CFF3BB39F2}" destId="{1AE28551-42D3-45C0-9004-D9C5AD7B8F9D}" srcOrd="0" destOrd="0" presId="urn:microsoft.com/office/officeart/2005/8/layout/process5"/>
    <dgm:cxn modelId="{F89142CE-8C37-461E-BB3F-65E173C182C0}" type="presParOf" srcId="{34850A39-A85E-4970-871A-6D83A7F3FEDC}" destId="{1EDDBC9E-B4F7-42E6-9218-F1D58206AEF2}" srcOrd="0" destOrd="0" presId="urn:microsoft.com/office/officeart/2005/8/layout/process5"/>
    <dgm:cxn modelId="{99FC7A9C-D40E-47F5-B9B7-ED443E676FD5}" type="presParOf" srcId="{34850A39-A85E-4970-871A-6D83A7F3FEDC}" destId="{AE7A1385-2BF9-4C7E-91C7-011DA6E4EE7C}" srcOrd="1" destOrd="0" presId="urn:microsoft.com/office/officeart/2005/8/layout/process5"/>
    <dgm:cxn modelId="{A77ECB39-5897-4251-9750-89C2E4D2A59A}" type="presParOf" srcId="{AE7A1385-2BF9-4C7E-91C7-011DA6E4EE7C}" destId="{B4D04429-0DC4-4697-A8CA-EF8114E9A3FB}" srcOrd="0" destOrd="0" presId="urn:microsoft.com/office/officeart/2005/8/layout/process5"/>
    <dgm:cxn modelId="{D4B165F8-F83B-4BA2-B38B-D931B2AC3E89}" type="presParOf" srcId="{34850A39-A85E-4970-871A-6D83A7F3FEDC}" destId="{D29DFD53-C536-40B8-BADC-084DD7EC6FAC}" srcOrd="2" destOrd="0" presId="urn:microsoft.com/office/officeart/2005/8/layout/process5"/>
    <dgm:cxn modelId="{092B08D5-8828-46D6-B9E9-6C8D3A0F6AE9}" type="presParOf" srcId="{34850A39-A85E-4970-871A-6D83A7F3FEDC}" destId="{2F92F1C2-19EC-45C6-912E-31DCDF16C483}" srcOrd="3" destOrd="0" presId="urn:microsoft.com/office/officeart/2005/8/layout/process5"/>
    <dgm:cxn modelId="{3138A72D-68B7-4230-82BD-5210C77FCFC9}" type="presParOf" srcId="{2F92F1C2-19EC-45C6-912E-31DCDF16C483}" destId="{6256C078-7665-430A-8CD7-F267A5442F46}" srcOrd="0" destOrd="0" presId="urn:microsoft.com/office/officeart/2005/8/layout/process5"/>
    <dgm:cxn modelId="{4D290F0F-76A2-4609-A781-A25606463FFC}" type="presParOf" srcId="{34850A39-A85E-4970-871A-6D83A7F3FEDC}" destId="{FB9A5B57-6F19-4D06-9643-8034C01AA353}" srcOrd="4" destOrd="0" presId="urn:microsoft.com/office/officeart/2005/8/layout/process5"/>
    <dgm:cxn modelId="{E246733F-D675-4610-8024-A022AD2BD43E}" type="presParOf" srcId="{34850A39-A85E-4970-871A-6D83A7F3FEDC}" destId="{6E20B4E3-F9A5-4CBD-88B9-E6CA2902D692}" srcOrd="5" destOrd="0" presId="urn:microsoft.com/office/officeart/2005/8/layout/process5"/>
    <dgm:cxn modelId="{D0E57074-C248-4214-A90C-457CC53518D5}" type="presParOf" srcId="{6E20B4E3-F9A5-4CBD-88B9-E6CA2902D692}" destId="{93AD382F-8162-4D89-B20E-B18E38193EA0}" srcOrd="0" destOrd="0" presId="urn:microsoft.com/office/officeart/2005/8/layout/process5"/>
    <dgm:cxn modelId="{55B5A60B-2CC4-41FE-81B4-8D503D46122E}" type="presParOf" srcId="{34850A39-A85E-4970-871A-6D83A7F3FEDC}" destId="{1AE28551-42D3-45C0-9004-D9C5AD7B8F9D}" srcOrd="6" destOrd="0" presId="urn:microsoft.com/office/officeart/2005/8/layout/process5"/>
    <dgm:cxn modelId="{3818831A-AFA0-4A3E-8882-9B8D121CC8E8}" type="presParOf" srcId="{34850A39-A85E-4970-871A-6D83A7F3FEDC}" destId="{2F0C0B2D-B23E-4B72-B3D5-6876DEEAAEF1}" srcOrd="7" destOrd="0" presId="urn:microsoft.com/office/officeart/2005/8/layout/process5"/>
    <dgm:cxn modelId="{4B6306B7-D973-476E-8589-5BAF69791F71}" type="presParOf" srcId="{2F0C0B2D-B23E-4B72-B3D5-6876DEEAAEF1}" destId="{F372C51E-03A6-45F8-BC1D-FE60B19B29AF}" srcOrd="0" destOrd="0" presId="urn:microsoft.com/office/officeart/2005/8/layout/process5"/>
    <dgm:cxn modelId="{E1AFD444-7042-4A05-A59F-9EE010E2E622}" type="presParOf" srcId="{34850A39-A85E-4970-871A-6D83A7F3FEDC}" destId="{98A27D51-935D-4B44-BFC1-994B210BDFB3}"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365E7A-1BB2-4729-9E23-4CF27182DF9B}">
      <dsp:nvSpPr>
        <dsp:cNvPr id="0" name=""/>
        <dsp:cNvSpPr/>
      </dsp:nvSpPr>
      <dsp:spPr>
        <a:xfrm>
          <a:off x="0" y="629"/>
          <a:ext cx="7117918" cy="14730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CD9FE-E4F0-4093-AE3C-07503BA26EA7}">
      <dsp:nvSpPr>
        <dsp:cNvPr id="0" name=""/>
        <dsp:cNvSpPr/>
      </dsp:nvSpPr>
      <dsp:spPr>
        <a:xfrm>
          <a:off x="445607" y="332073"/>
          <a:ext cx="810195" cy="8101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81E0F7-9FB4-4DAC-AB9F-023D0B92330D}">
      <dsp:nvSpPr>
        <dsp:cNvPr id="0" name=""/>
        <dsp:cNvSpPr/>
      </dsp:nvSpPr>
      <dsp:spPr>
        <a:xfrm>
          <a:off x="1701410" y="629"/>
          <a:ext cx="5416507" cy="147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901" tIns="155901" rIns="155901" bIns="155901" numCol="1" spcCol="1270" anchor="ctr" anchorCtr="0">
          <a:noAutofit/>
        </a:bodyPr>
        <a:lstStyle/>
        <a:p>
          <a:pPr marL="0" lvl="0" indent="0" algn="l" defTabSz="666750">
            <a:lnSpc>
              <a:spcPct val="90000"/>
            </a:lnSpc>
            <a:spcBef>
              <a:spcPct val="0"/>
            </a:spcBef>
            <a:spcAft>
              <a:spcPct val="35000"/>
            </a:spcAft>
            <a:buNone/>
          </a:pPr>
          <a:r>
            <a:rPr lang="en-US" sz="1500" kern="1200"/>
            <a:t>The immune system has been classically seen as the body defense against infections, but is more than that, is a complex system that integrating cells, organs and secreting substances participate in maintaining the body homeostasis at different levels and participates of different processes as wound healing. </a:t>
          </a:r>
        </a:p>
      </dsp:txBody>
      <dsp:txXfrm>
        <a:off x="1701410" y="629"/>
        <a:ext cx="5416507" cy="1473082"/>
      </dsp:txXfrm>
    </dsp:sp>
    <dsp:sp modelId="{1FE23CD6-C523-471E-812F-9A0FAD9AC35F}">
      <dsp:nvSpPr>
        <dsp:cNvPr id="0" name=""/>
        <dsp:cNvSpPr/>
      </dsp:nvSpPr>
      <dsp:spPr>
        <a:xfrm>
          <a:off x="0" y="1841983"/>
          <a:ext cx="7117918" cy="14730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BF6720-A974-4701-AF8F-41633D92CA4E}">
      <dsp:nvSpPr>
        <dsp:cNvPr id="0" name=""/>
        <dsp:cNvSpPr/>
      </dsp:nvSpPr>
      <dsp:spPr>
        <a:xfrm>
          <a:off x="445607" y="2173426"/>
          <a:ext cx="810195" cy="8101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7CC42E-17C8-4E54-AB75-95A739551DD8}">
      <dsp:nvSpPr>
        <dsp:cNvPr id="0" name=""/>
        <dsp:cNvSpPr/>
      </dsp:nvSpPr>
      <dsp:spPr>
        <a:xfrm>
          <a:off x="1701410" y="1841983"/>
          <a:ext cx="5416507" cy="147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901" tIns="155901" rIns="155901" bIns="155901" numCol="1" spcCol="1270" anchor="ctr" anchorCtr="0">
          <a:noAutofit/>
        </a:bodyPr>
        <a:lstStyle/>
        <a:p>
          <a:pPr marL="0" lvl="0" indent="0" algn="l" defTabSz="666750">
            <a:lnSpc>
              <a:spcPct val="90000"/>
            </a:lnSpc>
            <a:spcBef>
              <a:spcPct val="0"/>
            </a:spcBef>
            <a:spcAft>
              <a:spcPct val="35000"/>
            </a:spcAft>
            <a:buNone/>
          </a:pPr>
          <a:r>
            <a:rPr lang="en-US" sz="1500" kern="1200"/>
            <a:t>The immune system is affected by substance use disorder and the impact is closely linked to the substance involved. </a:t>
          </a:r>
        </a:p>
      </dsp:txBody>
      <dsp:txXfrm>
        <a:off x="1701410" y="1841983"/>
        <a:ext cx="5416507" cy="1473082"/>
      </dsp:txXfrm>
    </dsp:sp>
    <dsp:sp modelId="{C491E4C9-E8DD-4509-87D5-A71DF572DE18}">
      <dsp:nvSpPr>
        <dsp:cNvPr id="0" name=""/>
        <dsp:cNvSpPr/>
      </dsp:nvSpPr>
      <dsp:spPr>
        <a:xfrm>
          <a:off x="0" y="3683336"/>
          <a:ext cx="7117918" cy="14730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1EDF56-D005-4F23-B768-0E2BEC25A336}">
      <dsp:nvSpPr>
        <dsp:cNvPr id="0" name=""/>
        <dsp:cNvSpPr/>
      </dsp:nvSpPr>
      <dsp:spPr>
        <a:xfrm>
          <a:off x="445607" y="4014780"/>
          <a:ext cx="810195" cy="8101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B33EED-ED40-4127-96A5-A918D30C2B85}">
      <dsp:nvSpPr>
        <dsp:cNvPr id="0" name=""/>
        <dsp:cNvSpPr/>
      </dsp:nvSpPr>
      <dsp:spPr>
        <a:xfrm>
          <a:off x="1701410" y="3683336"/>
          <a:ext cx="5416507" cy="147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901" tIns="155901" rIns="155901" bIns="155901" numCol="1" spcCol="1270" anchor="ctr" anchorCtr="0">
          <a:noAutofit/>
        </a:bodyPr>
        <a:lstStyle/>
        <a:p>
          <a:pPr marL="0" lvl="0" indent="0" algn="l" defTabSz="666750">
            <a:lnSpc>
              <a:spcPct val="90000"/>
            </a:lnSpc>
            <a:spcBef>
              <a:spcPct val="0"/>
            </a:spcBef>
            <a:spcAft>
              <a:spcPct val="35000"/>
            </a:spcAft>
            <a:buNone/>
          </a:pPr>
          <a:r>
            <a:rPr lang="en-US" sz="1500" kern="1200"/>
            <a:t>When the Immune System is compromised opportunistic infections find the perfect scenario to appear.</a:t>
          </a:r>
        </a:p>
      </dsp:txBody>
      <dsp:txXfrm>
        <a:off x="1701410" y="3683336"/>
        <a:ext cx="5416507" cy="14730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90F0B9-38DC-4750-B5EC-EFA4634AD46F}">
      <dsp:nvSpPr>
        <dsp:cNvPr id="0" name=""/>
        <dsp:cNvSpPr/>
      </dsp:nvSpPr>
      <dsp:spPr>
        <a:xfrm>
          <a:off x="0" y="2518"/>
          <a:ext cx="71179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13E007-9C05-4995-924B-69FF7A7B869A}">
      <dsp:nvSpPr>
        <dsp:cNvPr id="0" name=""/>
        <dsp:cNvSpPr/>
      </dsp:nvSpPr>
      <dsp:spPr>
        <a:xfrm>
          <a:off x="0" y="2518"/>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Infections that are harmless in healthy individuals but detrimental in immunocompromised individuals. </a:t>
          </a:r>
        </a:p>
      </dsp:txBody>
      <dsp:txXfrm>
        <a:off x="0" y="2518"/>
        <a:ext cx="7117918" cy="858668"/>
      </dsp:txXfrm>
    </dsp:sp>
    <dsp:sp modelId="{8F9A5EEB-43CC-40E4-A030-CD68F0C6BD90}">
      <dsp:nvSpPr>
        <dsp:cNvPr id="0" name=""/>
        <dsp:cNvSpPr/>
      </dsp:nvSpPr>
      <dsp:spPr>
        <a:xfrm>
          <a:off x="0" y="861186"/>
          <a:ext cx="7117918" cy="0"/>
        </a:xfrm>
        <a:prstGeom prst="line">
          <a:avLst/>
        </a:prstGeom>
        <a:solidFill>
          <a:schemeClr val="accent2">
            <a:hueOff val="-1611353"/>
            <a:satOff val="-2881"/>
            <a:lumOff val="4314"/>
            <a:alphaOff val="0"/>
          </a:schemeClr>
        </a:solidFill>
        <a:ln w="12700" cap="flat" cmpd="sng" algn="ctr">
          <a:solidFill>
            <a:schemeClr val="accent2">
              <a:hueOff val="-1611353"/>
              <a:satOff val="-2881"/>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1ECB10-8428-4FF8-A16C-CA21FAD434B3}">
      <dsp:nvSpPr>
        <dsp:cNvPr id="0" name=""/>
        <dsp:cNvSpPr/>
      </dsp:nvSpPr>
      <dsp:spPr>
        <a:xfrm>
          <a:off x="0" y="861186"/>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Examples: </a:t>
          </a:r>
        </a:p>
      </dsp:txBody>
      <dsp:txXfrm>
        <a:off x="0" y="861186"/>
        <a:ext cx="7117918" cy="858668"/>
      </dsp:txXfrm>
    </dsp:sp>
    <dsp:sp modelId="{B45038E9-024E-47EB-A0EB-6B5F2142B49E}">
      <dsp:nvSpPr>
        <dsp:cNvPr id="0" name=""/>
        <dsp:cNvSpPr/>
      </dsp:nvSpPr>
      <dsp:spPr>
        <a:xfrm>
          <a:off x="0" y="1719855"/>
          <a:ext cx="7117918" cy="0"/>
        </a:xfrm>
        <a:prstGeom prst="line">
          <a:avLst/>
        </a:prstGeom>
        <a:solidFill>
          <a:schemeClr val="accent2">
            <a:hueOff val="-3222706"/>
            <a:satOff val="-5763"/>
            <a:lumOff val="8627"/>
            <a:alphaOff val="0"/>
          </a:schemeClr>
        </a:solidFill>
        <a:ln w="12700" cap="flat" cmpd="sng" algn="ctr">
          <a:solidFill>
            <a:schemeClr val="accent2">
              <a:hueOff val="-3222706"/>
              <a:satOff val="-5763"/>
              <a:lumOff val="86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2FF6AB-2F62-451D-8D2E-1687A5E604F6}">
      <dsp:nvSpPr>
        <dsp:cNvPr id="0" name=""/>
        <dsp:cNvSpPr/>
      </dsp:nvSpPr>
      <dsp:spPr>
        <a:xfrm>
          <a:off x="0" y="1719855"/>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Tuberculosis</a:t>
          </a:r>
        </a:p>
      </dsp:txBody>
      <dsp:txXfrm>
        <a:off x="0" y="1719855"/>
        <a:ext cx="7117918" cy="858668"/>
      </dsp:txXfrm>
    </dsp:sp>
    <dsp:sp modelId="{D67E935B-7ABD-4AED-B777-8ACA40C5EE9B}">
      <dsp:nvSpPr>
        <dsp:cNvPr id="0" name=""/>
        <dsp:cNvSpPr/>
      </dsp:nvSpPr>
      <dsp:spPr>
        <a:xfrm>
          <a:off x="0" y="2578524"/>
          <a:ext cx="7117918" cy="0"/>
        </a:xfrm>
        <a:prstGeom prst="line">
          <a:avLst/>
        </a:prstGeom>
        <a:solidFill>
          <a:schemeClr val="accent2">
            <a:hueOff val="-4834059"/>
            <a:satOff val="-8644"/>
            <a:lumOff val="12941"/>
            <a:alphaOff val="0"/>
          </a:schemeClr>
        </a:solidFill>
        <a:ln w="12700" cap="flat" cmpd="sng" algn="ctr">
          <a:solidFill>
            <a:schemeClr val="accent2">
              <a:hueOff val="-4834059"/>
              <a:satOff val="-8644"/>
              <a:lumOff val="1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24042F-8F2C-45C8-9640-E295E335F159}">
      <dsp:nvSpPr>
        <dsp:cNvPr id="0" name=""/>
        <dsp:cNvSpPr/>
      </dsp:nvSpPr>
      <dsp:spPr>
        <a:xfrm>
          <a:off x="0" y="2578524"/>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Salmonella</a:t>
          </a:r>
        </a:p>
      </dsp:txBody>
      <dsp:txXfrm>
        <a:off x="0" y="2578524"/>
        <a:ext cx="7117918" cy="858668"/>
      </dsp:txXfrm>
    </dsp:sp>
    <dsp:sp modelId="{F4BBB239-670B-46C9-AFC2-ED6068494661}">
      <dsp:nvSpPr>
        <dsp:cNvPr id="0" name=""/>
        <dsp:cNvSpPr/>
      </dsp:nvSpPr>
      <dsp:spPr>
        <a:xfrm>
          <a:off x="0" y="3437193"/>
          <a:ext cx="7117918" cy="0"/>
        </a:xfrm>
        <a:prstGeom prst="line">
          <a:avLst/>
        </a:prstGeom>
        <a:solidFill>
          <a:schemeClr val="accent2">
            <a:hueOff val="-6445412"/>
            <a:satOff val="-11526"/>
            <a:lumOff val="17254"/>
            <a:alphaOff val="0"/>
          </a:schemeClr>
        </a:solidFill>
        <a:ln w="12700" cap="flat" cmpd="sng" algn="ctr">
          <a:solidFill>
            <a:schemeClr val="accent2">
              <a:hueOff val="-6445412"/>
              <a:satOff val="-11526"/>
              <a:lumOff val="172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EFEF5C-4E7B-4450-9254-6586CC45DB87}">
      <dsp:nvSpPr>
        <dsp:cNvPr id="0" name=""/>
        <dsp:cNvSpPr/>
      </dsp:nvSpPr>
      <dsp:spPr>
        <a:xfrm>
          <a:off x="0" y="3437193"/>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Pneumocystis Carini</a:t>
          </a:r>
        </a:p>
      </dsp:txBody>
      <dsp:txXfrm>
        <a:off x="0" y="3437193"/>
        <a:ext cx="7117918" cy="858668"/>
      </dsp:txXfrm>
    </dsp:sp>
    <dsp:sp modelId="{347CF9B2-4662-4575-B9F1-D8E356F243EA}">
      <dsp:nvSpPr>
        <dsp:cNvPr id="0" name=""/>
        <dsp:cNvSpPr/>
      </dsp:nvSpPr>
      <dsp:spPr>
        <a:xfrm>
          <a:off x="0" y="4295862"/>
          <a:ext cx="7117918" cy="0"/>
        </a:xfrm>
        <a:prstGeom prst="line">
          <a:avLst/>
        </a:prstGeom>
        <a:solidFill>
          <a:schemeClr val="accent2">
            <a:hueOff val="-8056765"/>
            <a:satOff val="-14407"/>
            <a:lumOff val="21568"/>
            <a:alphaOff val="0"/>
          </a:schemeClr>
        </a:solidFill>
        <a:ln w="12700" cap="flat" cmpd="sng" algn="ctr">
          <a:solidFill>
            <a:schemeClr val="accent2">
              <a:hueOff val="-8056765"/>
              <a:satOff val="-14407"/>
              <a:lumOff val="215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F61B93-3E79-49A3-8390-FC02B11766DF}">
      <dsp:nvSpPr>
        <dsp:cNvPr id="0" name=""/>
        <dsp:cNvSpPr/>
      </dsp:nvSpPr>
      <dsp:spPr>
        <a:xfrm>
          <a:off x="0" y="4295862"/>
          <a:ext cx="7117918" cy="858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candidiasis</a:t>
          </a:r>
        </a:p>
      </dsp:txBody>
      <dsp:txXfrm>
        <a:off x="0" y="4295862"/>
        <a:ext cx="7117918" cy="8586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00B57-48FE-4595-A791-4E77B0D0A36F}">
      <dsp:nvSpPr>
        <dsp:cNvPr id="0" name=""/>
        <dsp:cNvSpPr/>
      </dsp:nvSpPr>
      <dsp:spPr>
        <a:xfrm>
          <a:off x="37010" y="701"/>
          <a:ext cx="4927819" cy="31291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1C74F2-74F2-4CD2-B661-0B903F103448}">
      <dsp:nvSpPr>
        <dsp:cNvPr id="0" name=""/>
        <dsp:cNvSpPr/>
      </dsp:nvSpPr>
      <dsp:spPr>
        <a:xfrm>
          <a:off x="584546" y="520860"/>
          <a:ext cx="4927819" cy="31291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The opioids are a family of drugs utilized in the treatment of pain, which interact with the opioid receptors. The opioids can be natural, semisynthetic and synthetic. Some of the members of this family are widely used in a compulsive manner because of their effects in Central Nervous system, the activation of opioids receptors lead to an increase production of dopamine in the brain. </a:t>
          </a:r>
        </a:p>
      </dsp:txBody>
      <dsp:txXfrm>
        <a:off x="676196" y="612510"/>
        <a:ext cx="4744519" cy="2945865"/>
      </dsp:txXfrm>
    </dsp:sp>
    <dsp:sp modelId="{F37BEB4D-9359-4E94-AAD9-EB9F4CA21339}">
      <dsp:nvSpPr>
        <dsp:cNvPr id="0" name=""/>
        <dsp:cNvSpPr/>
      </dsp:nvSpPr>
      <dsp:spPr>
        <a:xfrm>
          <a:off x="6059901" y="701"/>
          <a:ext cx="4927819" cy="31291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586856-349F-4E4B-B601-D77BD659E943}">
      <dsp:nvSpPr>
        <dsp:cNvPr id="0" name=""/>
        <dsp:cNvSpPr/>
      </dsp:nvSpPr>
      <dsp:spPr>
        <a:xfrm>
          <a:off x="6607437" y="520860"/>
          <a:ext cx="4927819" cy="31291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Opioids addictive capacity varies from one to another being oxycodone the one of the most popular opioids.  </a:t>
          </a:r>
        </a:p>
      </dsp:txBody>
      <dsp:txXfrm>
        <a:off x="6699087" y="612510"/>
        <a:ext cx="4744519" cy="29458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557811-9C58-4BDA-A458-841FC3E964CD}">
      <dsp:nvSpPr>
        <dsp:cNvPr id="0" name=""/>
        <dsp:cNvSpPr/>
      </dsp:nvSpPr>
      <dsp:spPr>
        <a:xfrm>
          <a:off x="1150" y="615467"/>
          <a:ext cx="2453820" cy="147229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Enhance the effects of the Inhibitory neurotransmitter GABA.</a:t>
          </a:r>
        </a:p>
      </dsp:txBody>
      <dsp:txXfrm>
        <a:off x="44272" y="658589"/>
        <a:ext cx="2367576" cy="1386048"/>
      </dsp:txXfrm>
    </dsp:sp>
    <dsp:sp modelId="{EADB531B-F8D7-4262-9970-764021018B24}">
      <dsp:nvSpPr>
        <dsp:cNvPr id="0" name=""/>
        <dsp:cNvSpPr/>
      </dsp:nvSpPr>
      <dsp:spPr>
        <a:xfrm>
          <a:off x="2670907" y="1047340"/>
          <a:ext cx="520209" cy="60854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670907" y="1169049"/>
        <a:ext cx="364146" cy="365129"/>
      </dsp:txXfrm>
    </dsp:sp>
    <dsp:sp modelId="{AE044774-3016-4980-B35B-838CFB27BBC4}">
      <dsp:nvSpPr>
        <dsp:cNvPr id="0" name=""/>
        <dsp:cNvSpPr/>
      </dsp:nvSpPr>
      <dsp:spPr>
        <a:xfrm>
          <a:off x="3436499" y="615467"/>
          <a:ext cx="2453820" cy="147229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Induce the release of endogenous Opioids.</a:t>
          </a:r>
        </a:p>
      </dsp:txBody>
      <dsp:txXfrm>
        <a:off x="3479621" y="658589"/>
        <a:ext cx="2367576" cy="1386048"/>
      </dsp:txXfrm>
    </dsp:sp>
    <dsp:sp modelId="{1D82B78B-E7D4-4235-9A26-B9C4E52E2C35}">
      <dsp:nvSpPr>
        <dsp:cNvPr id="0" name=""/>
        <dsp:cNvSpPr/>
      </dsp:nvSpPr>
      <dsp:spPr>
        <a:xfrm rot="5400000">
          <a:off x="4403304" y="2259527"/>
          <a:ext cx="520209" cy="60854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5400000">
        <a:off x="4480845" y="2303696"/>
        <a:ext cx="365129" cy="364146"/>
      </dsp:txXfrm>
    </dsp:sp>
    <dsp:sp modelId="{277841CF-DC7B-4B45-8FFF-F1506CC4377F}">
      <dsp:nvSpPr>
        <dsp:cNvPr id="0" name=""/>
        <dsp:cNvSpPr/>
      </dsp:nvSpPr>
      <dsp:spPr>
        <a:xfrm>
          <a:off x="3436499" y="3069288"/>
          <a:ext cx="2453820" cy="147229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Alters the levels of Serotonin and Dopamine.</a:t>
          </a:r>
        </a:p>
      </dsp:txBody>
      <dsp:txXfrm>
        <a:off x="3479621" y="3112410"/>
        <a:ext cx="2367576" cy="13860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DBC9E-B4F7-42E6-9218-F1D58206AEF2}">
      <dsp:nvSpPr>
        <dsp:cNvPr id="0" name=""/>
        <dsp:cNvSpPr/>
      </dsp:nvSpPr>
      <dsp:spPr>
        <a:xfrm>
          <a:off x="567284" y="1868"/>
          <a:ext cx="1982042" cy="11892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Disruption of GI/ Respiratory track barriers.</a:t>
          </a:r>
        </a:p>
      </dsp:txBody>
      <dsp:txXfrm>
        <a:off x="602115" y="36699"/>
        <a:ext cx="1912380" cy="1119563"/>
      </dsp:txXfrm>
    </dsp:sp>
    <dsp:sp modelId="{AE7A1385-2BF9-4C7E-91C7-011DA6E4EE7C}">
      <dsp:nvSpPr>
        <dsp:cNvPr id="0" name=""/>
        <dsp:cNvSpPr/>
      </dsp:nvSpPr>
      <dsp:spPr>
        <a:xfrm>
          <a:off x="2723746" y="350708"/>
          <a:ext cx="420193" cy="4915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723746" y="449017"/>
        <a:ext cx="294135" cy="294928"/>
      </dsp:txXfrm>
    </dsp:sp>
    <dsp:sp modelId="{D29DFD53-C536-40B8-BADC-084DD7EC6FAC}">
      <dsp:nvSpPr>
        <dsp:cNvPr id="0" name=""/>
        <dsp:cNvSpPr/>
      </dsp:nvSpPr>
      <dsp:spPr>
        <a:xfrm>
          <a:off x="3342144" y="1868"/>
          <a:ext cx="1982042" cy="118922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Impairs phagocytic function of monocytes.</a:t>
          </a:r>
        </a:p>
      </dsp:txBody>
      <dsp:txXfrm>
        <a:off x="3376975" y="36699"/>
        <a:ext cx="1912380" cy="1119563"/>
      </dsp:txXfrm>
    </dsp:sp>
    <dsp:sp modelId="{2F92F1C2-19EC-45C6-912E-31DCDF16C483}">
      <dsp:nvSpPr>
        <dsp:cNvPr id="0" name=""/>
        <dsp:cNvSpPr/>
      </dsp:nvSpPr>
      <dsp:spPr>
        <a:xfrm rot="5400000">
          <a:off x="4123068" y="1329837"/>
          <a:ext cx="420193" cy="4915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4185701" y="1365513"/>
        <a:ext cx="294928" cy="294135"/>
      </dsp:txXfrm>
    </dsp:sp>
    <dsp:sp modelId="{FB9A5B57-6F19-4D06-9643-8034C01AA353}">
      <dsp:nvSpPr>
        <dsp:cNvPr id="0" name=""/>
        <dsp:cNvSpPr/>
      </dsp:nvSpPr>
      <dsp:spPr>
        <a:xfrm>
          <a:off x="3342144" y="1983911"/>
          <a:ext cx="1982042" cy="118922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Enhance expression of CCR5 (Chemokine Receptor) in Macrophages.</a:t>
          </a:r>
        </a:p>
      </dsp:txBody>
      <dsp:txXfrm>
        <a:off x="3376975" y="2018742"/>
        <a:ext cx="1912380" cy="1119563"/>
      </dsp:txXfrm>
    </dsp:sp>
    <dsp:sp modelId="{6E20B4E3-F9A5-4CBD-88B9-E6CA2902D692}">
      <dsp:nvSpPr>
        <dsp:cNvPr id="0" name=""/>
        <dsp:cNvSpPr/>
      </dsp:nvSpPr>
      <dsp:spPr>
        <a:xfrm rot="10800000">
          <a:off x="2747531" y="2332751"/>
          <a:ext cx="420193" cy="4915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2873589" y="2431060"/>
        <a:ext cx="294135" cy="294928"/>
      </dsp:txXfrm>
    </dsp:sp>
    <dsp:sp modelId="{1AE28551-42D3-45C0-9004-D9C5AD7B8F9D}">
      <dsp:nvSpPr>
        <dsp:cNvPr id="0" name=""/>
        <dsp:cNvSpPr/>
      </dsp:nvSpPr>
      <dsp:spPr>
        <a:xfrm>
          <a:off x="567284" y="1983911"/>
          <a:ext cx="1982042" cy="118922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Decrease the number of Dendritic Cells preventing the generation of a virus specific response.</a:t>
          </a:r>
        </a:p>
      </dsp:txBody>
      <dsp:txXfrm>
        <a:off x="602115" y="2018742"/>
        <a:ext cx="1912380" cy="1119563"/>
      </dsp:txXfrm>
    </dsp:sp>
    <dsp:sp modelId="{2F0C0B2D-B23E-4B72-B3D5-6876DEEAAEF1}">
      <dsp:nvSpPr>
        <dsp:cNvPr id="0" name=""/>
        <dsp:cNvSpPr/>
      </dsp:nvSpPr>
      <dsp:spPr>
        <a:xfrm rot="5400000">
          <a:off x="1348209" y="3311880"/>
          <a:ext cx="420193" cy="4915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1410842" y="3347556"/>
        <a:ext cx="294928" cy="294135"/>
      </dsp:txXfrm>
    </dsp:sp>
    <dsp:sp modelId="{98A27D51-935D-4B44-BFC1-994B210BDFB3}">
      <dsp:nvSpPr>
        <dsp:cNvPr id="0" name=""/>
        <dsp:cNvSpPr/>
      </dsp:nvSpPr>
      <dsp:spPr>
        <a:xfrm>
          <a:off x="567284" y="3965954"/>
          <a:ext cx="1982042" cy="118922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Impairs the cytokine balance.</a:t>
          </a:r>
        </a:p>
      </dsp:txBody>
      <dsp:txXfrm>
        <a:off x="602115" y="4000785"/>
        <a:ext cx="1912380" cy="111956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58BF-C5E1-4B52-BD8A-FD1AD5779347}"/>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FCD51F7-3CC3-4BB7-8291-B1789482E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D320447-D6C7-43E1-AE88-1FB66CC9C55E}"/>
              </a:ext>
            </a:extLst>
          </p:cNvPr>
          <p:cNvSpPr>
            <a:spLocks noGrp="1"/>
          </p:cNvSpPr>
          <p:nvPr>
            <p:ph type="dt" sz="half" idx="10"/>
          </p:nvPr>
        </p:nvSpPr>
        <p:spPr/>
        <p:txBody>
          <a:bodyPr/>
          <a:lstStyle/>
          <a:p>
            <a:fld id="{C43A76A3-ADC8-4477-8FC1-B9DD55D84908}" type="datetime1">
              <a:rPr lang="en-US" smtClean="0"/>
              <a:t>5/20/2026</a:t>
            </a:fld>
            <a:endParaRPr lang="en-US" dirty="0"/>
          </a:p>
        </p:txBody>
      </p:sp>
      <p:sp>
        <p:nvSpPr>
          <p:cNvPr id="5" name="Footer Placeholder 4">
            <a:extLst>
              <a:ext uri="{FF2B5EF4-FFF2-40B4-BE49-F238E27FC236}">
                <a16:creationId xmlns:a16="http://schemas.microsoft.com/office/drawing/2014/main" id="{6F5E17B6-E7FC-473A-8D5F-0E6B838E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AF4E0-FDDB-42B9-862C-7BBC501CDAC5}"/>
              </a:ext>
            </a:extLst>
          </p:cNvPr>
          <p:cNvSpPr>
            <a:spLocks noGrp="1"/>
          </p:cNvSpPr>
          <p:nvPr>
            <p:ph type="sldNum" sz="quarter" idx="12"/>
          </p:nvPr>
        </p:nvSpPr>
        <p:spPr/>
        <p:txBody>
          <a:bodyPr/>
          <a:lstStyle/>
          <a:p>
            <a:fld id="{35747434-7036-48DB-A148-6B3D8EE75CDA}" type="slidenum">
              <a:rPr lang="en-US" smtClean="0"/>
              <a:t>‹#›</a:t>
            </a:fld>
            <a:endParaRPr lang="en-US" dirty="0"/>
          </a:p>
        </p:txBody>
      </p:sp>
    </p:spTree>
    <p:extLst>
      <p:ext uri="{BB962C8B-B14F-4D97-AF65-F5344CB8AC3E}">
        <p14:creationId xmlns:p14="http://schemas.microsoft.com/office/powerpoint/2010/main" val="101541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6C8-0B4F-4655-A630-0B1D2540B7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78B888-85E0-4D92-903E-C3FE7E87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48916-250B-4232-BD7D-571FDE79F5E7}"/>
              </a:ext>
            </a:extLst>
          </p:cNvPr>
          <p:cNvSpPr>
            <a:spLocks noGrp="1"/>
          </p:cNvSpPr>
          <p:nvPr>
            <p:ph type="dt" sz="half" idx="10"/>
          </p:nvPr>
        </p:nvSpPr>
        <p:spPr/>
        <p:txBody>
          <a:bodyPr/>
          <a:lstStyle/>
          <a:p>
            <a:fld id="{DE7F49BE-398D-479A-8A7E-5DDBCA61EDCB}" type="datetime1">
              <a:rPr lang="en-US" smtClean="0"/>
              <a:t>5/20/2026</a:t>
            </a:fld>
            <a:endParaRPr lang="en-US"/>
          </a:p>
        </p:txBody>
      </p:sp>
      <p:sp>
        <p:nvSpPr>
          <p:cNvPr id="5" name="Footer Placeholder 4">
            <a:extLst>
              <a:ext uri="{FF2B5EF4-FFF2-40B4-BE49-F238E27FC236}">
                <a16:creationId xmlns:a16="http://schemas.microsoft.com/office/drawing/2014/main" id="{B6A8BFB4-647C-4104-B6D4-3346051C3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FA73F-2BE8-4370-AE90-58F4CE51FC5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339412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446D-9FAC-4157-A41A-51675C8BE929}"/>
              </a:ext>
            </a:extLst>
          </p:cNvPr>
          <p:cNvSpPr>
            <a:spLocks noGrp="1"/>
          </p:cNvSpPr>
          <p:nvPr>
            <p:ph type="title"/>
          </p:nvPr>
        </p:nvSpPr>
        <p:spPr>
          <a:xfrm>
            <a:off x="777240" y="1709738"/>
            <a:ext cx="10570210" cy="2758895"/>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AF8D4A-8F93-4399-9546-64F286400D24}"/>
              </a:ext>
            </a:extLst>
          </p:cNvPr>
          <p:cNvSpPr>
            <a:spLocks noGrp="1"/>
          </p:cNvSpPr>
          <p:nvPr>
            <p:ph type="body" idx="1"/>
          </p:nvPr>
        </p:nvSpPr>
        <p:spPr>
          <a:xfrm>
            <a:off x="777240" y="4589463"/>
            <a:ext cx="1057021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C2FD4-BF96-470C-8247-20DFAE1CF870}"/>
              </a:ext>
            </a:extLst>
          </p:cNvPr>
          <p:cNvSpPr>
            <a:spLocks noGrp="1"/>
          </p:cNvSpPr>
          <p:nvPr>
            <p:ph type="dt" sz="half" idx="10"/>
          </p:nvPr>
        </p:nvSpPr>
        <p:spPr/>
        <p:txBody>
          <a:bodyPr/>
          <a:lstStyle/>
          <a:p>
            <a:fld id="{CCD0C193-4974-4A1F-9C63-07D595E30D66}" type="datetime1">
              <a:rPr lang="en-US" smtClean="0"/>
              <a:t>5/20/2026</a:t>
            </a:fld>
            <a:endParaRPr lang="en-US"/>
          </a:p>
        </p:txBody>
      </p:sp>
      <p:sp>
        <p:nvSpPr>
          <p:cNvPr id="5" name="Footer Placeholder 4">
            <a:extLst>
              <a:ext uri="{FF2B5EF4-FFF2-40B4-BE49-F238E27FC236}">
                <a16:creationId xmlns:a16="http://schemas.microsoft.com/office/drawing/2014/main" id="{27175A2D-86C4-4467-BAB8-E9ED004D2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42A4D-D9B2-4C82-95E4-B86F9F5F380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80299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B3AA-8C30-429E-B934-AF12204387B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15834E-691F-4728-88F5-A0C4696695EB}"/>
              </a:ext>
            </a:extLst>
          </p:cNvPr>
          <p:cNvSpPr>
            <a:spLocks noGrp="1"/>
          </p:cNvSpPr>
          <p:nvPr>
            <p:ph sz="half" idx="1"/>
          </p:nvPr>
        </p:nvSpPr>
        <p:spPr>
          <a:xfrm>
            <a:off x="777240" y="1825625"/>
            <a:ext cx="52425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3876374-880F-4E25-9F88-79E3C1AB1F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9BD69-B509-4FCE-95A8-ED03FFC8CC3C}"/>
              </a:ext>
            </a:extLst>
          </p:cNvPr>
          <p:cNvSpPr>
            <a:spLocks noGrp="1"/>
          </p:cNvSpPr>
          <p:nvPr>
            <p:ph type="dt" sz="half" idx="10"/>
          </p:nvPr>
        </p:nvSpPr>
        <p:spPr/>
        <p:txBody>
          <a:bodyPr/>
          <a:lstStyle/>
          <a:p>
            <a:fld id="{701AA87F-28D4-4BF0-B81F-877A89DFD5AC}" type="datetime1">
              <a:rPr lang="en-US" smtClean="0"/>
              <a:t>5/20/2026</a:t>
            </a:fld>
            <a:endParaRPr lang="en-US"/>
          </a:p>
        </p:txBody>
      </p:sp>
      <p:sp>
        <p:nvSpPr>
          <p:cNvPr id="6" name="Footer Placeholder 5">
            <a:extLst>
              <a:ext uri="{FF2B5EF4-FFF2-40B4-BE49-F238E27FC236}">
                <a16:creationId xmlns:a16="http://schemas.microsoft.com/office/drawing/2014/main" id="{DB7C287B-AE5B-490B-BF81-A50D7A2E8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C2246-303C-4A29-B6EA-E62CEDE6C2A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8236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FE79-D5BE-43E8-B6C5-2675B7F4D818}"/>
              </a:ext>
            </a:extLst>
          </p:cNvPr>
          <p:cNvSpPr>
            <a:spLocks noGrp="1"/>
          </p:cNvSpPr>
          <p:nvPr>
            <p:ph type="title"/>
          </p:nvPr>
        </p:nvSpPr>
        <p:spPr>
          <a:xfrm>
            <a:off x="777240" y="365125"/>
            <a:ext cx="1057814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9D3A07-BA51-4113-902E-830A887D2394}"/>
              </a:ext>
            </a:extLst>
          </p:cNvPr>
          <p:cNvSpPr>
            <a:spLocks noGrp="1"/>
          </p:cNvSpPr>
          <p:nvPr>
            <p:ph type="body" idx="1"/>
          </p:nvPr>
        </p:nvSpPr>
        <p:spPr>
          <a:xfrm>
            <a:off x="777240" y="1801812"/>
            <a:ext cx="5220335" cy="9350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E320A9-E274-4E1B-B02D-9A3F510A1F22}"/>
              </a:ext>
            </a:extLst>
          </p:cNvPr>
          <p:cNvSpPr>
            <a:spLocks noGrp="1"/>
          </p:cNvSpPr>
          <p:nvPr>
            <p:ph sz="half" idx="2"/>
          </p:nvPr>
        </p:nvSpPr>
        <p:spPr>
          <a:xfrm>
            <a:off x="777240" y="2825749"/>
            <a:ext cx="5220335" cy="3363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BE80D3A-C2A8-4B78-B7E2-4908C74B1C43}"/>
              </a:ext>
            </a:extLst>
          </p:cNvPr>
          <p:cNvSpPr>
            <a:spLocks noGrp="1"/>
          </p:cNvSpPr>
          <p:nvPr>
            <p:ph type="body" sz="quarter" idx="3"/>
          </p:nvPr>
        </p:nvSpPr>
        <p:spPr>
          <a:xfrm>
            <a:off x="6172200" y="1801812"/>
            <a:ext cx="5183188" cy="9350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5D84DD-9460-4B08-86AD-27486A940047}"/>
              </a:ext>
            </a:extLst>
          </p:cNvPr>
          <p:cNvSpPr>
            <a:spLocks noGrp="1"/>
          </p:cNvSpPr>
          <p:nvPr>
            <p:ph sz="quarter" idx="4"/>
          </p:nvPr>
        </p:nvSpPr>
        <p:spPr>
          <a:xfrm>
            <a:off x="6172200" y="2825749"/>
            <a:ext cx="5183188" cy="3363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0B7F8-282C-4210-AE7D-F35228BAC803}"/>
              </a:ext>
            </a:extLst>
          </p:cNvPr>
          <p:cNvSpPr>
            <a:spLocks noGrp="1"/>
          </p:cNvSpPr>
          <p:nvPr>
            <p:ph type="dt" sz="half" idx="10"/>
          </p:nvPr>
        </p:nvSpPr>
        <p:spPr/>
        <p:txBody>
          <a:bodyPr/>
          <a:lstStyle/>
          <a:p>
            <a:fld id="{A8A9F1F3-208B-49A3-B337-9C8ACEB3E0E1}" type="datetime1">
              <a:rPr lang="en-US" smtClean="0"/>
              <a:t>5/20/2026</a:t>
            </a:fld>
            <a:endParaRPr lang="en-US"/>
          </a:p>
        </p:txBody>
      </p:sp>
      <p:sp>
        <p:nvSpPr>
          <p:cNvPr id="8" name="Footer Placeholder 7">
            <a:extLst>
              <a:ext uri="{FF2B5EF4-FFF2-40B4-BE49-F238E27FC236}">
                <a16:creationId xmlns:a16="http://schemas.microsoft.com/office/drawing/2014/main" id="{FAE343A9-1067-4DCF-BACC-1F7F380502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84E471-04DB-4DB5-8CC5-16B3FC88509D}"/>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60201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87C0-272E-4E50-A316-78079B2B923E}"/>
              </a:ext>
            </a:extLst>
          </p:cNvPr>
          <p:cNvSpPr>
            <a:spLocks noGrp="1"/>
          </p:cNvSpPr>
          <p:nvPr>
            <p:ph type="title"/>
          </p:nvPr>
        </p:nvSpPr>
        <p:spPr>
          <a:xfrm>
            <a:off x="777240" y="365125"/>
            <a:ext cx="10659110"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906C1C9-1F69-432A-858C-D828B56E1659}"/>
              </a:ext>
            </a:extLst>
          </p:cNvPr>
          <p:cNvSpPr>
            <a:spLocks noGrp="1"/>
          </p:cNvSpPr>
          <p:nvPr>
            <p:ph type="dt" sz="half" idx="10"/>
          </p:nvPr>
        </p:nvSpPr>
        <p:spPr/>
        <p:txBody>
          <a:bodyPr/>
          <a:lstStyle/>
          <a:p>
            <a:fld id="{27AF6CA6-7293-4AA2-A0E0-A3BF4416E786}" type="datetime1">
              <a:rPr lang="en-US" smtClean="0"/>
              <a:t>5/20/2026</a:t>
            </a:fld>
            <a:endParaRPr lang="en-US"/>
          </a:p>
        </p:txBody>
      </p:sp>
      <p:sp>
        <p:nvSpPr>
          <p:cNvPr id="4" name="Footer Placeholder 3">
            <a:extLst>
              <a:ext uri="{FF2B5EF4-FFF2-40B4-BE49-F238E27FC236}">
                <a16:creationId xmlns:a16="http://schemas.microsoft.com/office/drawing/2014/main" id="{BD6D9A1B-D149-4B97-B161-3D7C9ADBCF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B3722F-8C88-4E54-8CD6-12D31A05F813}"/>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828009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1B4EE-6DFC-45F3-9174-D913EB57CB9D}"/>
              </a:ext>
            </a:extLst>
          </p:cNvPr>
          <p:cNvSpPr>
            <a:spLocks noGrp="1"/>
          </p:cNvSpPr>
          <p:nvPr>
            <p:ph type="dt" sz="half" idx="10"/>
          </p:nvPr>
        </p:nvSpPr>
        <p:spPr/>
        <p:txBody>
          <a:bodyPr/>
          <a:lstStyle/>
          <a:p>
            <a:fld id="{98D87016-7BCD-46FB-8EE3-AB6C369108B4}" type="datetime1">
              <a:rPr lang="en-US" smtClean="0"/>
              <a:t>5/20/2026</a:t>
            </a:fld>
            <a:endParaRPr lang="en-US"/>
          </a:p>
        </p:txBody>
      </p:sp>
      <p:sp>
        <p:nvSpPr>
          <p:cNvPr id="3" name="Footer Placeholder 2">
            <a:extLst>
              <a:ext uri="{FF2B5EF4-FFF2-40B4-BE49-F238E27FC236}">
                <a16:creationId xmlns:a16="http://schemas.microsoft.com/office/drawing/2014/main" id="{0BF7F7DC-6DDE-4337-AD27-BBE7D54224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C58EA9-3AC4-421E-B133-1FA7757DF8BA}"/>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871688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35BB-74CC-43E9-B71F-A5C05D17EB78}"/>
              </a:ext>
            </a:extLst>
          </p:cNvPr>
          <p:cNvSpPr>
            <a:spLocks noGrp="1"/>
          </p:cNvSpPr>
          <p:nvPr>
            <p:ph type="title"/>
          </p:nvPr>
        </p:nvSpPr>
        <p:spPr>
          <a:xfrm>
            <a:off x="777240" y="457200"/>
            <a:ext cx="3994785" cy="2501900"/>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CAADC9E-7845-4DB1-87E3-6FBFB2B03B8A}"/>
              </a:ext>
            </a:extLst>
          </p:cNvPr>
          <p:cNvSpPr>
            <a:spLocks noGrp="1"/>
          </p:cNvSpPr>
          <p:nvPr>
            <p:ph idx="1"/>
          </p:nvPr>
        </p:nvSpPr>
        <p:spPr>
          <a:xfrm>
            <a:off x="5183188" y="457201"/>
            <a:ext cx="6172200" cy="540385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5C925A8-2A07-43B9-B549-061F3684986B}"/>
              </a:ext>
            </a:extLst>
          </p:cNvPr>
          <p:cNvSpPr>
            <a:spLocks noGrp="1"/>
          </p:cNvSpPr>
          <p:nvPr>
            <p:ph type="body" sz="half" idx="2"/>
          </p:nvPr>
        </p:nvSpPr>
        <p:spPr>
          <a:xfrm>
            <a:off x="777240" y="3092450"/>
            <a:ext cx="3994785" cy="27765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A9037-0564-43A1-8156-1D9932E1F85F}"/>
              </a:ext>
            </a:extLst>
          </p:cNvPr>
          <p:cNvSpPr>
            <a:spLocks noGrp="1"/>
          </p:cNvSpPr>
          <p:nvPr>
            <p:ph type="dt" sz="half" idx="10"/>
          </p:nvPr>
        </p:nvSpPr>
        <p:spPr/>
        <p:txBody>
          <a:bodyPr/>
          <a:lstStyle/>
          <a:p>
            <a:fld id="{A1547011-1FFC-4EF8-9A2E-53B4AD2ADBD4}" type="datetime1">
              <a:rPr lang="en-US" smtClean="0"/>
              <a:t>5/20/2026</a:t>
            </a:fld>
            <a:endParaRPr lang="en-US"/>
          </a:p>
        </p:txBody>
      </p:sp>
      <p:sp>
        <p:nvSpPr>
          <p:cNvPr id="6" name="Footer Placeholder 5">
            <a:extLst>
              <a:ext uri="{FF2B5EF4-FFF2-40B4-BE49-F238E27FC236}">
                <a16:creationId xmlns:a16="http://schemas.microsoft.com/office/drawing/2014/main" id="{CBFF0D40-D0E1-49C9-BE47-91BBC50AB2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129BD-890D-412E-9805-D29F4A0D362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488304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ADB4-BA7B-42C2-9C6C-58B2763F8617}"/>
              </a:ext>
            </a:extLst>
          </p:cNvPr>
          <p:cNvSpPr>
            <a:spLocks noGrp="1"/>
          </p:cNvSpPr>
          <p:nvPr>
            <p:ph type="title"/>
          </p:nvPr>
        </p:nvSpPr>
        <p:spPr>
          <a:xfrm>
            <a:off x="777240" y="457200"/>
            <a:ext cx="3994785" cy="2505456"/>
          </a:xfrm>
        </p:spPr>
        <p:txBody>
          <a:bodyPr anchor="b"/>
          <a:lstStyle>
            <a:lvl1pPr>
              <a:defRPr sz="4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9519B58-B546-4E6B-BE00-3D1D64DA8699}"/>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FAA0AB8-41A9-4548-9B83-3EFF79A00793}"/>
              </a:ext>
            </a:extLst>
          </p:cNvPr>
          <p:cNvSpPr>
            <a:spLocks noGrp="1"/>
          </p:cNvSpPr>
          <p:nvPr>
            <p:ph type="body" sz="half" idx="2"/>
          </p:nvPr>
        </p:nvSpPr>
        <p:spPr>
          <a:xfrm>
            <a:off x="777240" y="3081275"/>
            <a:ext cx="3994785" cy="277977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BB33ED-A015-4992-A004-33D41CFFADA1}"/>
              </a:ext>
            </a:extLst>
          </p:cNvPr>
          <p:cNvSpPr>
            <a:spLocks noGrp="1"/>
          </p:cNvSpPr>
          <p:nvPr>
            <p:ph type="dt" sz="half" idx="10"/>
          </p:nvPr>
        </p:nvSpPr>
        <p:spPr/>
        <p:txBody>
          <a:bodyPr/>
          <a:lstStyle/>
          <a:p>
            <a:fld id="{9562EB47-45B4-4EF5-A743-B4885DD2F060}" type="datetime1">
              <a:rPr lang="en-US" smtClean="0"/>
              <a:t>5/20/2026</a:t>
            </a:fld>
            <a:endParaRPr lang="en-US"/>
          </a:p>
        </p:txBody>
      </p:sp>
      <p:sp>
        <p:nvSpPr>
          <p:cNvPr id="6" name="Footer Placeholder 5">
            <a:extLst>
              <a:ext uri="{FF2B5EF4-FFF2-40B4-BE49-F238E27FC236}">
                <a16:creationId xmlns:a16="http://schemas.microsoft.com/office/drawing/2014/main" id="{D3C29CDA-E85F-47D1-83B7-02A50DEBF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9625F-5352-4136-8AC4-F8899D00A1A9}"/>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571143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922F-6166-4009-A42D-027DC71807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7791CF-167D-446D-9F99-6976C986E2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CA422-E040-4DE1-9DA5-C8D37C116A7B}"/>
              </a:ext>
            </a:extLst>
          </p:cNvPr>
          <p:cNvSpPr>
            <a:spLocks noGrp="1"/>
          </p:cNvSpPr>
          <p:nvPr>
            <p:ph type="dt" sz="half" idx="10"/>
          </p:nvPr>
        </p:nvSpPr>
        <p:spPr/>
        <p:txBody>
          <a:bodyPr/>
          <a:lstStyle/>
          <a:p>
            <a:fld id="{D6762538-DC4D-4667-96E5-B3278DDF8B12}" type="datetime1">
              <a:rPr lang="en-US" smtClean="0"/>
              <a:t>5/20/2026</a:t>
            </a:fld>
            <a:endParaRPr lang="en-US"/>
          </a:p>
        </p:txBody>
      </p:sp>
      <p:sp>
        <p:nvSpPr>
          <p:cNvPr id="5" name="Footer Placeholder 4">
            <a:extLst>
              <a:ext uri="{FF2B5EF4-FFF2-40B4-BE49-F238E27FC236}">
                <a16:creationId xmlns:a16="http://schemas.microsoft.com/office/drawing/2014/main" id="{6C813B0B-60E7-494E-91CB-055BC269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8C554-7C1B-4D8F-9B6B-04492656904B}"/>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42081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66EF0-6ED8-49A7-BDAD-E20A143FAE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FCE9CD-90A9-44BA-B293-0662E077DD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7DAE0-05C4-460B-B96D-BD183ED030C4}"/>
              </a:ext>
            </a:extLst>
          </p:cNvPr>
          <p:cNvSpPr>
            <a:spLocks noGrp="1"/>
          </p:cNvSpPr>
          <p:nvPr>
            <p:ph type="dt" sz="half" idx="10"/>
          </p:nvPr>
        </p:nvSpPr>
        <p:spPr/>
        <p:txBody>
          <a:bodyPr/>
          <a:lstStyle/>
          <a:p>
            <a:fld id="{05880548-5C08-4BE3-B63E-F2BB63B0B00C}" type="datetime1">
              <a:rPr lang="en-US" smtClean="0"/>
              <a:t>5/20/2026</a:t>
            </a:fld>
            <a:endParaRPr lang="en-US"/>
          </a:p>
        </p:txBody>
      </p:sp>
      <p:sp>
        <p:nvSpPr>
          <p:cNvPr id="5" name="Footer Placeholder 4">
            <a:extLst>
              <a:ext uri="{FF2B5EF4-FFF2-40B4-BE49-F238E27FC236}">
                <a16:creationId xmlns:a16="http://schemas.microsoft.com/office/drawing/2014/main" id="{33B3CA93-55C9-4AA3-89A0-55490F745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FD820-FF26-4325-816F-310C30F80ACC}"/>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51830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9B5B3C5-A599-465B-B2B9-866E8B2087CE}"/>
              </a:ext>
            </a:extLst>
          </p:cNvPr>
          <p:cNvSpPr/>
          <p:nvPr/>
        </p:nvSpPr>
        <p:spPr>
          <a:xfrm>
            <a:off x="-1" y="-1"/>
            <a:ext cx="12192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25C84982-7DD0-43B1-8A2D-BFA4DF1B4E60}"/>
              </a:ext>
            </a:extLst>
          </p:cNvPr>
          <p:cNvSpPr/>
          <p:nvPr/>
        </p:nvSpPr>
        <p:spPr>
          <a:xfrm>
            <a:off x="-1" y="-1"/>
            <a:ext cx="12192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grpSp>
        <p:nvGrpSpPr>
          <p:cNvPr id="8" name="Decorative Circles">
            <a:extLst>
              <a:ext uri="{FF2B5EF4-FFF2-40B4-BE49-F238E27FC236}">
                <a16:creationId xmlns:a16="http://schemas.microsoft.com/office/drawing/2014/main" id="{1D912E1C-3BBA-42F0-A3EE-FEC382E7230A}"/>
              </a:ext>
            </a:extLst>
          </p:cNvPr>
          <p:cNvGrpSpPr/>
          <p:nvPr/>
        </p:nvGrpSpPr>
        <p:grpSpPr>
          <a:xfrm>
            <a:off x="-1" y="-1"/>
            <a:ext cx="12192001" cy="6858001"/>
            <a:chOff x="-1" y="-1"/>
            <a:chExt cx="12192001" cy="6858001"/>
          </a:xfrm>
        </p:grpSpPr>
        <p:sp>
          <p:nvSpPr>
            <p:cNvPr id="21" name="Oval 20">
              <a:extLst>
                <a:ext uri="{FF2B5EF4-FFF2-40B4-BE49-F238E27FC236}">
                  <a16:creationId xmlns:a16="http://schemas.microsoft.com/office/drawing/2014/main" id="{2FEEAC76-E273-46A8-8F8E-CE59860FE70D}"/>
                </a:ext>
              </a:extLst>
            </p:cNvPr>
            <p:cNvSpPr/>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6594A0E-9400-45AD-A431-1DA1C0B28966}"/>
                </a:ext>
              </a:extLst>
            </p:cNvPr>
            <p:cNvSpPr/>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0916D6C-D32F-42B6-8512-CD5EDB8F2B9B}"/>
                </a:ext>
              </a:extLst>
            </p:cNvPr>
            <p:cNvSpPr/>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834846D-59C6-40F4-907C-F1A4689B58F1}"/>
                </a:ext>
              </a:extLst>
            </p:cNvPr>
            <p:cNvSpPr/>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5A257CDF-2E36-4DC7-8EE4-5CD8F8ECAC87}"/>
                </a:ext>
              </a:extLst>
            </p:cNvPr>
            <p:cNvSpPr/>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D5B26E0E-A115-4AE2-82D8-76BB93CC494F}"/>
                </a:ext>
              </a:extLst>
            </p:cNvPr>
            <p:cNvSpPr/>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55058DB-7E01-4E95-BF59-983AA1BBB38E}"/>
                </a:ext>
              </a:extLst>
            </p:cNvPr>
            <p:cNvSpPr/>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A810F7E2-23F3-44D6-B09E-71E556536052}"/>
                </a:ext>
              </a:extLst>
            </p:cNvPr>
            <p:cNvSpPr/>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9D5C391-E1DB-410A-A78C-ED3BBDFF0758}"/>
                </a:ext>
              </a:extLst>
            </p:cNvPr>
            <p:cNvSpPr/>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77C4944D-9373-4283-BCAA-927A0316659E}"/>
                </a:ext>
              </a:extLst>
            </p:cNvPr>
            <p:cNvSpPr/>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6804C521-2D9F-4CE4-AFD3-D4F1551FEC6A}"/>
                </a:ext>
              </a:extLst>
            </p:cNvPr>
            <p:cNvSpPr/>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56" name="Freeform: Shape 55">
              <a:extLst>
                <a:ext uri="{FF2B5EF4-FFF2-40B4-BE49-F238E27FC236}">
                  <a16:creationId xmlns:a16="http://schemas.microsoft.com/office/drawing/2014/main" id="{755AC65C-13EF-4182-AA3C-62BE165CC033}"/>
                </a:ext>
              </a:extLst>
            </p:cNvPr>
            <p:cNvSpPr/>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58" name="Freeform: Shape 57">
              <a:extLst>
                <a:ext uri="{FF2B5EF4-FFF2-40B4-BE49-F238E27FC236}">
                  <a16:creationId xmlns:a16="http://schemas.microsoft.com/office/drawing/2014/main" id="{E40DA8D2-FA4B-4282-9D44-48C27B63A153}"/>
                </a:ext>
              </a:extLst>
            </p:cNvPr>
            <p:cNvSpPr/>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10" name="Oval 9">
              <a:extLst>
                <a:ext uri="{FF2B5EF4-FFF2-40B4-BE49-F238E27FC236}">
                  <a16:creationId xmlns:a16="http://schemas.microsoft.com/office/drawing/2014/main" id="{99065014-CB18-414D-A527-31ECC45700AB}"/>
                </a:ext>
              </a:extLst>
            </p:cNvPr>
            <p:cNvSpPr/>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8F39E27A-56C1-4328-8DF1-2DA147C78483}"/>
                </a:ext>
              </a:extLst>
            </p:cNvPr>
            <p:cNvSpPr/>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sp>
        <p:nvSpPr>
          <p:cNvPr id="4" name="Date Placeholder 3">
            <a:extLst>
              <a:ext uri="{FF2B5EF4-FFF2-40B4-BE49-F238E27FC236}">
                <a16:creationId xmlns:a16="http://schemas.microsoft.com/office/drawing/2014/main" id="{442C5EC6-E331-4312-AC12-56D55F7D2B15}"/>
              </a:ext>
            </a:extLst>
          </p:cNvPr>
          <p:cNvSpPr>
            <a:spLocks noGrp="1"/>
          </p:cNvSpPr>
          <p:nvPr>
            <p:ph type="dt" sz="half" idx="2"/>
          </p:nvPr>
        </p:nvSpPr>
        <p:spPr>
          <a:xfrm>
            <a:off x="777240" y="6488268"/>
            <a:ext cx="2743200" cy="233209"/>
          </a:xfrm>
          <a:prstGeom prst="rect">
            <a:avLst/>
          </a:prstGeom>
        </p:spPr>
        <p:txBody>
          <a:bodyPr vert="horz" lIns="91440" tIns="45720" rIns="91440" bIns="45720" rtlCol="0" anchor="ctr"/>
          <a:lstStyle>
            <a:lvl1pPr algn="l">
              <a:defRPr sz="1000">
                <a:solidFill>
                  <a:schemeClr val="tx1">
                    <a:tint val="75000"/>
                  </a:schemeClr>
                </a:solidFill>
              </a:defRPr>
            </a:lvl1pPr>
          </a:lstStyle>
          <a:p>
            <a:fld id="{4A8D24A4-5FEC-4062-8995-EB21925B3B40}" type="datetime1">
              <a:rPr lang="en-US" smtClean="0"/>
              <a:t>5/20/2026</a:t>
            </a:fld>
            <a:endParaRPr lang="en-US" sz="1000" dirty="0"/>
          </a:p>
        </p:txBody>
      </p:sp>
      <p:sp>
        <p:nvSpPr>
          <p:cNvPr id="5" name="Footer Placeholder 4">
            <a:extLst>
              <a:ext uri="{FF2B5EF4-FFF2-40B4-BE49-F238E27FC236}">
                <a16:creationId xmlns:a16="http://schemas.microsoft.com/office/drawing/2014/main" id="{3337FC5D-92B2-4B4D-8111-6EDEF280692A}"/>
              </a:ext>
            </a:extLst>
          </p:cNvPr>
          <p:cNvSpPr>
            <a:spLocks noGrp="1"/>
          </p:cNvSpPr>
          <p:nvPr>
            <p:ph type="ftr" sz="quarter" idx="3"/>
          </p:nvPr>
        </p:nvSpPr>
        <p:spPr>
          <a:xfrm>
            <a:off x="4038600" y="6488268"/>
            <a:ext cx="4114800" cy="233209"/>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sz="1000"/>
          </a:p>
        </p:txBody>
      </p:sp>
      <p:sp>
        <p:nvSpPr>
          <p:cNvPr id="6" name="Slide Number Placeholder 5">
            <a:extLst>
              <a:ext uri="{FF2B5EF4-FFF2-40B4-BE49-F238E27FC236}">
                <a16:creationId xmlns:a16="http://schemas.microsoft.com/office/drawing/2014/main" id="{723A104D-C777-4A6E-8A43-F94028E5E311}"/>
              </a:ext>
            </a:extLst>
          </p:cNvPr>
          <p:cNvSpPr>
            <a:spLocks noGrp="1"/>
          </p:cNvSpPr>
          <p:nvPr>
            <p:ph type="sldNum" sz="quarter" idx="4"/>
          </p:nvPr>
        </p:nvSpPr>
        <p:spPr>
          <a:xfrm>
            <a:off x="8693150" y="6488268"/>
            <a:ext cx="2743200" cy="233209"/>
          </a:xfrm>
          <a:prstGeom prst="rect">
            <a:avLst/>
          </a:prstGeom>
        </p:spPr>
        <p:txBody>
          <a:bodyPr vert="horz" lIns="91440" tIns="45720" rIns="91440" bIns="45720" rtlCol="0" anchor="ctr"/>
          <a:lstStyle>
            <a:lvl1pPr algn="r">
              <a:defRPr sz="1000">
                <a:solidFill>
                  <a:schemeClr val="tx1">
                    <a:tint val="75000"/>
                  </a:schemeClr>
                </a:solidFill>
              </a:defRPr>
            </a:lvl1pPr>
          </a:lstStyle>
          <a:p>
            <a:fld id="{35747434-7036-48DB-A148-6B3D8EE75CDA}" type="slidenum">
              <a:rPr lang="en-US" smtClean="0"/>
              <a:pPr/>
              <a:t>‹#›</a:t>
            </a:fld>
            <a:endParaRPr lang="en-US" sz="1000" dirty="0"/>
          </a:p>
        </p:txBody>
      </p:sp>
      <p:sp>
        <p:nvSpPr>
          <p:cNvPr id="2" name="Title Placeholder 1">
            <a:extLst>
              <a:ext uri="{FF2B5EF4-FFF2-40B4-BE49-F238E27FC236}">
                <a16:creationId xmlns:a16="http://schemas.microsoft.com/office/drawing/2014/main" id="{12D3A74F-6169-4D30-A245-B46D738BEA81}"/>
              </a:ext>
            </a:extLst>
          </p:cNvPr>
          <p:cNvSpPr>
            <a:spLocks noGrp="1"/>
          </p:cNvSpPr>
          <p:nvPr>
            <p:ph type="title"/>
          </p:nvPr>
        </p:nvSpPr>
        <p:spPr>
          <a:xfrm>
            <a:off x="777240" y="365125"/>
            <a:ext cx="1065911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3877E64-7A05-44DA-81FA-6EF4806BBF0E}"/>
              </a:ext>
            </a:extLst>
          </p:cNvPr>
          <p:cNvSpPr>
            <a:spLocks noGrp="1"/>
          </p:cNvSpPr>
          <p:nvPr>
            <p:ph type="body" idx="1"/>
          </p:nvPr>
        </p:nvSpPr>
        <p:spPr>
          <a:xfrm>
            <a:off x="777240" y="1825625"/>
            <a:ext cx="1065911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823591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defTabSz="914400" rtl="0" eaLnBrk="1" latinLnBrk="0" hangingPunct="1">
        <a:lnSpc>
          <a:spcPct val="90000"/>
        </a:lnSpc>
        <a:spcBef>
          <a:spcPct val="0"/>
        </a:spcBef>
        <a:buNone/>
        <a:defRPr sz="5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lumMod val="75000"/>
            <a:lumOff val="25000"/>
          </a:schemeClr>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FD5705B-63E0-4364-B909-EC902FEAAC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B7E355D-DAEA-4421-B67A-FA13C0FBD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latin typeface="+mj-lt"/>
            </a:endParaRPr>
          </a:p>
        </p:txBody>
      </p:sp>
      <p:sp>
        <p:nvSpPr>
          <p:cNvPr id="2" name="Title 1">
            <a:extLst>
              <a:ext uri="{FF2B5EF4-FFF2-40B4-BE49-F238E27FC236}">
                <a16:creationId xmlns:a16="http://schemas.microsoft.com/office/drawing/2014/main" id="{BFEBA2B2-0B47-5F64-0993-AC11AD5D1B45}"/>
              </a:ext>
            </a:extLst>
          </p:cNvPr>
          <p:cNvSpPr>
            <a:spLocks noGrp="1"/>
          </p:cNvSpPr>
          <p:nvPr>
            <p:ph type="ctrTitle"/>
          </p:nvPr>
        </p:nvSpPr>
        <p:spPr>
          <a:xfrm>
            <a:off x="777239" y="1122363"/>
            <a:ext cx="5047488" cy="2387600"/>
          </a:xfrm>
        </p:spPr>
        <p:txBody>
          <a:bodyPr>
            <a:normAutofit/>
          </a:bodyPr>
          <a:lstStyle/>
          <a:p>
            <a:pPr algn="l"/>
            <a:r>
              <a:rPr lang="en-US"/>
              <a:t>Dra. Rosmery Duran Ubiera.  Ph.D.</a:t>
            </a:r>
          </a:p>
        </p:txBody>
      </p:sp>
      <p:grpSp>
        <p:nvGrpSpPr>
          <p:cNvPr id="34" name="decorative circles">
            <a:extLst>
              <a:ext uri="{FF2B5EF4-FFF2-40B4-BE49-F238E27FC236}">
                <a16:creationId xmlns:a16="http://schemas.microsoft.com/office/drawing/2014/main" id="{61D9147E-6246-4344-B99C-7E58532D8C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70062" y="289695"/>
            <a:ext cx="4971115" cy="6138399"/>
            <a:chOff x="6870062" y="289695"/>
            <a:chExt cx="4971115" cy="6138399"/>
          </a:xfrm>
        </p:grpSpPr>
        <p:sp>
          <p:nvSpPr>
            <p:cNvPr id="35" name="Oval 34">
              <a:extLst>
                <a:ext uri="{FF2B5EF4-FFF2-40B4-BE49-F238E27FC236}">
                  <a16:creationId xmlns:a16="http://schemas.microsoft.com/office/drawing/2014/main" id="{B9D06285-CD49-4308-BDD4-0AF48D39BE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43605" y="289695"/>
              <a:ext cx="226735" cy="226735"/>
            </a:xfrm>
            <a:prstGeom prst="ellipse">
              <a:avLst/>
            </a:prstGeom>
            <a:solidFill>
              <a:srgbClr val="9744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D4A3886-A465-4577-99CE-251AA7B923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74736" y="5667686"/>
              <a:ext cx="466441" cy="46644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B4A1D21-7CBB-44D9-A528-DB74C3107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27805" y="5275653"/>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3600DE0-90F9-4BD7-A084-ECB65A2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69847" y="5942894"/>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EC243907-3995-49EB-94E9-35C68C13C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81540" y="655922"/>
              <a:ext cx="466441" cy="46644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4629A2DC-7066-4487-A307-68F210722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03560" y="387281"/>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0508B2B-067E-421A-9C09-522CFF39FB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63367" y="6122314"/>
              <a:ext cx="305780" cy="3057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89BA730-4DAE-4702-A5C5-013F9CEB0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0062" y="5959435"/>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23" descr="Isolated twigs and flowers on a white surface">
            <a:extLst>
              <a:ext uri="{FF2B5EF4-FFF2-40B4-BE49-F238E27FC236}">
                <a16:creationId xmlns:a16="http://schemas.microsoft.com/office/drawing/2014/main" id="{30D9311E-2546-E192-CB4D-F78663367CA2}"/>
              </a:ext>
            </a:extLst>
          </p:cNvPr>
          <p:cNvPicPr>
            <a:picLocks noChangeAspect="1"/>
          </p:cNvPicPr>
          <p:nvPr/>
        </p:nvPicPr>
        <p:blipFill>
          <a:blip r:embed="rId2"/>
          <a:srcRect l="21819" r="8431"/>
          <a:stretch>
            <a:fillRect/>
          </a:stretch>
        </p:blipFill>
        <p:spPr>
          <a:xfrm>
            <a:off x="6306574" y="552339"/>
            <a:ext cx="5728174" cy="5728174"/>
          </a:xfrm>
          <a:custGeom>
            <a:avLst/>
            <a:gdLst/>
            <a:ahLst/>
            <a:cxnLst/>
            <a:rect l="l" t="t" r="r" b="b"/>
            <a:pathLst>
              <a:path w="3111160" h="3111160">
                <a:moveTo>
                  <a:pt x="1555580" y="0"/>
                </a:moveTo>
                <a:cubicBezTo>
                  <a:pt x="2414703" y="0"/>
                  <a:pt x="3111160" y="696457"/>
                  <a:pt x="3111160" y="1555580"/>
                </a:cubicBezTo>
                <a:cubicBezTo>
                  <a:pt x="3111160" y="2414703"/>
                  <a:pt x="2414703" y="3111160"/>
                  <a:pt x="1555580" y="3111160"/>
                </a:cubicBezTo>
                <a:cubicBezTo>
                  <a:pt x="696457" y="3111160"/>
                  <a:pt x="0" y="2414703"/>
                  <a:pt x="0" y="1555580"/>
                </a:cubicBezTo>
                <a:cubicBezTo>
                  <a:pt x="0" y="696457"/>
                  <a:pt x="696457" y="0"/>
                  <a:pt x="1555580" y="0"/>
                </a:cubicBezTo>
                <a:close/>
              </a:path>
            </a:pathLst>
          </a:custGeom>
        </p:spPr>
      </p:pic>
    </p:spTree>
    <p:extLst>
      <p:ext uri="{BB962C8B-B14F-4D97-AF65-F5344CB8AC3E}">
        <p14:creationId xmlns:p14="http://schemas.microsoft.com/office/powerpoint/2010/main" val="397071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DD51-BC08-9A92-E0A7-5F8C9281D246}"/>
              </a:ext>
            </a:extLst>
          </p:cNvPr>
          <p:cNvSpPr>
            <a:spLocks noGrp="1"/>
          </p:cNvSpPr>
          <p:nvPr>
            <p:ph type="title"/>
          </p:nvPr>
        </p:nvSpPr>
        <p:spPr/>
        <p:txBody>
          <a:bodyPr/>
          <a:lstStyle/>
          <a:p>
            <a:r>
              <a:rPr lang="en-US" dirty="0"/>
              <a:t>Substance use Disorder</a:t>
            </a:r>
          </a:p>
        </p:txBody>
      </p:sp>
      <p:sp>
        <p:nvSpPr>
          <p:cNvPr id="3" name="Content Placeholder 2">
            <a:extLst>
              <a:ext uri="{FF2B5EF4-FFF2-40B4-BE49-F238E27FC236}">
                <a16:creationId xmlns:a16="http://schemas.microsoft.com/office/drawing/2014/main" id="{9460F790-136A-44B3-EBDC-BAEB4B37A3FE}"/>
              </a:ext>
            </a:extLst>
          </p:cNvPr>
          <p:cNvSpPr>
            <a:spLocks noGrp="1"/>
          </p:cNvSpPr>
          <p:nvPr>
            <p:ph idx="1"/>
          </p:nvPr>
        </p:nvSpPr>
        <p:spPr>
          <a:xfrm>
            <a:off x="777239" y="1825624"/>
            <a:ext cx="5797731" cy="2681061"/>
          </a:xfrm>
        </p:spPr>
        <p:txBody>
          <a:bodyPr>
            <a:normAutofit/>
          </a:bodyPr>
          <a:lstStyle/>
          <a:p>
            <a:pPr marL="0" indent="0" algn="just">
              <a:buNone/>
            </a:pPr>
            <a:r>
              <a:rPr lang="en-US" sz="2600" dirty="0">
                <a:latin typeface="Times New Roman" panose="02020603050405020304" pitchFamily="18" charset="0"/>
                <a:cs typeface="Times New Roman" panose="02020603050405020304" pitchFamily="18" charset="0"/>
              </a:rPr>
              <a:t>Complex disease that involves the compulsive use of substances, such as alcohol, opioids and other drugs. Individuals continue using these substances despite experiencing negative impact to their life. </a:t>
            </a:r>
          </a:p>
          <a:p>
            <a:pPr marL="0" indent="0">
              <a:buNone/>
            </a:pPr>
            <a:endParaRPr lang="en-US" dirty="0"/>
          </a:p>
        </p:txBody>
      </p:sp>
      <p:sp>
        <p:nvSpPr>
          <p:cNvPr id="4" name="Content Placeholder 2">
            <a:extLst>
              <a:ext uri="{FF2B5EF4-FFF2-40B4-BE49-F238E27FC236}">
                <a16:creationId xmlns:a16="http://schemas.microsoft.com/office/drawing/2014/main" id="{E6F92AF3-92CE-6E4B-3A70-9B759678DD07}"/>
              </a:ext>
            </a:extLst>
          </p:cNvPr>
          <p:cNvSpPr txBox="1">
            <a:spLocks/>
          </p:cNvSpPr>
          <p:nvPr/>
        </p:nvSpPr>
        <p:spPr>
          <a:xfrm>
            <a:off x="7532914" y="4641396"/>
            <a:ext cx="4267201" cy="13255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chemeClr val="tx2">
                  <a:lumMod val="75000"/>
                  <a:lumOff val="25000"/>
                </a:schemeClr>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2">
                  <a:lumMod val="75000"/>
                  <a:lumOff val="2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2600" dirty="0">
                <a:latin typeface="Times New Roman" panose="02020603050405020304" pitchFamily="18" charset="0"/>
                <a:cs typeface="Times New Roman" panose="02020603050405020304" pitchFamily="18" charset="0"/>
              </a:rPr>
              <a:t>Substance use disorder impairs the function of different organs and systems in the body, including the immune system.</a:t>
            </a:r>
          </a:p>
          <a:p>
            <a:pPr marL="0" indent="0">
              <a:buFont typeface="Arial" panose="020B0604020202020204" pitchFamily="34" charset="0"/>
              <a:buNone/>
            </a:pPr>
            <a:endParaRPr lang="en-US" dirty="0"/>
          </a:p>
        </p:txBody>
      </p:sp>
      <p:sp>
        <p:nvSpPr>
          <p:cNvPr id="10" name="TextBox 9">
            <a:extLst>
              <a:ext uri="{FF2B5EF4-FFF2-40B4-BE49-F238E27FC236}">
                <a16:creationId xmlns:a16="http://schemas.microsoft.com/office/drawing/2014/main" id="{41082E46-307C-348B-1846-38057661A284}"/>
              </a:ext>
            </a:extLst>
          </p:cNvPr>
          <p:cNvSpPr txBox="1"/>
          <p:nvPr/>
        </p:nvSpPr>
        <p:spPr>
          <a:xfrm>
            <a:off x="2044535" y="4641396"/>
            <a:ext cx="2127505" cy="1569660"/>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DSM IV </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Abuse.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Dependence.</a:t>
            </a:r>
          </a:p>
        </p:txBody>
      </p:sp>
      <p:sp>
        <p:nvSpPr>
          <p:cNvPr id="11" name="TextBox 10">
            <a:extLst>
              <a:ext uri="{FF2B5EF4-FFF2-40B4-BE49-F238E27FC236}">
                <a16:creationId xmlns:a16="http://schemas.microsoft.com/office/drawing/2014/main" id="{BC57F48A-CC5C-D8A5-7610-21D2A886B132}"/>
              </a:ext>
            </a:extLst>
          </p:cNvPr>
          <p:cNvSpPr txBox="1"/>
          <p:nvPr/>
        </p:nvSpPr>
        <p:spPr>
          <a:xfrm>
            <a:off x="8222315" y="1642547"/>
            <a:ext cx="1818126" cy="1384995"/>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DSM V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12 Criteria.</a:t>
            </a:r>
          </a:p>
        </p:txBody>
      </p:sp>
      <p:sp>
        <p:nvSpPr>
          <p:cNvPr id="12" name="Scroll: Vertical 11">
            <a:extLst>
              <a:ext uri="{FF2B5EF4-FFF2-40B4-BE49-F238E27FC236}">
                <a16:creationId xmlns:a16="http://schemas.microsoft.com/office/drawing/2014/main" id="{C8E84CA9-62C5-182D-2F58-0E870614A4D6}"/>
              </a:ext>
            </a:extLst>
          </p:cNvPr>
          <p:cNvSpPr/>
          <p:nvPr/>
        </p:nvSpPr>
        <p:spPr>
          <a:xfrm>
            <a:off x="7668491" y="1007918"/>
            <a:ext cx="2878281" cy="2504209"/>
          </a:xfrm>
          <a:prstGeom prst="verticalScroll">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croll: Vertical 12">
            <a:extLst>
              <a:ext uri="{FF2B5EF4-FFF2-40B4-BE49-F238E27FC236}">
                <a16:creationId xmlns:a16="http://schemas.microsoft.com/office/drawing/2014/main" id="{6CDCB4A2-73DD-8683-E8C3-4FE60A29E58F}"/>
              </a:ext>
            </a:extLst>
          </p:cNvPr>
          <p:cNvSpPr/>
          <p:nvPr/>
        </p:nvSpPr>
        <p:spPr>
          <a:xfrm>
            <a:off x="1669146" y="4174121"/>
            <a:ext cx="2878281" cy="2504209"/>
          </a:xfrm>
          <a:prstGeom prst="verticalScroll">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84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9B5B3C5-A599-465B-B2B9-866E8B208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25C84982-7DD0-43B1-8A2D-BFA4DF1B4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grpSp>
        <p:nvGrpSpPr>
          <p:cNvPr id="48" name="Decorative Circles">
            <a:extLst>
              <a:ext uri="{FF2B5EF4-FFF2-40B4-BE49-F238E27FC236}">
                <a16:creationId xmlns:a16="http://schemas.microsoft.com/office/drawing/2014/main" id="{1D912E1C-3BBA-42F0-A3EE-FEC382E723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2001" cy="6858001"/>
            <a:chOff x="-1" y="-1"/>
            <a:chExt cx="12192001" cy="6858001"/>
          </a:xfrm>
        </p:grpSpPr>
        <p:sp>
          <p:nvSpPr>
            <p:cNvPr id="50" name="Oval 49">
              <a:extLst>
                <a:ext uri="{FF2B5EF4-FFF2-40B4-BE49-F238E27FC236}">
                  <a16:creationId xmlns:a16="http://schemas.microsoft.com/office/drawing/2014/main" id="{2FEEAC76-E273-46A8-8F8E-CE59860FE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6594A0E-9400-45AD-A431-1DA1C0B28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20916D6C-D32F-42B6-8512-CD5EDB8F2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3834846D-59C6-40F4-907C-F1A4689B5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5A257CDF-2E36-4DC7-8EE4-5CD8F8ECA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D5B26E0E-A115-4AE2-82D8-76BB93CC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55058DB-7E01-4E95-BF59-983AA1BBB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A810F7E2-23F3-44D6-B09E-71E556536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9D5C391-E1DB-410A-A78C-ED3BBDFF0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7C4944D-9373-4283-BCAA-927A03166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6804C521-2D9F-4CE4-AFD3-D4F1551FE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63" name="Freeform: Shape 62">
              <a:extLst>
                <a:ext uri="{FF2B5EF4-FFF2-40B4-BE49-F238E27FC236}">
                  <a16:creationId xmlns:a16="http://schemas.microsoft.com/office/drawing/2014/main" id="{755AC65C-13EF-4182-AA3C-62BE165C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64" name="Freeform: Shape 63">
              <a:extLst>
                <a:ext uri="{FF2B5EF4-FFF2-40B4-BE49-F238E27FC236}">
                  <a16:creationId xmlns:a16="http://schemas.microsoft.com/office/drawing/2014/main" id="{E40DA8D2-FA4B-4282-9D44-48C27B63A1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65" name="Oval 64">
              <a:extLst>
                <a:ext uri="{FF2B5EF4-FFF2-40B4-BE49-F238E27FC236}">
                  <a16:creationId xmlns:a16="http://schemas.microsoft.com/office/drawing/2014/main" id="{99065014-CB18-414D-A527-31ECC457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8F39E27A-56C1-4328-8DF1-2DA147C78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sp useBgFill="1">
        <p:nvSpPr>
          <p:cNvPr id="67" name="Rectangle 66">
            <a:extLst>
              <a:ext uri="{FF2B5EF4-FFF2-40B4-BE49-F238E27FC236}">
                <a16:creationId xmlns:a16="http://schemas.microsoft.com/office/drawing/2014/main" id="{55D20674-CF0C-4687-81B6-A613F871A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68" name="Picture 67" descr="Financial graphs on a dark display">
            <a:extLst>
              <a:ext uri="{FF2B5EF4-FFF2-40B4-BE49-F238E27FC236}">
                <a16:creationId xmlns:a16="http://schemas.microsoft.com/office/drawing/2014/main" id="{EA9F290A-E9D9-D648-C363-2857BE35E13F}"/>
              </a:ext>
            </a:extLst>
          </p:cNvPr>
          <p:cNvPicPr>
            <a:picLocks noChangeAspect="1"/>
          </p:cNvPicPr>
          <p:nvPr/>
        </p:nvPicPr>
        <p:blipFill>
          <a:blip r:embed="rId2">
            <a:alphaModFix/>
          </a:blip>
          <a:srcRect t="10000"/>
          <a:stretch>
            <a:fillRect/>
          </a:stretch>
        </p:blipFill>
        <p:spPr>
          <a:xfrm>
            <a:off x="20" y="10"/>
            <a:ext cx="12191980" cy="6857990"/>
          </a:xfrm>
          <a:prstGeom prst="rect">
            <a:avLst/>
          </a:prstGeom>
        </p:spPr>
      </p:pic>
      <p:sp>
        <p:nvSpPr>
          <p:cNvPr id="69" name="Oval 68">
            <a:extLst>
              <a:ext uri="{FF2B5EF4-FFF2-40B4-BE49-F238E27FC236}">
                <a16:creationId xmlns:a16="http://schemas.microsoft.com/office/drawing/2014/main" id="{C2BD3211-5B9B-40DA-8BD0-C3426AE7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9872" y="0"/>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D8121B6-45E6-447F-87B8-58EDD064E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8414" y="63468"/>
            <a:ext cx="56114" cy="56114"/>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FC95B8E3-CBB0-4A5C-B65B-59C12D44B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2370" y="655738"/>
            <a:ext cx="466441" cy="4664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0EA710C0-F536-4B31-8D0F-28E2F0893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9769" y="579797"/>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11EB61F8-34CD-4251-9B31-59AB92843F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0824" y="374048"/>
            <a:ext cx="230878" cy="230878"/>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033FA5DB-69DC-4137-9264-5F838B990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5468" y="971670"/>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E98D956-6B7A-4A94-B508-F7A30E6421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334" y="512240"/>
            <a:ext cx="703889" cy="703889"/>
          </a:xfrm>
          <a:prstGeom prst="ellipse">
            <a:avLst/>
          </a:prstGeom>
          <a:solidFill>
            <a:schemeClr val="accent3">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6A3D2FC-6F98-4157-94A8-7D7FBD56E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41428" y="815149"/>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7AE16AB-F0AB-4AC3-BD8F-336B5D98C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7435" y="1096664"/>
            <a:ext cx="405140" cy="405140"/>
          </a:xfrm>
          <a:prstGeom prst="ellipse">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C819BFF-25C5-425C-8CD1-789F7A30D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4" y="1840754"/>
            <a:ext cx="12188952" cy="501724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3FDE-FF2B-EED0-C3A3-7552BFC625FB}"/>
              </a:ext>
            </a:extLst>
          </p:cNvPr>
          <p:cNvSpPr>
            <a:spLocks noGrp="1"/>
          </p:cNvSpPr>
          <p:nvPr>
            <p:ph type="title"/>
          </p:nvPr>
        </p:nvSpPr>
        <p:spPr>
          <a:xfrm>
            <a:off x="777240" y="3688205"/>
            <a:ext cx="8731683" cy="1160465"/>
          </a:xfrm>
        </p:spPr>
        <p:txBody>
          <a:bodyPr vert="horz" lIns="91440" tIns="45720" rIns="91440" bIns="45720" rtlCol="0" anchor="b">
            <a:normAutofit/>
          </a:bodyPr>
          <a:lstStyle/>
          <a:p>
            <a:r>
              <a:rPr lang="en-US" sz="6000">
                <a:solidFill>
                  <a:srgbClr val="FFFFFF"/>
                </a:solidFill>
              </a:rPr>
              <a:t>Statistics</a:t>
            </a:r>
          </a:p>
        </p:txBody>
      </p:sp>
      <p:sp>
        <p:nvSpPr>
          <p:cNvPr id="51" name="Oval 50">
            <a:extLst>
              <a:ext uri="{FF2B5EF4-FFF2-40B4-BE49-F238E27FC236}">
                <a16:creationId xmlns:a16="http://schemas.microsoft.com/office/drawing/2014/main" id="{20BE49C6-06E3-4324-91A8-F25B7DA1D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66319" y="1989824"/>
            <a:ext cx="226735" cy="226735"/>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578ABC8A-B58F-4AAE-8F6F-A07EB9D6D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30" y="2808040"/>
            <a:ext cx="226735" cy="226735"/>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69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CDAE-2DC4-F810-E4E2-6E45FA731FD2}"/>
              </a:ext>
            </a:extLst>
          </p:cNvPr>
          <p:cNvSpPr>
            <a:spLocks noGrp="1"/>
          </p:cNvSpPr>
          <p:nvPr>
            <p:ph type="title"/>
          </p:nvPr>
        </p:nvSpPr>
        <p:spPr/>
        <p:txBody>
          <a:bodyPr>
            <a:normAutofit/>
          </a:bodyPr>
          <a:lstStyle/>
          <a:p>
            <a:r>
              <a:rPr lang="en-US" sz="3200"/>
              <a:t>Characteristics of Admissions to Substance Use Treatment Services, 2023.</a:t>
            </a:r>
            <a:endParaRPr lang="en-US" sz="3200" dirty="0"/>
          </a:p>
        </p:txBody>
      </p:sp>
      <p:pic>
        <p:nvPicPr>
          <p:cNvPr id="5" name="Content Placeholder 4">
            <a:extLst>
              <a:ext uri="{FF2B5EF4-FFF2-40B4-BE49-F238E27FC236}">
                <a16:creationId xmlns:a16="http://schemas.microsoft.com/office/drawing/2014/main" id="{43E32C04-DCAD-C431-922C-339722E9C143}"/>
              </a:ext>
            </a:extLst>
          </p:cNvPr>
          <p:cNvPicPr>
            <a:picLocks noGrp="1" noChangeAspect="1"/>
          </p:cNvPicPr>
          <p:nvPr>
            <p:ph idx="1"/>
          </p:nvPr>
        </p:nvPicPr>
        <p:blipFill>
          <a:blip r:embed="rId2"/>
          <a:stretch>
            <a:fillRect/>
          </a:stretch>
        </p:blipFill>
        <p:spPr>
          <a:xfrm>
            <a:off x="2681865" y="1690688"/>
            <a:ext cx="6465872" cy="4351338"/>
          </a:xfrm>
          <a:prstGeom prst="rect">
            <a:avLst/>
          </a:prstGeom>
        </p:spPr>
      </p:pic>
      <p:sp>
        <p:nvSpPr>
          <p:cNvPr id="7" name="TextBox 6">
            <a:extLst>
              <a:ext uri="{FF2B5EF4-FFF2-40B4-BE49-F238E27FC236}">
                <a16:creationId xmlns:a16="http://schemas.microsoft.com/office/drawing/2014/main" id="{30CFABAE-4B10-E84D-C79C-CF274DCE5CC7}"/>
              </a:ext>
            </a:extLst>
          </p:cNvPr>
          <p:cNvSpPr txBox="1"/>
          <p:nvPr/>
        </p:nvSpPr>
        <p:spPr>
          <a:xfrm>
            <a:off x="80306" y="6292820"/>
            <a:ext cx="11668991" cy="400110"/>
          </a:xfrm>
          <a:prstGeom prst="rect">
            <a:avLst/>
          </a:prstGeom>
          <a:noFill/>
        </p:spPr>
        <p:txBody>
          <a:bodyPr wrap="square">
            <a:spAutoFit/>
          </a:bodyPr>
          <a:lstStyle/>
          <a:p>
            <a:r>
              <a:rPr lang="en-US" sz="100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endParaRPr lang="en-US" sz="1000" dirty="0"/>
          </a:p>
        </p:txBody>
      </p:sp>
    </p:spTree>
    <p:extLst>
      <p:ext uri="{BB962C8B-B14F-4D97-AF65-F5344CB8AC3E}">
        <p14:creationId xmlns:p14="http://schemas.microsoft.com/office/powerpoint/2010/main" val="4102718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8A9F8E-83D8-0EEC-84D8-A1135A1915BF}"/>
              </a:ext>
            </a:extLst>
          </p:cNvPr>
          <p:cNvPicPr>
            <a:picLocks noChangeAspect="1"/>
          </p:cNvPicPr>
          <p:nvPr/>
        </p:nvPicPr>
        <p:blipFill>
          <a:blip r:embed="rId2"/>
          <a:stretch>
            <a:fillRect/>
          </a:stretch>
        </p:blipFill>
        <p:spPr>
          <a:xfrm>
            <a:off x="1799625" y="1071233"/>
            <a:ext cx="8592749" cy="4715533"/>
          </a:xfrm>
          <a:prstGeom prst="rect">
            <a:avLst/>
          </a:prstGeom>
        </p:spPr>
      </p:pic>
      <p:sp>
        <p:nvSpPr>
          <p:cNvPr id="6" name="TextBox 5">
            <a:extLst>
              <a:ext uri="{FF2B5EF4-FFF2-40B4-BE49-F238E27FC236}">
                <a16:creationId xmlns:a16="http://schemas.microsoft.com/office/drawing/2014/main" id="{9A50BF7D-96C0-D489-3974-74FAC71667B4}"/>
              </a:ext>
            </a:extLst>
          </p:cNvPr>
          <p:cNvSpPr txBox="1"/>
          <p:nvPr/>
        </p:nvSpPr>
        <p:spPr>
          <a:xfrm>
            <a:off x="80306" y="6292820"/>
            <a:ext cx="11668991" cy="400110"/>
          </a:xfrm>
          <a:prstGeom prst="rect">
            <a:avLst/>
          </a:prstGeom>
          <a:noFill/>
        </p:spPr>
        <p:txBody>
          <a:bodyPr wrap="square">
            <a:spAutoFit/>
          </a:bodyPr>
          <a:lstStyle/>
          <a:p>
            <a:r>
              <a:rPr lang="en-US" sz="1000" dirty="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p>
        </p:txBody>
      </p:sp>
    </p:spTree>
    <p:extLst>
      <p:ext uri="{BB962C8B-B14F-4D97-AF65-F5344CB8AC3E}">
        <p14:creationId xmlns:p14="http://schemas.microsoft.com/office/powerpoint/2010/main" val="247172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30D60-4D81-F402-2E67-F3E785F13AE9}"/>
              </a:ext>
            </a:extLst>
          </p:cNvPr>
          <p:cNvPicPr>
            <a:picLocks noChangeAspect="1"/>
          </p:cNvPicPr>
          <p:nvPr/>
        </p:nvPicPr>
        <p:blipFill>
          <a:blip r:embed="rId2"/>
          <a:stretch>
            <a:fillRect/>
          </a:stretch>
        </p:blipFill>
        <p:spPr>
          <a:xfrm>
            <a:off x="1661493" y="552048"/>
            <a:ext cx="8869013" cy="5753903"/>
          </a:xfrm>
          <a:prstGeom prst="rect">
            <a:avLst/>
          </a:prstGeom>
        </p:spPr>
      </p:pic>
      <p:sp>
        <p:nvSpPr>
          <p:cNvPr id="4" name="TextBox 3">
            <a:extLst>
              <a:ext uri="{FF2B5EF4-FFF2-40B4-BE49-F238E27FC236}">
                <a16:creationId xmlns:a16="http://schemas.microsoft.com/office/drawing/2014/main" id="{80F4CC45-E217-4C02-2918-B484B46DCA93}"/>
              </a:ext>
            </a:extLst>
          </p:cNvPr>
          <p:cNvSpPr txBox="1"/>
          <p:nvPr/>
        </p:nvSpPr>
        <p:spPr>
          <a:xfrm>
            <a:off x="80306" y="6292820"/>
            <a:ext cx="11668991" cy="400110"/>
          </a:xfrm>
          <a:prstGeom prst="rect">
            <a:avLst/>
          </a:prstGeom>
          <a:noFill/>
        </p:spPr>
        <p:txBody>
          <a:bodyPr wrap="square">
            <a:spAutoFit/>
          </a:bodyPr>
          <a:lstStyle/>
          <a:p>
            <a:r>
              <a:rPr lang="en-US" sz="1000" dirty="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p>
        </p:txBody>
      </p:sp>
    </p:spTree>
    <p:extLst>
      <p:ext uri="{BB962C8B-B14F-4D97-AF65-F5344CB8AC3E}">
        <p14:creationId xmlns:p14="http://schemas.microsoft.com/office/powerpoint/2010/main" val="4175199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71FCFD-EFA1-A128-2AE7-E05CA5BC652E}"/>
              </a:ext>
            </a:extLst>
          </p:cNvPr>
          <p:cNvPicPr>
            <a:picLocks noChangeAspect="1"/>
          </p:cNvPicPr>
          <p:nvPr/>
        </p:nvPicPr>
        <p:blipFill>
          <a:blip r:embed="rId2"/>
          <a:stretch>
            <a:fillRect/>
          </a:stretch>
        </p:blipFill>
        <p:spPr>
          <a:xfrm>
            <a:off x="1828204" y="485364"/>
            <a:ext cx="8535591" cy="5887272"/>
          </a:xfrm>
          <a:prstGeom prst="rect">
            <a:avLst/>
          </a:prstGeom>
        </p:spPr>
      </p:pic>
      <p:sp>
        <p:nvSpPr>
          <p:cNvPr id="4" name="TextBox 3">
            <a:extLst>
              <a:ext uri="{FF2B5EF4-FFF2-40B4-BE49-F238E27FC236}">
                <a16:creationId xmlns:a16="http://schemas.microsoft.com/office/drawing/2014/main" id="{827D5899-F712-61A6-2D28-30F59C1A623F}"/>
              </a:ext>
            </a:extLst>
          </p:cNvPr>
          <p:cNvSpPr txBox="1"/>
          <p:nvPr/>
        </p:nvSpPr>
        <p:spPr>
          <a:xfrm>
            <a:off x="80306" y="6427599"/>
            <a:ext cx="11668991" cy="400110"/>
          </a:xfrm>
          <a:prstGeom prst="rect">
            <a:avLst/>
          </a:prstGeom>
          <a:noFill/>
        </p:spPr>
        <p:txBody>
          <a:bodyPr wrap="square">
            <a:spAutoFit/>
          </a:bodyPr>
          <a:lstStyle/>
          <a:p>
            <a:r>
              <a:rPr lang="en-US" sz="1000" dirty="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p>
        </p:txBody>
      </p:sp>
    </p:spTree>
    <p:extLst>
      <p:ext uri="{BB962C8B-B14F-4D97-AF65-F5344CB8AC3E}">
        <p14:creationId xmlns:p14="http://schemas.microsoft.com/office/powerpoint/2010/main" val="169797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7EFB81-A24A-C230-E6DF-8EDEBDBE0E97}"/>
              </a:ext>
            </a:extLst>
          </p:cNvPr>
          <p:cNvPicPr>
            <a:picLocks noChangeAspect="1"/>
          </p:cNvPicPr>
          <p:nvPr/>
        </p:nvPicPr>
        <p:blipFill>
          <a:blip r:embed="rId2"/>
          <a:stretch>
            <a:fillRect/>
          </a:stretch>
        </p:blipFill>
        <p:spPr>
          <a:xfrm>
            <a:off x="1937757" y="518706"/>
            <a:ext cx="8316486" cy="5820587"/>
          </a:xfrm>
          <a:prstGeom prst="rect">
            <a:avLst/>
          </a:prstGeom>
        </p:spPr>
      </p:pic>
    </p:spTree>
    <p:extLst>
      <p:ext uri="{BB962C8B-B14F-4D97-AF65-F5344CB8AC3E}">
        <p14:creationId xmlns:p14="http://schemas.microsoft.com/office/powerpoint/2010/main" val="420416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F8B1ED-2F4D-005E-0389-124FC923C6D8}"/>
              </a:ext>
            </a:extLst>
          </p:cNvPr>
          <p:cNvPicPr>
            <a:picLocks noChangeAspect="1"/>
          </p:cNvPicPr>
          <p:nvPr/>
        </p:nvPicPr>
        <p:blipFill>
          <a:blip r:embed="rId2"/>
          <a:stretch>
            <a:fillRect/>
          </a:stretch>
        </p:blipFill>
        <p:spPr>
          <a:xfrm>
            <a:off x="751729" y="385337"/>
            <a:ext cx="10688542" cy="6087325"/>
          </a:xfrm>
          <a:prstGeom prst="rect">
            <a:avLst/>
          </a:prstGeom>
        </p:spPr>
      </p:pic>
    </p:spTree>
    <p:extLst>
      <p:ext uri="{BB962C8B-B14F-4D97-AF65-F5344CB8AC3E}">
        <p14:creationId xmlns:p14="http://schemas.microsoft.com/office/powerpoint/2010/main" val="3647263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E617C0-CE18-CFBE-92C2-AEE16DC05A99}"/>
              </a:ext>
            </a:extLst>
          </p:cNvPr>
          <p:cNvPicPr>
            <a:picLocks noChangeAspect="1"/>
          </p:cNvPicPr>
          <p:nvPr/>
        </p:nvPicPr>
        <p:blipFill>
          <a:blip r:embed="rId2"/>
          <a:stretch>
            <a:fillRect/>
          </a:stretch>
        </p:blipFill>
        <p:spPr>
          <a:xfrm>
            <a:off x="1775809" y="190048"/>
            <a:ext cx="8640381" cy="6477904"/>
          </a:xfrm>
          <a:prstGeom prst="rect">
            <a:avLst/>
          </a:prstGeom>
        </p:spPr>
      </p:pic>
      <p:sp>
        <p:nvSpPr>
          <p:cNvPr id="4" name="TextBox 3">
            <a:extLst>
              <a:ext uri="{FF2B5EF4-FFF2-40B4-BE49-F238E27FC236}">
                <a16:creationId xmlns:a16="http://schemas.microsoft.com/office/drawing/2014/main" id="{384AABB0-B824-A76C-C5C2-0C2F769AA17A}"/>
              </a:ext>
            </a:extLst>
          </p:cNvPr>
          <p:cNvSpPr txBox="1"/>
          <p:nvPr/>
        </p:nvSpPr>
        <p:spPr>
          <a:xfrm>
            <a:off x="80306" y="6292820"/>
            <a:ext cx="11668991" cy="400110"/>
          </a:xfrm>
          <a:prstGeom prst="rect">
            <a:avLst/>
          </a:prstGeom>
          <a:noFill/>
        </p:spPr>
        <p:txBody>
          <a:bodyPr wrap="square">
            <a:spAutoFit/>
          </a:bodyPr>
          <a:lstStyle/>
          <a:p>
            <a:r>
              <a:rPr lang="en-US" sz="1000" dirty="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p>
        </p:txBody>
      </p:sp>
    </p:spTree>
    <p:extLst>
      <p:ext uri="{BB962C8B-B14F-4D97-AF65-F5344CB8AC3E}">
        <p14:creationId xmlns:p14="http://schemas.microsoft.com/office/powerpoint/2010/main" val="4075154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8E926F-D40B-ABEE-A9CA-26A61B46CA4F}"/>
              </a:ext>
            </a:extLst>
          </p:cNvPr>
          <p:cNvPicPr>
            <a:picLocks noChangeAspect="1"/>
          </p:cNvPicPr>
          <p:nvPr/>
        </p:nvPicPr>
        <p:blipFill>
          <a:blip r:embed="rId2"/>
          <a:stretch>
            <a:fillRect/>
          </a:stretch>
        </p:blipFill>
        <p:spPr>
          <a:xfrm>
            <a:off x="1804388" y="385337"/>
            <a:ext cx="8583223" cy="6087325"/>
          </a:xfrm>
          <a:prstGeom prst="rect">
            <a:avLst/>
          </a:prstGeom>
        </p:spPr>
      </p:pic>
      <p:sp>
        <p:nvSpPr>
          <p:cNvPr id="4" name="TextBox 3">
            <a:extLst>
              <a:ext uri="{FF2B5EF4-FFF2-40B4-BE49-F238E27FC236}">
                <a16:creationId xmlns:a16="http://schemas.microsoft.com/office/drawing/2014/main" id="{1E87FD35-6B24-C7F9-A547-A45B7FEAC5EF}"/>
              </a:ext>
            </a:extLst>
          </p:cNvPr>
          <p:cNvSpPr txBox="1"/>
          <p:nvPr/>
        </p:nvSpPr>
        <p:spPr>
          <a:xfrm>
            <a:off x="80306" y="6292820"/>
            <a:ext cx="11668991" cy="400110"/>
          </a:xfrm>
          <a:prstGeom prst="rect">
            <a:avLst/>
          </a:prstGeom>
          <a:noFill/>
        </p:spPr>
        <p:txBody>
          <a:bodyPr wrap="square">
            <a:spAutoFit/>
          </a:bodyPr>
          <a:lstStyle/>
          <a:p>
            <a:r>
              <a:rPr lang="en-US" sz="1000" dirty="0"/>
              <a:t>Substance Abuse and Mental Health Services Administration: Treatment Episode Data Set (TEDS) 2023: Admissions to and Discharges from Substance Use Treatment Services Reported by Single State Agencies. Publication No. PEP25-07-014, Substance Abuse and Mental Health Services Administration, 2025.</a:t>
            </a:r>
          </a:p>
        </p:txBody>
      </p:sp>
    </p:spTree>
    <p:extLst>
      <p:ext uri="{BB962C8B-B14F-4D97-AF65-F5344CB8AC3E}">
        <p14:creationId xmlns:p14="http://schemas.microsoft.com/office/powerpoint/2010/main" val="1276271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FBDDEA-EB23-18D5-7C6A-E19CC2571AF1}"/>
              </a:ext>
            </a:extLst>
          </p:cNvPr>
          <p:cNvSpPr txBox="1"/>
          <p:nvPr/>
        </p:nvSpPr>
        <p:spPr>
          <a:xfrm>
            <a:off x="2392507" y="653881"/>
            <a:ext cx="8154266" cy="5550237"/>
          </a:xfrm>
          <a:prstGeom prst="rect">
            <a:avLst/>
          </a:prstGeom>
          <a:noFill/>
        </p:spPr>
        <p:txBody>
          <a:bodyPr wrap="square">
            <a:spAutoFit/>
          </a:bodyPr>
          <a:lstStyle/>
          <a:p>
            <a:pPr algn="ctr">
              <a:spcAft>
                <a:spcPts val="750"/>
              </a:spcAft>
              <a:buNone/>
            </a:pPr>
            <a:r>
              <a:rPr lang="en-US" sz="2800" b="1" i="0" dirty="0">
                <a:solidFill>
                  <a:srgbClr val="2A2A2C"/>
                </a:solidFill>
                <a:effectLst/>
                <a:latin typeface="Times New Roman" panose="02020603050405020304" pitchFamily="18" charset="0"/>
                <a:cs typeface="Times New Roman" panose="02020603050405020304" pitchFamily="18" charset="0"/>
              </a:rPr>
              <a:t>51.2%</a:t>
            </a:r>
          </a:p>
          <a:p>
            <a:pPr algn="ctr">
              <a:spcAft>
                <a:spcPts val="750"/>
              </a:spcAft>
              <a:buNone/>
            </a:pPr>
            <a:r>
              <a:rPr lang="en-US" sz="2800" b="0" i="0" dirty="0">
                <a:solidFill>
                  <a:srgbClr val="2A2A2C"/>
                </a:solidFill>
                <a:effectLst/>
                <a:latin typeface="Times New Roman" panose="02020603050405020304" pitchFamily="18" charset="0"/>
                <a:cs typeface="Times New Roman" panose="02020603050405020304" pitchFamily="18" charset="0"/>
              </a:rPr>
              <a:t>Over half of people 12 and older have used illicit drugs at least once.</a:t>
            </a:r>
          </a:p>
          <a:p>
            <a:pPr algn="ctr">
              <a:spcAft>
                <a:spcPts val="750"/>
              </a:spcAft>
              <a:buNone/>
            </a:pPr>
            <a:endParaRPr lang="en-US" sz="2800" b="0" i="0" dirty="0">
              <a:solidFill>
                <a:srgbClr val="2A2A2C"/>
              </a:solidFill>
              <a:effectLst/>
              <a:latin typeface="Times New Roman" panose="02020603050405020304" pitchFamily="18" charset="0"/>
              <a:cs typeface="Times New Roman" panose="02020603050405020304" pitchFamily="18" charset="0"/>
            </a:endParaRPr>
          </a:p>
          <a:p>
            <a:pPr algn="ctr">
              <a:spcAft>
                <a:spcPts val="750"/>
              </a:spcAft>
              <a:buNone/>
            </a:pPr>
            <a:r>
              <a:rPr lang="en-US" sz="2800" b="1" i="0" dirty="0">
                <a:solidFill>
                  <a:srgbClr val="2A2A2C"/>
                </a:solidFill>
                <a:effectLst/>
                <a:latin typeface="Times New Roman" panose="02020603050405020304" pitchFamily="18" charset="0"/>
                <a:cs typeface="Times New Roman" panose="02020603050405020304" pitchFamily="18" charset="0"/>
              </a:rPr>
              <a:t>1.15M</a:t>
            </a:r>
          </a:p>
          <a:p>
            <a:pPr algn="ctr">
              <a:spcAft>
                <a:spcPts val="750"/>
              </a:spcAft>
              <a:buNone/>
            </a:pPr>
            <a:r>
              <a:rPr lang="en-US" sz="2800" b="0" i="0" dirty="0">
                <a:solidFill>
                  <a:srgbClr val="2A2A2C"/>
                </a:solidFill>
                <a:effectLst/>
                <a:latin typeface="Times New Roman" panose="02020603050405020304" pitchFamily="18" charset="0"/>
                <a:cs typeface="Times New Roman" panose="02020603050405020304" pitchFamily="18" charset="0"/>
              </a:rPr>
              <a:t>Drug overdoses have killed over 1 million people in the U.S. alone since 1999.</a:t>
            </a:r>
          </a:p>
          <a:p>
            <a:pPr algn="ctr">
              <a:spcAft>
                <a:spcPts val="750"/>
              </a:spcAft>
              <a:buNone/>
            </a:pPr>
            <a:endParaRPr lang="en-US" sz="2800" b="0" i="0" dirty="0">
              <a:solidFill>
                <a:srgbClr val="2A2A2C"/>
              </a:solidFill>
              <a:effectLst/>
              <a:latin typeface="Times New Roman" panose="02020603050405020304" pitchFamily="18" charset="0"/>
              <a:cs typeface="Times New Roman" panose="02020603050405020304" pitchFamily="18" charset="0"/>
            </a:endParaRPr>
          </a:p>
          <a:p>
            <a:pPr algn="ctr">
              <a:spcAft>
                <a:spcPts val="750"/>
              </a:spcAft>
              <a:buNone/>
            </a:pPr>
            <a:r>
              <a:rPr lang="en-US" sz="2800" b="1" i="0" dirty="0">
                <a:solidFill>
                  <a:srgbClr val="2A2A2C"/>
                </a:solidFill>
                <a:effectLst/>
                <a:latin typeface="Times New Roman" panose="02020603050405020304" pitchFamily="18" charset="0"/>
                <a:cs typeface="Times New Roman" panose="02020603050405020304" pitchFamily="18" charset="0"/>
              </a:rPr>
              <a:t>$44.5B</a:t>
            </a:r>
          </a:p>
          <a:p>
            <a:pPr algn="ctr">
              <a:spcAft>
                <a:spcPts val="750"/>
              </a:spcAft>
              <a:buNone/>
            </a:pPr>
            <a:r>
              <a:rPr lang="en-US" sz="2800" b="0" i="0" dirty="0">
                <a:solidFill>
                  <a:srgbClr val="2A2A2C"/>
                </a:solidFill>
                <a:effectLst/>
                <a:latin typeface="Times New Roman" panose="02020603050405020304" pitchFamily="18" charset="0"/>
                <a:cs typeface="Times New Roman" panose="02020603050405020304" pitchFamily="18" charset="0"/>
              </a:rPr>
              <a:t>The federal budget for drug control in 2024 was nearly $45 billion.</a:t>
            </a:r>
          </a:p>
        </p:txBody>
      </p:sp>
      <p:sp>
        <p:nvSpPr>
          <p:cNvPr id="5" name="TextBox 4">
            <a:extLst>
              <a:ext uri="{FF2B5EF4-FFF2-40B4-BE49-F238E27FC236}">
                <a16:creationId xmlns:a16="http://schemas.microsoft.com/office/drawing/2014/main" id="{13558FCE-C14B-322C-0930-346A9A0B21E9}"/>
              </a:ext>
            </a:extLst>
          </p:cNvPr>
          <p:cNvSpPr txBox="1"/>
          <p:nvPr/>
        </p:nvSpPr>
        <p:spPr>
          <a:xfrm>
            <a:off x="375372" y="6204118"/>
            <a:ext cx="6094268" cy="646331"/>
          </a:xfrm>
          <a:prstGeom prst="rect">
            <a:avLst/>
          </a:prstGeom>
          <a:noFill/>
        </p:spPr>
        <p:txBody>
          <a:bodyPr wrap="square">
            <a:spAutoFit/>
          </a:bodyPr>
          <a:lstStyle/>
          <a:p>
            <a:r>
              <a:rPr lang="en-US" b="0" i="0" dirty="0">
                <a:solidFill>
                  <a:srgbClr val="212529"/>
                </a:solidFill>
                <a:effectLst/>
                <a:latin typeface="LucidaGrande"/>
              </a:rPr>
              <a:t>National Center for</a:t>
            </a:r>
            <a:br>
              <a:rPr lang="en-US" b="0" i="0" dirty="0">
                <a:solidFill>
                  <a:srgbClr val="212529"/>
                </a:solidFill>
                <a:effectLst/>
                <a:latin typeface="LucidaGrande"/>
              </a:rPr>
            </a:br>
            <a:r>
              <a:rPr lang="en-US" b="0" i="0" dirty="0">
                <a:solidFill>
                  <a:srgbClr val="212529"/>
                </a:solidFill>
                <a:effectLst/>
                <a:latin typeface="LucidaGrande-Bold"/>
              </a:rPr>
              <a:t>Drug Abuse Statistics</a:t>
            </a:r>
            <a:endParaRPr lang="en-US" dirty="0"/>
          </a:p>
        </p:txBody>
      </p:sp>
    </p:spTree>
    <p:extLst>
      <p:ext uri="{BB962C8B-B14F-4D97-AF65-F5344CB8AC3E}">
        <p14:creationId xmlns:p14="http://schemas.microsoft.com/office/powerpoint/2010/main" val="405992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7908DE9-5647-483E-B731-49D34A839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926962B4-5DCE-4745-A877-F7237DA68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37" name="Freeform: Shape 36">
            <a:extLst>
              <a:ext uri="{FF2B5EF4-FFF2-40B4-BE49-F238E27FC236}">
                <a16:creationId xmlns:a16="http://schemas.microsoft.com/office/drawing/2014/main" id="{FFC31C6D-653C-4C57-B226-ED6CE571F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2590" y="0"/>
            <a:ext cx="8389411" cy="6858000"/>
          </a:xfrm>
          <a:custGeom>
            <a:avLst/>
            <a:gdLst>
              <a:gd name="connsiteX0" fmla="*/ 1405847 w 8389411"/>
              <a:gd name="connsiteY0" fmla="*/ 0 h 6858000"/>
              <a:gd name="connsiteX1" fmla="*/ 8389411 w 8389411"/>
              <a:gd name="connsiteY1" fmla="*/ 0 h 6858000"/>
              <a:gd name="connsiteX2" fmla="*/ 8389411 w 8389411"/>
              <a:gd name="connsiteY2" fmla="*/ 6858000 h 6858000"/>
              <a:gd name="connsiteX3" fmla="*/ 1403382 w 8389411"/>
              <a:gd name="connsiteY3" fmla="*/ 6858000 h 6858000"/>
              <a:gd name="connsiteX4" fmla="*/ 1126450 w 8389411"/>
              <a:gd name="connsiteY4" fmla="*/ 6554701 h 6858000"/>
              <a:gd name="connsiteX5" fmla="*/ 0 w 8389411"/>
              <a:gd name="connsiteY5" fmla="*/ 3431347 h 6858000"/>
              <a:gd name="connsiteX6" fmla="*/ 1281495 w 8389411"/>
              <a:gd name="connsiteY6" fmla="*/ 1298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9411" h="6858000">
                <a:moveTo>
                  <a:pt x="1405847" y="0"/>
                </a:moveTo>
                <a:lnTo>
                  <a:pt x="8389411" y="0"/>
                </a:lnTo>
                <a:lnTo>
                  <a:pt x="8389411" y="6858000"/>
                </a:lnTo>
                <a:lnTo>
                  <a:pt x="1403382" y="6858000"/>
                </a:lnTo>
                <a:lnTo>
                  <a:pt x="1126450" y="6554701"/>
                </a:lnTo>
                <a:cubicBezTo>
                  <a:pt x="422736" y="5705928"/>
                  <a:pt x="0" y="4617776"/>
                  <a:pt x="0" y="3431347"/>
                </a:cubicBezTo>
                <a:cubicBezTo>
                  <a:pt x="0" y="2160173"/>
                  <a:pt x="485281" y="1001818"/>
                  <a:pt x="1281495" y="1298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nvGrpSpPr>
          <p:cNvPr id="38" name="decorative circles">
            <a:extLst>
              <a:ext uri="{FF2B5EF4-FFF2-40B4-BE49-F238E27FC236}">
                <a16:creationId xmlns:a16="http://schemas.microsoft.com/office/drawing/2014/main" id="{C310B041-3468-403A-926B-E3C1CF4433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4914" y="299808"/>
            <a:ext cx="11521822" cy="6038357"/>
            <a:chOff x="244914" y="299808"/>
            <a:chExt cx="11521822" cy="6038357"/>
          </a:xfrm>
        </p:grpSpPr>
        <p:sp>
          <p:nvSpPr>
            <p:cNvPr id="16" name="Oval 15">
              <a:extLst>
                <a:ext uri="{FF2B5EF4-FFF2-40B4-BE49-F238E27FC236}">
                  <a16:creationId xmlns:a16="http://schemas.microsoft.com/office/drawing/2014/main" id="{F65CBEB7-29CF-4F21-ABB7-012581304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00295" y="515708"/>
              <a:ext cx="466441" cy="466441"/>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9C900504-84D3-4813-B737-775C16F8F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4134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3902316-BF90-4159-9FD2-6CFCCF7BE2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448" y="3803994"/>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F04BF80-E9DB-4641-8EA2-51698324F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5899" y="5741646"/>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34395B9-3F83-49A4-9275-0A315D88F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0333" y="6032385"/>
              <a:ext cx="305780" cy="30578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0E7ABD02-CD92-4D6C-B4BA-984D6688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914" y="5821038"/>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3BEABA3-61BD-1F58-4684-AD298ACD8717}"/>
              </a:ext>
            </a:extLst>
          </p:cNvPr>
          <p:cNvSpPr>
            <a:spLocks noGrp="1"/>
          </p:cNvSpPr>
          <p:nvPr>
            <p:ph type="title"/>
          </p:nvPr>
        </p:nvSpPr>
        <p:spPr>
          <a:xfrm>
            <a:off x="770878" y="952022"/>
            <a:ext cx="2862591" cy="5157049"/>
          </a:xfrm>
        </p:spPr>
        <p:txBody>
          <a:bodyPr anchor="ctr">
            <a:normAutofit/>
          </a:bodyPr>
          <a:lstStyle/>
          <a:p>
            <a:r>
              <a:rPr lang="en-US" sz="4400"/>
              <a:t>Immune System</a:t>
            </a:r>
          </a:p>
        </p:txBody>
      </p:sp>
      <p:graphicFrame>
        <p:nvGraphicFramePr>
          <p:cNvPr id="39" name="Content Placeholder 2">
            <a:extLst>
              <a:ext uri="{FF2B5EF4-FFF2-40B4-BE49-F238E27FC236}">
                <a16:creationId xmlns:a16="http://schemas.microsoft.com/office/drawing/2014/main" id="{98A50161-C515-3797-A879-F1993D4E9450}"/>
              </a:ext>
            </a:extLst>
          </p:cNvPr>
          <p:cNvGraphicFramePr>
            <a:graphicFrameLocks noGrp="1"/>
          </p:cNvGraphicFramePr>
          <p:nvPr>
            <p:ph idx="1"/>
            <p:extLst>
              <p:ext uri="{D42A27DB-BD31-4B8C-83A1-F6EECF244321}">
                <p14:modId xmlns:p14="http://schemas.microsoft.com/office/powerpoint/2010/main" val="3365113138"/>
              </p:ext>
            </p:extLst>
          </p:nvPr>
        </p:nvGraphicFramePr>
        <p:xfrm>
          <a:off x="4629151" y="952022"/>
          <a:ext cx="7117918" cy="5157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95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7908DE9-5647-483E-B731-49D34A839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26962B4-5DCE-4745-A877-F7237DA68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4" name="Freeform: Shape 23">
            <a:extLst>
              <a:ext uri="{FF2B5EF4-FFF2-40B4-BE49-F238E27FC236}">
                <a16:creationId xmlns:a16="http://schemas.microsoft.com/office/drawing/2014/main" id="{FFC31C6D-653C-4C57-B226-ED6CE571F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2590" y="0"/>
            <a:ext cx="8389411" cy="6858000"/>
          </a:xfrm>
          <a:custGeom>
            <a:avLst/>
            <a:gdLst>
              <a:gd name="connsiteX0" fmla="*/ 1405847 w 8389411"/>
              <a:gd name="connsiteY0" fmla="*/ 0 h 6858000"/>
              <a:gd name="connsiteX1" fmla="*/ 8389411 w 8389411"/>
              <a:gd name="connsiteY1" fmla="*/ 0 h 6858000"/>
              <a:gd name="connsiteX2" fmla="*/ 8389411 w 8389411"/>
              <a:gd name="connsiteY2" fmla="*/ 6858000 h 6858000"/>
              <a:gd name="connsiteX3" fmla="*/ 1403382 w 8389411"/>
              <a:gd name="connsiteY3" fmla="*/ 6858000 h 6858000"/>
              <a:gd name="connsiteX4" fmla="*/ 1126450 w 8389411"/>
              <a:gd name="connsiteY4" fmla="*/ 6554701 h 6858000"/>
              <a:gd name="connsiteX5" fmla="*/ 0 w 8389411"/>
              <a:gd name="connsiteY5" fmla="*/ 3431347 h 6858000"/>
              <a:gd name="connsiteX6" fmla="*/ 1281495 w 8389411"/>
              <a:gd name="connsiteY6" fmla="*/ 1298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9411" h="6858000">
                <a:moveTo>
                  <a:pt x="1405847" y="0"/>
                </a:moveTo>
                <a:lnTo>
                  <a:pt x="8389411" y="0"/>
                </a:lnTo>
                <a:lnTo>
                  <a:pt x="8389411" y="6858000"/>
                </a:lnTo>
                <a:lnTo>
                  <a:pt x="1403382" y="6858000"/>
                </a:lnTo>
                <a:lnTo>
                  <a:pt x="1126450" y="6554701"/>
                </a:lnTo>
                <a:cubicBezTo>
                  <a:pt x="422736" y="5705928"/>
                  <a:pt x="0" y="4617776"/>
                  <a:pt x="0" y="3431347"/>
                </a:cubicBezTo>
                <a:cubicBezTo>
                  <a:pt x="0" y="2160173"/>
                  <a:pt x="485281" y="1001818"/>
                  <a:pt x="1281495" y="1298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nvGrpSpPr>
          <p:cNvPr id="25" name="decorative circles">
            <a:extLst>
              <a:ext uri="{FF2B5EF4-FFF2-40B4-BE49-F238E27FC236}">
                <a16:creationId xmlns:a16="http://schemas.microsoft.com/office/drawing/2014/main" id="{C310B041-3468-403A-926B-E3C1CF4433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4914" y="299808"/>
            <a:ext cx="11521822" cy="6038357"/>
            <a:chOff x="244914" y="299808"/>
            <a:chExt cx="11521822" cy="6038357"/>
          </a:xfrm>
        </p:grpSpPr>
        <p:sp>
          <p:nvSpPr>
            <p:cNvPr id="26" name="Oval 25">
              <a:extLst>
                <a:ext uri="{FF2B5EF4-FFF2-40B4-BE49-F238E27FC236}">
                  <a16:creationId xmlns:a16="http://schemas.microsoft.com/office/drawing/2014/main" id="{F65CBEB7-29CF-4F21-ABB7-012581304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00295" y="515708"/>
              <a:ext cx="466441" cy="466441"/>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9C900504-84D3-4813-B737-775C16F8F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4134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3902316-BF90-4159-9FD2-6CFCCF7BE2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448" y="3803994"/>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F04BF80-E9DB-4641-8EA2-51698324F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5899" y="5741646"/>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34395B9-3F83-49A4-9275-0A315D88F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0333" y="6032385"/>
              <a:ext cx="305780" cy="30578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0E7ABD02-CD92-4D6C-B4BA-984D6688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914" y="5821038"/>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7F0D64C-EE33-EDCD-15BF-DBCFD0B353C4}"/>
              </a:ext>
            </a:extLst>
          </p:cNvPr>
          <p:cNvSpPr>
            <a:spLocks noGrp="1"/>
          </p:cNvSpPr>
          <p:nvPr>
            <p:ph type="title"/>
          </p:nvPr>
        </p:nvSpPr>
        <p:spPr>
          <a:xfrm>
            <a:off x="770878" y="952022"/>
            <a:ext cx="2862591" cy="5157049"/>
          </a:xfrm>
        </p:spPr>
        <p:txBody>
          <a:bodyPr anchor="ctr">
            <a:normAutofit/>
          </a:bodyPr>
          <a:lstStyle/>
          <a:p>
            <a:r>
              <a:rPr lang="en-US" sz="2400"/>
              <a:t>Opportunistic Infections/Diseases</a:t>
            </a:r>
          </a:p>
        </p:txBody>
      </p:sp>
      <p:graphicFrame>
        <p:nvGraphicFramePr>
          <p:cNvPr id="31" name="Content Placeholder 2">
            <a:extLst>
              <a:ext uri="{FF2B5EF4-FFF2-40B4-BE49-F238E27FC236}">
                <a16:creationId xmlns:a16="http://schemas.microsoft.com/office/drawing/2014/main" id="{63114270-EC88-A83C-042A-9095D2066528}"/>
              </a:ext>
            </a:extLst>
          </p:cNvPr>
          <p:cNvGraphicFramePr>
            <a:graphicFrameLocks noGrp="1"/>
          </p:cNvGraphicFramePr>
          <p:nvPr>
            <p:ph idx="1"/>
            <p:extLst>
              <p:ext uri="{D42A27DB-BD31-4B8C-83A1-F6EECF244321}">
                <p14:modId xmlns:p14="http://schemas.microsoft.com/office/powerpoint/2010/main" val="3700307792"/>
              </p:ext>
            </p:extLst>
          </p:nvPr>
        </p:nvGraphicFramePr>
        <p:xfrm>
          <a:off x="4629151" y="952022"/>
          <a:ext cx="7117918" cy="5157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3942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4F3E-4043-481E-D4F6-AFECD78CB7DE}"/>
              </a:ext>
            </a:extLst>
          </p:cNvPr>
          <p:cNvSpPr>
            <a:spLocks noGrp="1"/>
          </p:cNvSpPr>
          <p:nvPr>
            <p:ph type="title"/>
          </p:nvPr>
        </p:nvSpPr>
        <p:spPr/>
        <p:txBody>
          <a:bodyPr>
            <a:normAutofit fontScale="90000"/>
          </a:bodyPr>
          <a:lstStyle/>
          <a:p>
            <a:r>
              <a:rPr lang="en-US" dirty="0"/>
              <a:t>Methamphetamines and Immune system</a:t>
            </a:r>
          </a:p>
        </p:txBody>
      </p:sp>
      <p:pic>
        <p:nvPicPr>
          <p:cNvPr id="1026" name="Picture 2" descr="Immunology_innate immunity vs adaptive immunity">
            <a:extLst>
              <a:ext uri="{FF2B5EF4-FFF2-40B4-BE49-F238E27FC236}">
                <a16:creationId xmlns:a16="http://schemas.microsoft.com/office/drawing/2014/main" id="{C452F8A5-DAA1-EB47-DC28-204E2286D9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9" y="2487498"/>
            <a:ext cx="6431540" cy="36514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B9A4CC-409F-206E-9852-C3E8347020C1}"/>
              </a:ext>
            </a:extLst>
          </p:cNvPr>
          <p:cNvSpPr txBox="1"/>
          <p:nvPr/>
        </p:nvSpPr>
        <p:spPr>
          <a:xfrm>
            <a:off x="235137" y="6138953"/>
            <a:ext cx="6094324" cy="461665"/>
          </a:xfrm>
          <a:prstGeom prst="rect">
            <a:avLst/>
          </a:prstGeom>
          <a:noFill/>
        </p:spPr>
        <p:txBody>
          <a:bodyPr wrap="square">
            <a:spAutoFit/>
          </a:bodyPr>
          <a:lstStyle/>
          <a:p>
            <a:r>
              <a:rPr lang="en-US" sz="1200" dirty="0"/>
              <a:t>Fount: https://blog.cellsignal.com/immunology-overview-how-does-our-immune-system-protect-us.</a:t>
            </a:r>
          </a:p>
        </p:txBody>
      </p:sp>
      <p:pic>
        <p:nvPicPr>
          <p:cNvPr id="7" name="Picture 6">
            <a:extLst>
              <a:ext uri="{FF2B5EF4-FFF2-40B4-BE49-F238E27FC236}">
                <a16:creationId xmlns:a16="http://schemas.microsoft.com/office/drawing/2014/main" id="{4D0D0CC8-5917-F1CE-5B9D-B32A40E5878F}"/>
              </a:ext>
            </a:extLst>
          </p:cNvPr>
          <p:cNvPicPr>
            <a:picLocks noChangeAspect="1"/>
          </p:cNvPicPr>
          <p:nvPr/>
        </p:nvPicPr>
        <p:blipFill>
          <a:blip r:embed="rId3"/>
          <a:stretch>
            <a:fillRect/>
          </a:stretch>
        </p:blipFill>
        <p:spPr>
          <a:xfrm>
            <a:off x="5797819" y="1354050"/>
            <a:ext cx="6172497" cy="1676545"/>
          </a:xfrm>
          <a:prstGeom prst="rect">
            <a:avLst/>
          </a:prstGeom>
        </p:spPr>
      </p:pic>
      <p:pic>
        <p:nvPicPr>
          <p:cNvPr id="9" name="Picture 8">
            <a:extLst>
              <a:ext uri="{FF2B5EF4-FFF2-40B4-BE49-F238E27FC236}">
                <a16:creationId xmlns:a16="http://schemas.microsoft.com/office/drawing/2014/main" id="{5AEBD7D7-3524-0662-22EA-5BA1B47BB2F6}"/>
              </a:ext>
            </a:extLst>
          </p:cNvPr>
          <p:cNvPicPr>
            <a:picLocks noChangeAspect="1"/>
          </p:cNvPicPr>
          <p:nvPr/>
        </p:nvPicPr>
        <p:blipFill>
          <a:blip r:embed="rId4"/>
          <a:stretch>
            <a:fillRect/>
          </a:stretch>
        </p:blipFill>
        <p:spPr>
          <a:xfrm>
            <a:off x="6018659" y="3030595"/>
            <a:ext cx="5331381" cy="3662210"/>
          </a:xfrm>
          <a:prstGeom prst="rect">
            <a:avLst/>
          </a:prstGeom>
        </p:spPr>
      </p:pic>
    </p:spTree>
    <p:extLst>
      <p:ext uri="{BB962C8B-B14F-4D97-AF65-F5344CB8AC3E}">
        <p14:creationId xmlns:p14="http://schemas.microsoft.com/office/powerpoint/2010/main" val="3349274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7735F4-E50A-4D80-61DC-FCABBC8628C3}"/>
              </a:ext>
            </a:extLst>
          </p:cNvPr>
          <p:cNvPicPr>
            <a:picLocks noChangeAspect="1"/>
          </p:cNvPicPr>
          <p:nvPr/>
        </p:nvPicPr>
        <p:blipFill>
          <a:blip r:embed="rId2"/>
          <a:stretch>
            <a:fillRect/>
          </a:stretch>
        </p:blipFill>
        <p:spPr>
          <a:xfrm>
            <a:off x="3435299" y="1256044"/>
            <a:ext cx="7914742" cy="5436761"/>
          </a:xfrm>
          <a:prstGeom prst="rect">
            <a:avLst/>
          </a:prstGeom>
        </p:spPr>
      </p:pic>
      <p:pic>
        <p:nvPicPr>
          <p:cNvPr id="5" name="Picture 4">
            <a:extLst>
              <a:ext uri="{FF2B5EF4-FFF2-40B4-BE49-F238E27FC236}">
                <a16:creationId xmlns:a16="http://schemas.microsoft.com/office/drawing/2014/main" id="{EDD513C3-2921-2270-83AA-B54CB8A21B13}"/>
              </a:ext>
            </a:extLst>
          </p:cNvPr>
          <p:cNvPicPr>
            <a:picLocks noChangeAspect="1"/>
          </p:cNvPicPr>
          <p:nvPr/>
        </p:nvPicPr>
        <p:blipFill>
          <a:blip r:embed="rId3"/>
          <a:stretch>
            <a:fillRect/>
          </a:stretch>
        </p:blipFill>
        <p:spPr>
          <a:xfrm>
            <a:off x="683287" y="88687"/>
            <a:ext cx="7154427" cy="1461131"/>
          </a:xfrm>
          <a:prstGeom prst="rect">
            <a:avLst/>
          </a:prstGeom>
        </p:spPr>
      </p:pic>
    </p:spTree>
    <p:extLst>
      <p:ext uri="{BB962C8B-B14F-4D97-AF65-F5344CB8AC3E}">
        <p14:creationId xmlns:p14="http://schemas.microsoft.com/office/powerpoint/2010/main" val="3419241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C160-EF67-37D9-08AA-B4E38C0E3612}"/>
              </a:ext>
            </a:extLst>
          </p:cNvPr>
          <p:cNvSpPr>
            <a:spLocks noGrp="1"/>
          </p:cNvSpPr>
          <p:nvPr>
            <p:ph type="title"/>
          </p:nvPr>
        </p:nvSpPr>
        <p:spPr/>
        <p:txBody>
          <a:bodyPr/>
          <a:lstStyle/>
          <a:p>
            <a:r>
              <a:rPr lang="en-US" dirty="0"/>
              <a:t>Opioids</a:t>
            </a:r>
          </a:p>
        </p:txBody>
      </p:sp>
      <p:graphicFrame>
        <p:nvGraphicFramePr>
          <p:cNvPr id="6" name="Content Placeholder 2">
            <a:extLst>
              <a:ext uri="{FF2B5EF4-FFF2-40B4-BE49-F238E27FC236}">
                <a16:creationId xmlns:a16="http://schemas.microsoft.com/office/drawing/2014/main" id="{1683598E-110A-AD42-DAA3-11850F83346B}"/>
              </a:ext>
            </a:extLst>
          </p:cNvPr>
          <p:cNvGraphicFramePr>
            <a:graphicFrameLocks noGrp="1"/>
          </p:cNvGraphicFramePr>
          <p:nvPr>
            <p:ph idx="1"/>
            <p:extLst>
              <p:ext uri="{D42A27DB-BD31-4B8C-83A1-F6EECF244321}">
                <p14:modId xmlns:p14="http://schemas.microsoft.com/office/powerpoint/2010/main" val="3102592866"/>
              </p:ext>
            </p:extLst>
          </p:nvPr>
        </p:nvGraphicFramePr>
        <p:xfrm>
          <a:off x="535996" y="1855769"/>
          <a:ext cx="11572268" cy="36507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2075E6B2-717C-2517-4F3C-B407F19E8571}"/>
              </a:ext>
            </a:extLst>
          </p:cNvPr>
          <p:cNvSpPr txBox="1"/>
          <p:nvPr/>
        </p:nvSpPr>
        <p:spPr>
          <a:xfrm>
            <a:off x="2327306" y="5781312"/>
            <a:ext cx="6668813"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Poppy Papaver Somniferum- Morphine</a:t>
            </a:r>
          </a:p>
        </p:txBody>
      </p:sp>
    </p:spTree>
    <p:extLst>
      <p:ext uri="{BB962C8B-B14F-4D97-AF65-F5344CB8AC3E}">
        <p14:creationId xmlns:p14="http://schemas.microsoft.com/office/powerpoint/2010/main" val="2761988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F2D7-F161-4BC1-9698-AFF621013F1E}"/>
              </a:ext>
            </a:extLst>
          </p:cNvPr>
          <p:cNvSpPr>
            <a:spLocks noGrp="1"/>
          </p:cNvSpPr>
          <p:nvPr>
            <p:ph type="title"/>
          </p:nvPr>
        </p:nvSpPr>
        <p:spPr/>
        <p:txBody>
          <a:bodyPr/>
          <a:lstStyle/>
          <a:p>
            <a:r>
              <a:rPr lang="en-US" dirty="0"/>
              <a:t>Opioid Receptors</a:t>
            </a:r>
          </a:p>
        </p:txBody>
      </p:sp>
      <p:pic>
        <p:nvPicPr>
          <p:cNvPr id="5" name="Picture 4">
            <a:extLst>
              <a:ext uri="{FF2B5EF4-FFF2-40B4-BE49-F238E27FC236}">
                <a16:creationId xmlns:a16="http://schemas.microsoft.com/office/drawing/2014/main" id="{C815B5F7-8173-4151-34A8-9CFEAE4A9060}"/>
              </a:ext>
            </a:extLst>
          </p:cNvPr>
          <p:cNvPicPr>
            <a:picLocks noChangeAspect="1"/>
          </p:cNvPicPr>
          <p:nvPr/>
        </p:nvPicPr>
        <p:blipFill>
          <a:blip r:embed="rId2"/>
          <a:stretch>
            <a:fillRect/>
          </a:stretch>
        </p:blipFill>
        <p:spPr>
          <a:xfrm>
            <a:off x="3293919" y="1338158"/>
            <a:ext cx="4991652" cy="5154717"/>
          </a:xfrm>
          <a:prstGeom prst="rect">
            <a:avLst/>
          </a:prstGeom>
        </p:spPr>
      </p:pic>
      <p:sp>
        <p:nvSpPr>
          <p:cNvPr id="7" name="TextBox 6">
            <a:extLst>
              <a:ext uri="{FF2B5EF4-FFF2-40B4-BE49-F238E27FC236}">
                <a16:creationId xmlns:a16="http://schemas.microsoft.com/office/drawing/2014/main" id="{09FDFEC3-0FC0-2399-FEBC-532E840382B1}"/>
              </a:ext>
            </a:extLst>
          </p:cNvPr>
          <p:cNvSpPr txBox="1"/>
          <p:nvPr/>
        </p:nvSpPr>
        <p:spPr>
          <a:xfrm>
            <a:off x="8285571" y="5914797"/>
            <a:ext cx="3539548" cy="276999"/>
          </a:xfrm>
          <a:prstGeom prst="rect">
            <a:avLst/>
          </a:prstGeom>
          <a:noFill/>
        </p:spPr>
        <p:txBody>
          <a:bodyPr wrap="square">
            <a:spAutoFit/>
          </a:bodyPr>
          <a:lstStyle/>
          <a:p>
            <a:r>
              <a:rPr lang="en-US" sz="1200"/>
              <a:t> Fount:  Tao Che, and Bryan L. Roth Cell 189, 2023</a:t>
            </a:r>
            <a:endParaRPr lang="en-US" sz="1200" dirty="0"/>
          </a:p>
        </p:txBody>
      </p:sp>
    </p:spTree>
    <p:extLst>
      <p:ext uri="{BB962C8B-B14F-4D97-AF65-F5344CB8AC3E}">
        <p14:creationId xmlns:p14="http://schemas.microsoft.com/office/powerpoint/2010/main" val="83272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5CF8E7-25A2-B6F0-8CEE-0ABAD6487D9B}"/>
              </a:ext>
            </a:extLst>
          </p:cNvPr>
          <p:cNvPicPr>
            <a:picLocks noChangeAspect="1"/>
          </p:cNvPicPr>
          <p:nvPr/>
        </p:nvPicPr>
        <p:blipFill>
          <a:blip r:embed="rId2"/>
          <a:stretch>
            <a:fillRect/>
          </a:stretch>
        </p:blipFill>
        <p:spPr>
          <a:xfrm rot="5400000">
            <a:off x="2907938" y="-1410207"/>
            <a:ext cx="5995125" cy="9190056"/>
          </a:xfrm>
          <a:prstGeom prst="rect">
            <a:avLst/>
          </a:prstGeom>
        </p:spPr>
      </p:pic>
    </p:spTree>
    <p:extLst>
      <p:ext uri="{BB962C8B-B14F-4D97-AF65-F5344CB8AC3E}">
        <p14:creationId xmlns:p14="http://schemas.microsoft.com/office/powerpoint/2010/main" val="4034740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83DD5E9-331C-A603-AE94-6E55F1E85901}"/>
              </a:ext>
            </a:extLst>
          </p:cNvPr>
          <p:cNvSpPr txBox="1">
            <a:spLocks/>
          </p:cNvSpPr>
          <p:nvPr/>
        </p:nvSpPr>
        <p:spPr>
          <a:xfrm>
            <a:off x="777240" y="365125"/>
            <a:ext cx="10659110"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Heroin </a:t>
            </a:r>
          </a:p>
        </p:txBody>
      </p:sp>
      <p:sp>
        <p:nvSpPr>
          <p:cNvPr id="6" name="TextBox 5">
            <a:extLst>
              <a:ext uri="{FF2B5EF4-FFF2-40B4-BE49-F238E27FC236}">
                <a16:creationId xmlns:a16="http://schemas.microsoft.com/office/drawing/2014/main" id="{C32ECDBC-AF09-0854-05A7-7FEFA6A40981}"/>
              </a:ext>
            </a:extLst>
          </p:cNvPr>
          <p:cNvSpPr txBox="1"/>
          <p:nvPr/>
        </p:nvSpPr>
        <p:spPr>
          <a:xfrm>
            <a:off x="1219200" y="1937657"/>
            <a:ext cx="6847114" cy="2677656"/>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 Illegal, highly addictive drug processed from morphine, a naturally occurring substance extracted from the seed pod of certain varieties of poppy plants. It is typically sold as a white or brownish powder that is “cut” with sugars, starch, powdered milk, or quinine. </a:t>
            </a:r>
          </a:p>
        </p:txBody>
      </p:sp>
      <p:sp>
        <p:nvSpPr>
          <p:cNvPr id="7" name="TextBox 6">
            <a:extLst>
              <a:ext uri="{FF2B5EF4-FFF2-40B4-BE49-F238E27FC236}">
                <a16:creationId xmlns:a16="http://schemas.microsoft.com/office/drawing/2014/main" id="{EFF50157-118E-8D90-7515-AFDD605CD520}"/>
              </a:ext>
            </a:extLst>
          </p:cNvPr>
          <p:cNvSpPr txBox="1"/>
          <p:nvPr/>
        </p:nvSpPr>
        <p:spPr>
          <a:xfrm>
            <a:off x="8066314" y="6052457"/>
            <a:ext cx="1194109" cy="369332"/>
          </a:xfrm>
          <a:prstGeom prst="rect">
            <a:avLst/>
          </a:prstGeom>
          <a:noFill/>
        </p:spPr>
        <p:txBody>
          <a:bodyPr wrap="none" rtlCol="0">
            <a:spAutoFit/>
          </a:bodyPr>
          <a:lstStyle/>
          <a:p>
            <a:r>
              <a:rPr lang="en-US" dirty="0"/>
              <a:t>Fount: NIH</a:t>
            </a:r>
          </a:p>
        </p:txBody>
      </p:sp>
      <p:pic>
        <p:nvPicPr>
          <p:cNvPr id="1026" name="Picture 2" descr="354 Heroin molecule Images, Stock Photos &amp; Vectors | Shutterstock">
            <a:extLst>
              <a:ext uri="{FF2B5EF4-FFF2-40B4-BE49-F238E27FC236}">
                <a16:creationId xmlns:a16="http://schemas.microsoft.com/office/drawing/2014/main" id="{B77CE398-5CCC-9DB2-1370-5A31BD814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3368" y="1937657"/>
            <a:ext cx="3130550" cy="337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27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968C4-63E9-130B-E1E1-E5D2837B2D2F}"/>
              </a:ext>
            </a:extLst>
          </p:cNvPr>
          <p:cNvSpPr txBox="1">
            <a:spLocks/>
          </p:cNvSpPr>
          <p:nvPr/>
        </p:nvSpPr>
        <p:spPr>
          <a:xfrm>
            <a:off x="4087600" y="3247221"/>
            <a:ext cx="10659110"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Heroin and HIV</a:t>
            </a:r>
          </a:p>
        </p:txBody>
      </p:sp>
    </p:spTree>
    <p:extLst>
      <p:ext uri="{BB962C8B-B14F-4D97-AF65-F5344CB8AC3E}">
        <p14:creationId xmlns:p14="http://schemas.microsoft.com/office/powerpoint/2010/main" val="2133913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1CB2B-E4EE-E8BD-1D38-A46AB71F2F4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FBBF4D6-3815-51D6-BF63-E6C1BA4FC32D}"/>
              </a:ext>
            </a:extLst>
          </p:cNvPr>
          <p:cNvPicPr>
            <a:picLocks noChangeAspect="1"/>
          </p:cNvPicPr>
          <p:nvPr/>
        </p:nvPicPr>
        <p:blipFill>
          <a:blip r:embed="rId2"/>
          <a:stretch>
            <a:fillRect/>
          </a:stretch>
        </p:blipFill>
        <p:spPr>
          <a:xfrm rot="5400000">
            <a:off x="2907938" y="-1410207"/>
            <a:ext cx="5995125" cy="9190056"/>
          </a:xfrm>
          <a:prstGeom prst="rect">
            <a:avLst/>
          </a:prstGeom>
        </p:spPr>
      </p:pic>
      <p:sp>
        <p:nvSpPr>
          <p:cNvPr id="2" name="Oval 1">
            <a:extLst>
              <a:ext uri="{FF2B5EF4-FFF2-40B4-BE49-F238E27FC236}">
                <a16:creationId xmlns:a16="http://schemas.microsoft.com/office/drawing/2014/main" id="{21EB1A6F-EDBA-815D-493D-1DA99520300F}"/>
              </a:ext>
            </a:extLst>
          </p:cNvPr>
          <p:cNvSpPr/>
          <p:nvPr/>
        </p:nvSpPr>
        <p:spPr>
          <a:xfrm>
            <a:off x="1045029" y="2383971"/>
            <a:ext cx="5050971" cy="2177143"/>
          </a:xfrm>
          <a:prstGeom prst="ellipse">
            <a:avLst/>
          </a:prstGeom>
          <a:noFill/>
          <a:ln w="28575"/>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01878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8852469-DBC7-BE45-8014-D9CC12EC296F}"/>
              </a:ext>
            </a:extLst>
          </p:cNvPr>
          <p:cNvSpPr txBox="1">
            <a:spLocks/>
          </p:cNvSpPr>
          <p:nvPr/>
        </p:nvSpPr>
        <p:spPr>
          <a:xfrm>
            <a:off x="777240" y="365125"/>
            <a:ext cx="10659110"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Cocaine</a:t>
            </a:r>
          </a:p>
        </p:txBody>
      </p:sp>
      <p:sp>
        <p:nvSpPr>
          <p:cNvPr id="4" name="TextBox 3">
            <a:extLst>
              <a:ext uri="{FF2B5EF4-FFF2-40B4-BE49-F238E27FC236}">
                <a16:creationId xmlns:a16="http://schemas.microsoft.com/office/drawing/2014/main" id="{8DA896E3-8019-EC71-C1E6-DB2AB8B5B559}"/>
              </a:ext>
            </a:extLst>
          </p:cNvPr>
          <p:cNvSpPr txBox="1"/>
          <p:nvPr/>
        </p:nvSpPr>
        <p:spPr>
          <a:xfrm>
            <a:off x="624841" y="1853156"/>
            <a:ext cx="5394960" cy="1815882"/>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Derived from the Erythroxylon Coca Shrub that grows in the foothills of the Andes Mountain in South America.</a:t>
            </a:r>
          </a:p>
        </p:txBody>
      </p:sp>
      <p:sp>
        <p:nvSpPr>
          <p:cNvPr id="5" name="TextBox 4">
            <a:extLst>
              <a:ext uri="{FF2B5EF4-FFF2-40B4-BE49-F238E27FC236}">
                <a16:creationId xmlns:a16="http://schemas.microsoft.com/office/drawing/2014/main" id="{3F69EFAF-EAE5-D2F0-6695-6AB64FA3680D}"/>
              </a:ext>
            </a:extLst>
          </p:cNvPr>
          <p:cNvSpPr txBox="1"/>
          <p:nvPr/>
        </p:nvSpPr>
        <p:spPr>
          <a:xfrm>
            <a:off x="7036722" y="3669038"/>
            <a:ext cx="4530437"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Inhibits the reuptake of norepinephrine into the adrenergic neuron.</a:t>
            </a:r>
          </a:p>
        </p:txBody>
      </p:sp>
      <p:sp>
        <p:nvSpPr>
          <p:cNvPr id="6" name="TextBox 5">
            <a:extLst>
              <a:ext uri="{FF2B5EF4-FFF2-40B4-BE49-F238E27FC236}">
                <a16:creationId xmlns:a16="http://schemas.microsoft.com/office/drawing/2014/main" id="{7804BE28-98F2-1AC3-1EB6-78450CD3B897}"/>
              </a:ext>
            </a:extLst>
          </p:cNvPr>
          <p:cNvSpPr txBox="1"/>
          <p:nvPr/>
        </p:nvSpPr>
        <p:spPr>
          <a:xfrm>
            <a:off x="1235131" y="4579974"/>
            <a:ext cx="453043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Inhibits the reuptake of  dopamine and serotonin. </a:t>
            </a:r>
          </a:p>
        </p:txBody>
      </p:sp>
    </p:spTree>
    <p:extLst>
      <p:ext uri="{BB962C8B-B14F-4D97-AF65-F5344CB8AC3E}">
        <p14:creationId xmlns:p14="http://schemas.microsoft.com/office/powerpoint/2010/main" val="1952456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A2D54-E4A2-1B18-863F-D09EDB25FB1C}"/>
              </a:ext>
            </a:extLst>
          </p:cNvPr>
          <p:cNvSpPr txBox="1">
            <a:spLocks/>
          </p:cNvSpPr>
          <p:nvPr/>
        </p:nvSpPr>
        <p:spPr>
          <a:xfrm>
            <a:off x="777240" y="365125"/>
            <a:ext cx="10659110"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Cocaine and Immune system</a:t>
            </a: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523E864-52E7-8CF1-AA48-FD4A44FCB7E2}"/>
                  </a:ext>
                </a:extLst>
              </p:cNvPr>
              <p:cNvGraphicFramePr>
                <a:graphicFrameLocks noChangeAspect="1"/>
              </p:cNvGraphicFramePr>
              <p:nvPr>
                <p:extLst>
                  <p:ext uri="{D42A27DB-BD31-4B8C-83A1-F6EECF244321}">
                    <p14:modId xmlns:p14="http://schemas.microsoft.com/office/powerpoint/2010/main" val="4059783164"/>
                  </p:ext>
                </p:extLst>
              </p:nvPr>
            </p:nvGraphicFramePr>
            <p:xfrm>
              <a:off x="6247843" y="1426866"/>
              <a:ext cx="4042887" cy="2274124"/>
            </p:xfrm>
            <a:graphic>
              <a:graphicData uri="http://schemas.microsoft.com/office/powerpoint/2016/slidezoom">
                <pslz:sldZm>
                  <pslz:sldZmObj sldId="265" cId="1952456606">
                    <pslz:zmPr id="{22F74925-959C-412D-B295-B0778452E921}" returnToParent="0" transitionDur="1000">
                      <p166:blipFill xmlns:p166="http://schemas.microsoft.com/office/powerpoint/2016/6/main">
                        <a:blip r:embed="rId2"/>
                        <a:stretch>
                          <a:fillRect/>
                        </a:stretch>
                      </p166:blipFill>
                      <p166:spPr xmlns:p166="http://schemas.microsoft.com/office/powerpoint/2016/6/main">
                        <a:xfrm>
                          <a:off x="0" y="0"/>
                          <a:ext cx="4042887" cy="2274124"/>
                        </a:xfrm>
                        <a:prstGeom prst="rect">
                          <a:avLst/>
                        </a:prstGeom>
                        <a:ln w="3175">
                          <a:solidFill>
                            <a:prstClr val="ltGray"/>
                          </a:solidFill>
                        </a:ln>
                      </p166:spPr>
                    </pslz:zmPr>
                  </pslz:sldZmObj>
                </pslz:sldZm>
              </a:graphicData>
            </a:graphic>
          </p:graphicFrame>
        </mc:Choice>
        <mc:Fallback xmlns="">
          <p:pic>
            <p:nvPicPr>
              <p:cNvPr id="4" name="Slide Zoom 3">
                <a:extLst>
                  <a:ext uri="{FF2B5EF4-FFF2-40B4-BE49-F238E27FC236}">
                    <a16:creationId xmlns:a16="http://schemas.microsoft.com/office/drawing/2014/main" id="{F523E864-52E7-8CF1-AA48-FD4A44FCB7E2}"/>
                  </a:ext>
                </a:extLst>
              </p:cNvPr>
              <p:cNvPicPr>
                <a:picLocks noGrp="1" noRot="1" noChangeAspect="1" noMove="1" noResize="1" noEditPoints="1" noAdjustHandles="1" noChangeArrowheads="1" noChangeShapeType="1"/>
              </p:cNvPicPr>
              <p:nvPr/>
            </p:nvPicPr>
            <p:blipFill>
              <a:blip r:embed="rId3"/>
              <a:stretch>
                <a:fillRect/>
              </a:stretch>
            </p:blipFill>
            <p:spPr>
              <a:xfrm>
                <a:off x="6247843" y="1426866"/>
                <a:ext cx="4042887" cy="2274124"/>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6A3169CF-7F9A-FCDE-8866-C9B0E8605CB9}"/>
              </a:ext>
            </a:extLst>
          </p:cNvPr>
          <p:cNvSpPr txBox="1"/>
          <p:nvPr/>
        </p:nvSpPr>
        <p:spPr>
          <a:xfrm>
            <a:off x="7274666" y="3779149"/>
            <a:ext cx="3680816" cy="1938992"/>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Also play a role:</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Adulterants (Levamisole)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Monoamines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Alcohol= Cocaethylene</a:t>
            </a:r>
          </a:p>
        </p:txBody>
      </p:sp>
      <p:sp>
        <p:nvSpPr>
          <p:cNvPr id="6" name="TextBox 5">
            <a:extLst>
              <a:ext uri="{FF2B5EF4-FFF2-40B4-BE49-F238E27FC236}">
                <a16:creationId xmlns:a16="http://schemas.microsoft.com/office/drawing/2014/main" id="{0A3501A0-7002-7C47-AEFA-1206AD7F133A}"/>
              </a:ext>
            </a:extLst>
          </p:cNvPr>
          <p:cNvSpPr txBox="1"/>
          <p:nvPr/>
        </p:nvSpPr>
        <p:spPr>
          <a:xfrm>
            <a:off x="1359131" y="3004902"/>
            <a:ext cx="4875415"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Number and distribution of immune cells.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Thymus Weight.</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CD8+ T Cells.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Agranulocytosis.</a:t>
            </a:r>
          </a:p>
        </p:txBody>
      </p:sp>
      <p:sp>
        <p:nvSpPr>
          <p:cNvPr id="7" name="Arrow: Down 6">
            <a:extLst>
              <a:ext uri="{FF2B5EF4-FFF2-40B4-BE49-F238E27FC236}">
                <a16:creationId xmlns:a16="http://schemas.microsoft.com/office/drawing/2014/main" id="{E7929342-FE1A-46B9-33D1-FEBAAE304117}"/>
              </a:ext>
            </a:extLst>
          </p:cNvPr>
          <p:cNvSpPr/>
          <p:nvPr/>
        </p:nvSpPr>
        <p:spPr>
          <a:xfrm>
            <a:off x="1028284" y="3098070"/>
            <a:ext cx="330847" cy="17526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486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3C4CD1-2D26-D6A8-6B88-3D759F35F45E}"/>
              </a:ext>
            </a:extLst>
          </p:cNvPr>
          <p:cNvPicPr>
            <a:picLocks noChangeAspect="1"/>
          </p:cNvPicPr>
          <p:nvPr/>
        </p:nvPicPr>
        <p:blipFill>
          <a:blip r:embed="rId2"/>
          <a:stretch>
            <a:fillRect/>
          </a:stretch>
        </p:blipFill>
        <p:spPr>
          <a:xfrm>
            <a:off x="1904162" y="360256"/>
            <a:ext cx="8998300" cy="3166715"/>
          </a:xfrm>
          <a:prstGeom prst="rect">
            <a:avLst/>
          </a:prstGeom>
        </p:spPr>
      </p:pic>
      <p:pic>
        <p:nvPicPr>
          <p:cNvPr id="5" name="Picture 4">
            <a:extLst>
              <a:ext uri="{FF2B5EF4-FFF2-40B4-BE49-F238E27FC236}">
                <a16:creationId xmlns:a16="http://schemas.microsoft.com/office/drawing/2014/main" id="{A1A9FE1A-3946-9B1A-BE91-352DC150A639}"/>
              </a:ext>
            </a:extLst>
          </p:cNvPr>
          <p:cNvPicPr>
            <a:picLocks noChangeAspect="1"/>
          </p:cNvPicPr>
          <p:nvPr/>
        </p:nvPicPr>
        <p:blipFill>
          <a:blip r:embed="rId3"/>
          <a:stretch>
            <a:fillRect/>
          </a:stretch>
        </p:blipFill>
        <p:spPr>
          <a:xfrm>
            <a:off x="1333575" y="3761549"/>
            <a:ext cx="6705105" cy="2890459"/>
          </a:xfrm>
          <a:prstGeom prst="rect">
            <a:avLst/>
          </a:prstGeom>
        </p:spPr>
      </p:pic>
    </p:spTree>
    <p:extLst>
      <p:ext uri="{BB962C8B-B14F-4D97-AF65-F5344CB8AC3E}">
        <p14:creationId xmlns:p14="http://schemas.microsoft.com/office/powerpoint/2010/main" val="3567622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CDA2E-CBB3-7BAC-ADD7-16E6DAC6B603}"/>
              </a:ext>
            </a:extLst>
          </p:cNvPr>
          <p:cNvSpPr txBox="1">
            <a:spLocks/>
          </p:cNvSpPr>
          <p:nvPr/>
        </p:nvSpPr>
        <p:spPr>
          <a:xfrm>
            <a:off x="1005840" y="936625"/>
            <a:ext cx="2766060"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Cannabis</a:t>
            </a:r>
          </a:p>
        </p:txBody>
      </p:sp>
      <p:sp>
        <p:nvSpPr>
          <p:cNvPr id="3" name="TextBox 2">
            <a:extLst>
              <a:ext uri="{FF2B5EF4-FFF2-40B4-BE49-F238E27FC236}">
                <a16:creationId xmlns:a16="http://schemas.microsoft.com/office/drawing/2014/main" id="{9B4F523A-508A-2259-AD99-99F48569D0F5}"/>
              </a:ext>
            </a:extLst>
          </p:cNvPr>
          <p:cNvSpPr txBox="1"/>
          <p:nvPr/>
        </p:nvSpPr>
        <p:spPr>
          <a:xfrm>
            <a:off x="1005840" y="2743199"/>
            <a:ext cx="3711633"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most frequently used illicit drug and the one that new users are most likely to try.</a:t>
            </a:r>
          </a:p>
        </p:txBody>
      </p:sp>
      <p:sp>
        <p:nvSpPr>
          <p:cNvPr id="4" name="TextBox 3">
            <a:extLst>
              <a:ext uri="{FF2B5EF4-FFF2-40B4-BE49-F238E27FC236}">
                <a16:creationId xmlns:a16="http://schemas.microsoft.com/office/drawing/2014/main" id="{97171EF8-DEBE-8A2A-7D24-B1B28321C460}"/>
              </a:ext>
            </a:extLst>
          </p:cNvPr>
          <p:cNvSpPr txBox="1"/>
          <p:nvPr/>
        </p:nvSpPr>
        <p:spPr>
          <a:xfrm>
            <a:off x="6987541" y="2038467"/>
            <a:ext cx="3711633"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Cannabinoid Receptors: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CB1 (Brain).</a:t>
            </a:r>
          </a:p>
          <a:p>
            <a:r>
              <a:rPr lang="en-US" sz="2400" dirty="0">
                <a:latin typeface="Times New Roman" panose="02020603050405020304" pitchFamily="18" charset="0"/>
                <a:cs typeface="Times New Roman" panose="02020603050405020304" pitchFamily="18" charset="0"/>
              </a:rPr>
              <a:t>CB2 (Periphery).</a:t>
            </a:r>
          </a:p>
        </p:txBody>
      </p:sp>
      <p:sp>
        <p:nvSpPr>
          <p:cNvPr id="5" name="TextBox 4">
            <a:extLst>
              <a:ext uri="{FF2B5EF4-FFF2-40B4-BE49-F238E27FC236}">
                <a16:creationId xmlns:a16="http://schemas.microsoft.com/office/drawing/2014/main" id="{302D72AF-BAAE-1F63-F1DF-0C40F8F3C233}"/>
              </a:ext>
            </a:extLst>
          </p:cNvPr>
          <p:cNvSpPr txBox="1"/>
          <p:nvPr/>
        </p:nvSpPr>
        <p:spPr>
          <a:xfrm>
            <a:off x="1610592" y="4793870"/>
            <a:ext cx="9358652" cy="1477328"/>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The endogenous Cannabinoids forms the Endocannabinoid System (ECS).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69513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A6B848-D016-0366-D3AB-4872840A47AD}"/>
              </a:ext>
            </a:extLst>
          </p:cNvPr>
          <p:cNvSpPr txBox="1"/>
          <p:nvPr/>
        </p:nvSpPr>
        <p:spPr>
          <a:xfrm>
            <a:off x="1652155" y="2551837"/>
            <a:ext cx="4993675" cy="17543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CBD (Non-Psycho-active Cannabinoid)</a:t>
            </a:r>
          </a:p>
          <a:p>
            <a:endParaRPr lang="en-US" dirty="0"/>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Alter the functional activities of immune system.</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Serves as Immune suppressor</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Induces Apoptosis</a:t>
            </a:r>
          </a:p>
          <a:p>
            <a:endParaRPr lang="en-US" dirty="0"/>
          </a:p>
        </p:txBody>
      </p:sp>
      <p:sp>
        <p:nvSpPr>
          <p:cNvPr id="3" name="Title 1">
            <a:extLst>
              <a:ext uri="{FF2B5EF4-FFF2-40B4-BE49-F238E27FC236}">
                <a16:creationId xmlns:a16="http://schemas.microsoft.com/office/drawing/2014/main" id="{9ED5D0AF-812E-DF2D-1ACD-705FA7C39987}"/>
              </a:ext>
            </a:extLst>
          </p:cNvPr>
          <p:cNvSpPr txBox="1">
            <a:spLocks/>
          </p:cNvSpPr>
          <p:nvPr/>
        </p:nvSpPr>
        <p:spPr>
          <a:xfrm>
            <a:off x="1005840" y="936625"/>
            <a:ext cx="10673542"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Cannabinoids and Immune System.</a:t>
            </a:r>
          </a:p>
        </p:txBody>
      </p:sp>
      <p:sp>
        <p:nvSpPr>
          <p:cNvPr id="4" name="TextBox 3">
            <a:extLst>
              <a:ext uri="{FF2B5EF4-FFF2-40B4-BE49-F238E27FC236}">
                <a16:creationId xmlns:a16="http://schemas.microsoft.com/office/drawing/2014/main" id="{F3C9F76F-52E6-FD5E-7897-5DAE7388E5E9}"/>
              </a:ext>
            </a:extLst>
          </p:cNvPr>
          <p:cNvSpPr txBox="1"/>
          <p:nvPr/>
        </p:nvSpPr>
        <p:spPr>
          <a:xfrm>
            <a:off x="7228610" y="3732937"/>
            <a:ext cx="3868881" cy="258532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Cannabis and its Cannabinoids: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Immune-modulating Agents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Affects T cells, B Cells, Monocytes and Microglia leading to overall reduction of proinflammatory cytokines expression.</a:t>
            </a:r>
          </a:p>
          <a:p>
            <a:endParaRPr lang="en-US" dirty="0"/>
          </a:p>
        </p:txBody>
      </p:sp>
    </p:spTree>
    <p:extLst>
      <p:ext uri="{BB962C8B-B14F-4D97-AF65-F5344CB8AC3E}">
        <p14:creationId xmlns:p14="http://schemas.microsoft.com/office/powerpoint/2010/main" val="743602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0BD8A-6FA5-C5B2-2CCB-AA34271F75E8}"/>
              </a:ext>
            </a:extLst>
          </p:cNvPr>
          <p:cNvSpPr txBox="1">
            <a:spLocks/>
          </p:cNvSpPr>
          <p:nvPr/>
        </p:nvSpPr>
        <p:spPr>
          <a:xfrm>
            <a:off x="1005840" y="936625"/>
            <a:ext cx="10673542" cy="1325563"/>
          </a:xfrm>
          <a:prstGeom prst="rect">
            <a:avLst/>
          </a:prstGeom>
        </p:spPr>
        <p:txBody>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r>
              <a:rPr lang="en-US" dirty="0"/>
              <a:t>Ethanol</a:t>
            </a:r>
          </a:p>
        </p:txBody>
      </p:sp>
      <p:sp>
        <p:nvSpPr>
          <p:cNvPr id="3" name="TextBox 2">
            <a:extLst>
              <a:ext uri="{FF2B5EF4-FFF2-40B4-BE49-F238E27FC236}">
                <a16:creationId xmlns:a16="http://schemas.microsoft.com/office/drawing/2014/main" id="{93D64643-F233-358C-85E3-54B7801295F9}"/>
              </a:ext>
            </a:extLst>
          </p:cNvPr>
          <p:cNvSpPr txBox="1"/>
          <p:nvPr/>
        </p:nvSpPr>
        <p:spPr>
          <a:xfrm>
            <a:off x="624841" y="2235029"/>
            <a:ext cx="5394960" cy="3108543"/>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Clear, colorless hydroxylated hydrocarbon that is the product of fermentation of fruits, grains or vegetables. Major cause of fatal automobile accidents and fatal falls. Alcohol is the most abused substance in modern society.</a:t>
            </a:r>
          </a:p>
        </p:txBody>
      </p:sp>
      <p:sp>
        <p:nvSpPr>
          <p:cNvPr id="4" name="TextBox 3">
            <a:extLst>
              <a:ext uri="{FF2B5EF4-FFF2-40B4-BE49-F238E27FC236}">
                <a16:creationId xmlns:a16="http://schemas.microsoft.com/office/drawing/2014/main" id="{6AFEDD11-88C4-BFE6-63DA-E85C6CD62171}"/>
              </a:ext>
            </a:extLst>
          </p:cNvPr>
          <p:cNvSpPr txBox="1"/>
          <p:nvPr/>
        </p:nvSpPr>
        <p:spPr>
          <a:xfrm>
            <a:off x="6284422" y="4866519"/>
            <a:ext cx="5394960" cy="954107"/>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Reduce life expectancy by 10 to 15 years.</a:t>
            </a:r>
          </a:p>
        </p:txBody>
      </p:sp>
    </p:spTree>
    <p:extLst>
      <p:ext uri="{BB962C8B-B14F-4D97-AF65-F5344CB8AC3E}">
        <p14:creationId xmlns:p14="http://schemas.microsoft.com/office/powerpoint/2010/main" val="4085846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B5B3C5-A599-465B-B2B9-866E8B208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5C84982-7DD0-43B1-8A2D-BFA4DF1B4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grpSp>
        <p:nvGrpSpPr>
          <p:cNvPr id="15" name="Decorative Circles">
            <a:extLst>
              <a:ext uri="{FF2B5EF4-FFF2-40B4-BE49-F238E27FC236}">
                <a16:creationId xmlns:a16="http://schemas.microsoft.com/office/drawing/2014/main" id="{1D912E1C-3BBA-42F0-A3EE-FEC382E723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2001" cy="6858001"/>
            <a:chOff x="-1" y="-1"/>
            <a:chExt cx="12192001" cy="6858001"/>
          </a:xfrm>
        </p:grpSpPr>
        <p:sp>
          <p:nvSpPr>
            <p:cNvPr id="16" name="Oval 15">
              <a:extLst>
                <a:ext uri="{FF2B5EF4-FFF2-40B4-BE49-F238E27FC236}">
                  <a16:creationId xmlns:a16="http://schemas.microsoft.com/office/drawing/2014/main" id="{2FEEAC76-E273-46A8-8F8E-CE59860FE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6594A0E-9400-45AD-A431-1DA1C0B28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0916D6C-D32F-42B6-8512-CD5EDB8F2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834846D-59C6-40F4-907C-F1A4689B5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A257CDF-2E36-4DC7-8EE4-5CD8F8ECA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D5B26E0E-A115-4AE2-82D8-76BB93CC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55058DB-7E01-4E95-BF59-983AA1BBB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810F7E2-23F3-44D6-B09E-71E556536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9D5C391-E1DB-410A-A78C-ED3BBDFF0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77C4944D-9373-4283-BCAA-927A03166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6804C521-2D9F-4CE4-AFD3-D4F1551FE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7" name="Freeform: Shape 26">
              <a:extLst>
                <a:ext uri="{FF2B5EF4-FFF2-40B4-BE49-F238E27FC236}">
                  <a16:creationId xmlns:a16="http://schemas.microsoft.com/office/drawing/2014/main" id="{755AC65C-13EF-4182-AA3C-62BE165C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8" name="Freeform: Shape 27">
              <a:extLst>
                <a:ext uri="{FF2B5EF4-FFF2-40B4-BE49-F238E27FC236}">
                  <a16:creationId xmlns:a16="http://schemas.microsoft.com/office/drawing/2014/main" id="{E40DA8D2-FA4B-4282-9D44-48C27B63A1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9" name="Oval 28">
              <a:extLst>
                <a:ext uri="{FF2B5EF4-FFF2-40B4-BE49-F238E27FC236}">
                  <a16:creationId xmlns:a16="http://schemas.microsoft.com/office/drawing/2014/main" id="{99065014-CB18-414D-A527-31ECC457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8F39E27A-56C1-4328-8DF1-2DA147C78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sp useBgFill="1">
        <p:nvSpPr>
          <p:cNvPr id="32" name="Rectangle 31">
            <a:extLst>
              <a:ext uri="{FF2B5EF4-FFF2-40B4-BE49-F238E27FC236}">
                <a16:creationId xmlns:a16="http://schemas.microsoft.com/office/drawing/2014/main" id="{458183E0-58D3-4C7F-97F0-2494113B3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493D7220-9A41-4B89-8A05-2E854925E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4" name="Title 1">
            <a:extLst>
              <a:ext uri="{FF2B5EF4-FFF2-40B4-BE49-F238E27FC236}">
                <a16:creationId xmlns:a16="http://schemas.microsoft.com/office/drawing/2014/main" id="{D063AA53-0EF1-6D43-0EE8-02BC165A3CDC}"/>
              </a:ext>
            </a:extLst>
          </p:cNvPr>
          <p:cNvSpPr txBox="1">
            <a:spLocks/>
          </p:cNvSpPr>
          <p:nvPr/>
        </p:nvSpPr>
        <p:spPr>
          <a:xfrm>
            <a:off x="770878" y="952022"/>
            <a:ext cx="4606280" cy="51570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pPr>
              <a:spcAft>
                <a:spcPts val="600"/>
              </a:spcAft>
            </a:pPr>
            <a:r>
              <a:rPr lang="en-US" sz="4400" kern="1200">
                <a:latin typeface="+mj-lt"/>
                <a:ea typeface="+mj-ea"/>
                <a:cs typeface="+mj-cs"/>
              </a:rPr>
              <a:t>Ethanol Effects are exerted through the following mechanisms: </a:t>
            </a:r>
          </a:p>
        </p:txBody>
      </p:sp>
      <p:grpSp>
        <p:nvGrpSpPr>
          <p:cNvPr id="36" name="Decorative Circles">
            <a:extLst>
              <a:ext uri="{FF2B5EF4-FFF2-40B4-BE49-F238E27FC236}">
                <a16:creationId xmlns:a16="http://schemas.microsoft.com/office/drawing/2014/main" id="{9215E110-AB5D-437B-9906-4A431F695E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51383" y="253192"/>
            <a:ext cx="2260285" cy="6604807"/>
            <a:chOff x="9951383" y="253192"/>
            <a:chExt cx="2260285" cy="6604807"/>
          </a:xfrm>
        </p:grpSpPr>
        <p:sp>
          <p:nvSpPr>
            <p:cNvPr id="37" name="Oval 36">
              <a:extLst>
                <a:ext uri="{FF2B5EF4-FFF2-40B4-BE49-F238E27FC236}">
                  <a16:creationId xmlns:a16="http://schemas.microsoft.com/office/drawing/2014/main" id="{54D2C49A-33C3-4048-8267-6907CA6227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51383" y="253192"/>
              <a:ext cx="226735" cy="226735"/>
            </a:xfrm>
            <a:prstGeom prst="ellipse">
              <a:avLst/>
            </a:prstGeom>
            <a:solidFill>
              <a:srgbClr val="9744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F65CBEB7-29CF-4F21-ABB7-012581304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53890" y="554418"/>
              <a:ext cx="466441" cy="466441"/>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C900504-84D3-4813-B737-775C16F8F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4134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C54A3D21-5E60-4B25-890E-FA22F1643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27694" y="749878"/>
              <a:ext cx="202144" cy="202144"/>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7F04BF80-E9DB-4641-8EA2-51698324F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236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34395B9-3F83-49A4-9275-0A315D88F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6802" y="6415697"/>
              <a:ext cx="305780" cy="30578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0E7ABD02-CD92-4D6C-B4BA-984D6688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51383" y="6204350"/>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6B336017-F12B-485C-B5E1-B6971DA0CD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1912" y="6317717"/>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graphicFrame>
        <p:nvGraphicFramePr>
          <p:cNvPr id="7" name="TextBox 4">
            <a:extLst>
              <a:ext uri="{FF2B5EF4-FFF2-40B4-BE49-F238E27FC236}">
                <a16:creationId xmlns:a16="http://schemas.microsoft.com/office/drawing/2014/main" id="{1C55C2E2-F960-807A-D083-6CFF5DC84967}"/>
              </a:ext>
            </a:extLst>
          </p:cNvPr>
          <p:cNvGraphicFramePr/>
          <p:nvPr>
            <p:extLst>
              <p:ext uri="{D42A27DB-BD31-4B8C-83A1-F6EECF244321}">
                <p14:modId xmlns:p14="http://schemas.microsoft.com/office/powerpoint/2010/main" val="59190323"/>
              </p:ext>
            </p:extLst>
          </p:nvPr>
        </p:nvGraphicFramePr>
        <p:xfrm>
          <a:off x="5544878" y="952022"/>
          <a:ext cx="5891471" cy="5157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276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79AEA5-3549-BF3A-DDA2-A92401819984}"/>
            </a:ext>
          </a:extLst>
        </p:cNvPr>
        <p:cNvGrpSpPr/>
        <p:nvPr/>
      </p:nvGrpSpPr>
      <p:grpSpPr>
        <a:xfrm>
          <a:off x="0" y="0"/>
          <a:ext cx="0" cy="0"/>
          <a:chOff x="0" y="0"/>
          <a:chExt cx="0" cy="0"/>
        </a:xfrm>
      </p:grpSpPr>
      <p:sp useBgFill="1">
        <p:nvSpPr>
          <p:cNvPr id="124" name="Rectangle 123">
            <a:extLst>
              <a:ext uri="{FF2B5EF4-FFF2-40B4-BE49-F238E27FC236}">
                <a16:creationId xmlns:a16="http://schemas.microsoft.com/office/drawing/2014/main" id="{99B5B3C5-A599-465B-B2B9-866E8B208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25C84982-7DD0-43B1-8A2D-BFA4DF1B4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grpSp>
        <p:nvGrpSpPr>
          <p:cNvPr id="126" name="Decorative Circles">
            <a:extLst>
              <a:ext uri="{FF2B5EF4-FFF2-40B4-BE49-F238E27FC236}">
                <a16:creationId xmlns:a16="http://schemas.microsoft.com/office/drawing/2014/main" id="{1D912E1C-3BBA-42F0-A3EE-FEC382E723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2001" cy="6858001"/>
            <a:chOff x="-1" y="-1"/>
            <a:chExt cx="12192001" cy="6858001"/>
          </a:xfrm>
        </p:grpSpPr>
        <p:sp>
          <p:nvSpPr>
            <p:cNvPr id="16" name="Oval 15">
              <a:extLst>
                <a:ext uri="{FF2B5EF4-FFF2-40B4-BE49-F238E27FC236}">
                  <a16:creationId xmlns:a16="http://schemas.microsoft.com/office/drawing/2014/main" id="{2FEEAC76-E273-46A8-8F8E-CE59860FE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6594A0E-9400-45AD-A431-1DA1C0B28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0916D6C-D32F-42B6-8512-CD5EDB8F2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834846D-59C6-40F4-907C-F1A4689B5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A257CDF-2E36-4DC7-8EE4-5CD8F8ECA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D5B26E0E-A115-4AE2-82D8-76BB93CC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55058DB-7E01-4E95-BF59-983AA1BBB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810F7E2-23F3-44D6-B09E-71E556536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9D5C391-E1DB-410A-A78C-ED3BBDFF0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77C4944D-9373-4283-BCAA-927A03166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6804C521-2D9F-4CE4-AFD3-D4F1551FE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7" name="Freeform: Shape 26">
              <a:extLst>
                <a:ext uri="{FF2B5EF4-FFF2-40B4-BE49-F238E27FC236}">
                  <a16:creationId xmlns:a16="http://schemas.microsoft.com/office/drawing/2014/main" id="{755AC65C-13EF-4182-AA3C-62BE165C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8" name="Freeform: Shape 27">
              <a:extLst>
                <a:ext uri="{FF2B5EF4-FFF2-40B4-BE49-F238E27FC236}">
                  <a16:creationId xmlns:a16="http://schemas.microsoft.com/office/drawing/2014/main" id="{E40DA8D2-FA4B-4282-9D44-48C27B63A1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sp>
          <p:nvSpPr>
            <p:cNvPr id="29" name="Oval 28">
              <a:extLst>
                <a:ext uri="{FF2B5EF4-FFF2-40B4-BE49-F238E27FC236}">
                  <a16:creationId xmlns:a16="http://schemas.microsoft.com/office/drawing/2014/main" id="{99065014-CB18-414D-A527-31ECC457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8F39E27A-56C1-4328-8DF1-2DA147C78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sp useBgFill="1">
        <p:nvSpPr>
          <p:cNvPr id="127" name="Rectangle 126">
            <a:extLst>
              <a:ext uri="{FF2B5EF4-FFF2-40B4-BE49-F238E27FC236}">
                <a16:creationId xmlns:a16="http://schemas.microsoft.com/office/drawing/2014/main" id="{458183E0-58D3-4C7F-97F0-2494113B3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493D7220-9A41-4B89-8A05-2E854925E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4" name="Title 1">
            <a:extLst>
              <a:ext uri="{FF2B5EF4-FFF2-40B4-BE49-F238E27FC236}">
                <a16:creationId xmlns:a16="http://schemas.microsoft.com/office/drawing/2014/main" id="{C65DFAAD-96F5-A4AA-2B35-9BE0B91E3AA3}"/>
              </a:ext>
            </a:extLst>
          </p:cNvPr>
          <p:cNvSpPr txBox="1">
            <a:spLocks/>
          </p:cNvSpPr>
          <p:nvPr/>
        </p:nvSpPr>
        <p:spPr>
          <a:xfrm>
            <a:off x="770878" y="952022"/>
            <a:ext cx="4606280" cy="51570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mj-lt"/>
                <a:ea typeface="+mj-ea"/>
                <a:cs typeface="+mj-cs"/>
              </a:defRPr>
            </a:lvl1pPr>
          </a:lstStyle>
          <a:p>
            <a:pPr>
              <a:spcAft>
                <a:spcPts val="600"/>
              </a:spcAft>
            </a:pPr>
            <a:r>
              <a:rPr lang="en-US" sz="4400" kern="1200">
                <a:latin typeface="+mj-lt"/>
                <a:ea typeface="+mj-ea"/>
                <a:cs typeface="+mj-cs"/>
              </a:rPr>
              <a:t>Ethanol Effects are exerted through the following mechanisms: </a:t>
            </a:r>
          </a:p>
        </p:txBody>
      </p:sp>
      <p:grpSp>
        <p:nvGrpSpPr>
          <p:cNvPr id="129" name="Decorative Circles">
            <a:extLst>
              <a:ext uri="{FF2B5EF4-FFF2-40B4-BE49-F238E27FC236}">
                <a16:creationId xmlns:a16="http://schemas.microsoft.com/office/drawing/2014/main" id="{9215E110-AB5D-437B-9906-4A431F695E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51383" y="253192"/>
            <a:ext cx="2260285" cy="6604807"/>
            <a:chOff x="9951383" y="253192"/>
            <a:chExt cx="2260285" cy="6604807"/>
          </a:xfrm>
        </p:grpSpPr>
        <p:sp>
          <p:nvSpPr>
            <p:cNvPr id="37" name="Oval 36">
              <a:extLst>
                <a:ext uri="{FF2B5EF4-FFF2-40B4-BE49-F238E27FC236}">
                  <a16:creationId xmlns:a16="http://schemas.microsoft.com/office/drawing/2014/main" id="{54D2C49A-33C3-4048-8267-6907CA6227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51383" y="253192"/>
              <a:ext cx="226735" cy="226735"/>
            </a:xfrm>
            <a:prstGeom prst="ellipse">
              <a:avLst/>
            </a:prstGeom>
            <a:solidFill>
              <a:srgbClr val="9744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F65CBEB7-29CF-4F21-ABB7-012581304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53890" y="554418"/>
              <a:ext cx="466441" cy="466441"/>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C900504-84D3-4813-B737-775C16F8F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4134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C54A3D21-5E60-4B25-890E-FA22F1643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27694" y="749878"/>
              <a:ext cx="202144" cy="202144"/>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7F04BF80-E9DB-4641-8EA2-51698324F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236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34395B9-3F83-49A4-9275-0A315D88F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6802" y="6415697"/>
              <a:ext cx="305780" cy="30578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0E7ABD02-CD92-4D6C-B4BA-984D6688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51383" y="6204350"/>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6B336017-F12B-485C-B5E1-B6971DA0CD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1912" y="6317717"/>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dirty="0">
                <a:solidFill>
                  <a:schemeClr val="bg1"/>
                </a:solidFill>
                <a:latin typeface="+mj-lt"/>
              </a:endParaRPr>
            </a:p>
          </p:txBody>
        </p:sp>
      </p:grpSp>
      <p:graphicFrame>
        <p:nvGraphicFramePr>
          <p:cNvPr id="131" name="TextBox 4">
            <a:extLst>
              <a:ext uri="{FF2B5EF4-FFF2-40B4-BE49-F238E27FC236}">
                <a16:creationId xmlns:a16="http://schemas.microsoft.com/office/drawing/2014/main" id="{AEFF7E2B-D11D-69F7-7983-711602F1EF6D}"/>
              </a:ext>
            </a:extLst>
          </p:cNvPr>
          <p:cNvGraphicFramePr/>
          <p:nvPr>
            <p:extLst>
              <p:ext uri="{D42A27DB-BD31-4B8C-83A1-F6EECF244321}">
                <p14:modId xmlns:p14="http://schemas.microsoft.com/office/powerpoint/2010/main" val="4058364815"/>
              </p:ext>
            </p:extLst>
          </p:nvPr>
        </p:nvGraphicFramePr>
        <p:xfrm>
          <a:off x="5544878" y="952022"/>
          <a:ext cx="5891471" cy="5157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7065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AD90043-7652-784B-64EC-857F02372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7010" y="4187420"/>
            <a:ext cx="60579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lmo 20:7 - LBLA">
            <a:extLst>
              <a:ext uri="{FF2B5EF4-FFF2-40B4-BE49-F238E27FC236}">
                <a16:creationId xmlns:a16="http://schemas.microsoft.com/office/drawing/2014/main" id="{B8C2E877-DB8A-1011-5CF0-E09E41C2B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32879" cy="26705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A2F70D0-882B-F105-F255-67433D58B451}"/>
              </a:ext>
            </a:extLst>
          </p:cNvPr>
          <p:cNvSpPr txBox="1"/>
          <p:nvPr/>
        </p:nvSpPr>
        <p:spPr>
          <a:xfrm>
            <a:off x="3868615" y="2987091"/>
            <a:ext cx="4359270" cy="1200329"/>
          </a:xfrm>
          <a:prstGeom prst="rect">
            <a:avLst/>
          </a:prstGeom>
          <a:noFill/>
        </p:spPr>
        <p:txBody>
          <a:bodyPr wrap="none" rtlCol="0">
            <a:spAutoFit/>
          </a:bodyPr>
          <a:lstStyle/>
          <a:p>
            <a:r>
              <a:rPr lang="en-US" sz="7200" dirty="0"/>
              <a:t>Thank you!</a:t>
            </a:r>
          </a:p>
        </p:txBody>
      </p:sp>
    </p:spTree>
    <p:extLst>
      <p:ext uri="{BB962C8B-B14F-4D97-AF65-F5344CB8AC3E}">
        <p14:creationId xmlns:p14="http://schemas.microsoft.com/office/powerpoint/2010/main" val="2420389061"/>
      </p:ext>
    </p:extLst>
  </p:cSld>
  <p:clrMapOvr>
    <a:masterClrMapping/>
  </p:clrMapOvr>
</p:sld>
</file>

<file path=ppt/theme/theme1.xml><?xml version="1.0" encoding="utf-8"?>
<a:theme xmlns:a="http://schemas.openxmlformats.org/drawingml/2006/main" name="ConfettiVTI">
  <a:themeElements>
    <a:clrScheme name="Custom 30">
      <a:dk1>
        <a:sysClr val="windowText" lastClr="000000"/>
      </a:dk1>
      <a:lt1>
        <a:sysClr val="window" lastClr="FFFFFF"/>
      </a:lt1>
      <a:dk2>
        <a:srgbClr val="420023"/>
      </a:dk2>
      <a:lt2>
        <a:srgbClr val="FDFBF9"/>
      </a:lt2>
      <a:accent1>
        <a:srgbClr val="97446E"/>
      </a:accent1>
      <a:accent2>
        <a:srgbClr val="A40056"/>
      </a:accent2>
      <a:accent3>
        <a:srgbClr val="24BEEE"/>
      </a:accent3>
      <a:accent4>
        <a:srgbClr val="91274F"/>
      </a:accent4>
      <a:accent5>
        <a:srgbClr val="F39E29"/>
      </a:accent5>
      <a:accent6>
        <a:srgbClr val="E87450"/>
      </a:accent6>
      <a:hlink>
        <a:srgbClr val="F55D5D"/>
      </a:hlink>
      <a:folHlink>
        <a:srgbClr val="EA3A60"/>
      </a:folHlink>
    </a:clrScheme>
    <a:fontScheme name="Custom 10">
      <a:majorFont>
        <a:latin typeface="Gill Sans Nov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fettiVTI" id="{B5618F7C-B4F0-4D28-83B4-440D0519681F}" vid="{5F84EFDF-E14E-48C6-955C-990A32085A7F}"/>
    </a:ext>
  </a:extLst>
</a:theme>
</file>

<file path=docProps/app.xml><?xml version="1.0" encoding="utf-8"?>
<Properties xmlns="http://schemas.openxmlformats.org/officeDocument/2006/extended-properties" xmlns:vt="http://schemas.openxmlformats.org/officeDocument/2006/docPropsVTypes">
  <TotalTime>5316</TotalTime>
  <Words>1025</Words>
  <Application>Microsoft Office PowerPoint</Application>
  <PresentationFormat>Widescreen</PresentationFormat>
  <Paragraphs>98</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AvenirNext LT Pro Medium</vt:lpstr>
      <vt:lpstr>Calibri</vt:lpstr>
      <vt:lpstr>Gill Sans Nova</vt:lpstr>
      <vt:lpstr>LucidaGrande</vt:lpstr>
      <vt:lpstr>LucidaGrande-Bold</vt:lpstr>
      <vt:lpstr>Times New Roman</vt:lpstr>
      <vt:lpstr>ConfettiVTI</vt:lpstr>
      <vt:lpstr>Dra. Rosmery Duran Ubiera.  Ph.D.</vt:lpstr>
      <vt:lpstr>Substance use Disorder</vt:lpstr>
      <vt:lpstr>Statistics</vt:lpstr>
      <vt:lpstr>Characteristics of Admissions to Substance Use Treatment Services,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Immune System</vt:lpstr>
      <vt:lpstr>Opportunistic Infections/Diseases</vt:lpstr>
      <vt:lpstr>Methamphetamines and Immune system</vt:lpstr>
      <vt:lpstr>PowerPoint Presentation</vt:lpstr>
      <vt:lpstr>Opioids</vt:lpstr>
      <vt:lpstr>Opioid Receptors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Rosmery Duran Ubiera</dc:creator>
  <cp:lastModifiedBy>Rosmery Duran Ubiera</cp:lastModifiedBy>
  <cp:revision>2</cp:revision>
  <dcterms:created xsi:type="dcterms:W3CDTF">2025-09-01T11:08:59Z</dcterms:created>
  <dcterms:modified xsi:type="dcterms:W3CDTF">2026-05-21T01:08:49Z</dcterms:modified>
</cp:coreProperties>
</file>