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80" r:id="rId3"/>
    <p:sldId id="257" r:id="rId4"/>
    <p:sldId id="292" r:id="rId5"/>
    <p:sldId id="293" r:id="rId6"/>
    <p:sldId id="304" r:id="rId7"/>
    <p:sldId id="294" r:id="rId8"/>
    <p:sldId id="297" r:id="rId9"/>
    <p:sldId id="285" r:id="rId10"/>
    <p:sldId id="298" r:id="rId11"/>
    <p:sldId id="301" r:id="rId12"/>
    <p:sldId id="302" r:id="rId13"/>
    <p:sldId id="287" r:id="rId14"/>
    <p:sldId id="288" r:id="rId15"/>
    <p:sldId id="303" r:id="rId16"/>
    <p:sldId id="272" r:id="rId17"/>
    <p:sldId id="289" r:id="rId18"/>
    <p:sldId id="273" r:id="rId19"/>
    <p:sldId id="276" r:id="rId20"/>
    <p:sldId id="305" r:id="rId21"/>
    <p:sldId id="259"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49"/>
    <p:restoredTop sz="94790"/>
  </p:normalViewPr>
  <p:slideViewPr>
    <p:cSldViewPr snapToGrid="0" snapToObjects="1">
      <p:cViewPr varScale="1">
        <p:scale>
          <a:sx n="100" d="100"/>
          <a:sy n="100" d="100"/>
        </p:scale>
        <p:origin x="1128" y="4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514A53-CC8D-C04F-8F8D-760C4F773DD7}" type="datetimeFigureOut">
              <a:rPr lang="en-US" smtClean="0"/>
              <a:t>5/21/26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95E313-78EE-CB42-8734-4803AD102250}" type="slidenum">
              <a:rPr lang="en-US" smtClean="0"/>
              <a:t>‹#›</a:t>
            </a:fld>
            <a:endParaRPr lang="en-US"/>
          </a:p>
        </p:txBody>
      </p:sp>
    </p:spTree>
    <p:extLst>
      <p:ext uri="{BB962C8B-B14F-4D97-AF65-F5344CB8AC3E}">
        <p14:creationId xmlns:p14="http://schemas.microsoft.com/office/powerpoint/2010/main" val="574781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95E313-78EE-CB42-8734-4803AD102250}" type="slidenum">
              <a:rPr lang="en-US" smtClean="0"/>
              <a:t>1</a:t>
            </a:fld>
            <a:endParaRPr lang="en-US"/>
          </a:p>
        </p:txBody>
      </p:sp>
    </p:spTree>
    <p:extLst>
      <p:ext uri="{BB962C8B-B14F-4D97-AF65-F5344CB8AC3E}">
        <p14:creationId xmlns:p14="http://schemas.microsoft.com/office/powerpoint/2010/main" val="64549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
This slide emphasizes that diabetes is a systemic vascular disease. CAD risk is approximately doubled; ischemic stroke risk is substantially elevated; diabetes confers a two- to fourfold higher heart failure risk; PAD is markedly more prevalent and may be clinically silent because of neuropathy; CKD affects roughly 38% of U.S. adults with diabetes; and diabetes is associated with a 28% higher risk of atrial fibrillation. In primary care, the practical approach is to treat beyond A1c: blood pressure, LDL-C, kidney screening, weight, smoking, vascular symptoms, and medication selection with cardiorenal benefit.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introduces CKM syndrome as the organizing framework for diabetes and cardiovascular prevention. CKM stands for cardiovascular-kidney-metabolic syndrome. The key point is that risk starts before diabetes is formally diagnosed. NHANES 2011-2020 data showed almost 90% of U.S. adults met criteria for CKM stage 1 or higher, and 14.6% met criteria for advanced stages 3 or 4. In primary care, this means we should not wait for A1c to reach the diabetic range or for a cardiovascular event to happen. We should screen early for blood pressure, lipids, obesity, kidney function, albuminuria, smoking, PAD symptoms, and heart failure symptoms, and treat beyond A1c.</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should emphasize that PAD is a systemic atherosclerotic disease, not just a leg problem. In patients with diabetes, neuropathy may mask symptoms, so primary care clinicians should actively ask about exertional leg fatigue, rest pain, cold feet, wounds, and examine pulses and feet. ABI is the key low-cost diagnostic test when PAD is suspected. Urgent referral is needed for tissue loss, gangrene, rest pain, or non-healing wounds.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5/21/26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5/21/26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5/21/26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5/21/26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MASTER">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320040" y="6537960"/>
            <a:ext cx="11567160" cy="0"/>
          </a:xfrm>
          <a:prstGeom prst="line">
            <a:avLst/>
          </a:prstGeom>
          <a:noFill/>
          <a:ln w="6350">
            <a:solidFill>
              <a:srgbClr val="D6E3EA"/>
            </a:solidFill>
            <a:prstDash val="solid"/>
          </a:ln>
        </p:spPr>
        <p:txBody>
          <a:bodyPr/>
          <a:lstStyle/>
          <a:p>
            <a:endParaRPr lang="en-US"/>
          </a:p>
        </p:txBody>
      </p:sp>
      <p:sp>
        <p:nvSpPr>
          <p:cNvPr id="3" name="Text 1"/>
          <p:cNvSpPr/>
          <p:nvPr/>
        </p:nvSpPr>
        <p:spPr>
          <a:xfrm>
            <a:off x="502920" y="6583680"/>
            <a:ext cx="6217920" cy="164592"/>
          </a:xfrm>
          <a:prstGeom prst="rect">
            <a:avLst/>
          </a:prstGeom>
          <a:noFill/>
          <a:ln/>
        </p:spPr>
        <p:txBody>
          <a:bodyPr wrap="square" rtlCol="0" anchor="ctr"/>
          <a:lstStyle/>
          <a:p>
            <a:pPr marL="0" indent="0">
              <a:buNone/>
            </a:pPr>
            <a:r>
              <a:rPr lang="en-US" sz="650" dirty="0">
                <a:solidFill>
                  <a:srgbClr val="6B7C86"/>
                </a:solidFill>
                <a:latin typeface="Aptos" pitchFamily="34" charset="0"/>
                <a:ea typeface="Aptos" pitchFamily="34" charset="-122"/>
                <a:cs typeface="Aptos" pitchFamily="34" charset="-120"/>
              </a:rPr>
              <a:t>Diabetes, Prediabetes &amp; Cardiovascular Risk in Primary Care</a:t>
            </a:r>
            <a:endParaRPr lang="en-US" sz="650" dirty="0"/>
          </a:p>
        </p:txBody>
      </p:sp>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700">
                <a:solidFill>
                  <a:srgbClr val="6B7C86"/>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1987586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7595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5/21/26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a_clean_medical_healthcare_themed_digital_illustra_batch_1_crop_12191695000_6858000000.png"/>
          <p:cNvPicPr>
            <a:picLocks noChangeAspect="1"/>
          </p:cNvPicPr>
          <p:nvPr/>
        </p:nvPicPr>
        <p:blipFill>
          <a:blip r:embed="rId3"/>
          <a:stretch>
            <a:fillRect/>
          </a:stretch>
        </p:blipFill>
        <p:spPr>
          <a:xfrm>
            <a:off x="0" y="0"/>
            <a:ext cx="12191695" cy="6858000"/>
          </a:xfrm>
          <a:prstGeom prst="rect">
            <a:avLst/>
          </a:prstGeom>
        </p:spPr>
      </p:pic>
      <p:sp>
        <p:nvSpPr>
          <p:cNvPr id="4" name="Rectangle 3"/>
          <p:cNvSpPr/>
          <p:nvPr/>
        </p:nvSpPr>
        <p:spPr>
          <a:xfrm>
            <a:off x="0" y="0"/>
            <a:ext cx="6217920"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94360" y="960120"/>
            <a:ext cx="109728" cy="4297680"/>
          </a:xfrm>
          <a:prstGeom prst="rect">
            <a:avLst/>
          </a:prstGeom>
          <a:solidFill>
            <a:srgbClr val="0091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1248" y="1024128"/>
            <a:ext cx="5303520" cy="2616101"/>
          </a:xfrm>
          <a:prstGeom prst="rect">
            <a:avLst/>
          </a:prstGeom>
          <a:noFill/>
        </p:spPr>
        <p:txBody>
          <a:bodyPr wrap="square">
            <a:spAutoFit/>
          </a:bodyPr>
          <a:lstStyle/>
          <a:p>
            <a:pPr>
              <a:spcAft>
                <a:spcPts val="600"/>
              </a:spcAft>
              <a:defRPr sz="4000" b="1">
                <a:solidFill>
                  <a:srgbClr val="0F3049"/>
                </a:solidFill>
                <a:latin typeface="Aptos Display"/>
              </a:defRPr>
            </a:pPr>
            <a:r>
              <a:rPr sz="5400" dirty="0"/>
              <a:t>Beyond A1c</a:t>
            </a:r>
          </a:p>
          <a:p>
            <a:pPr>
              <a:spcAft>
                <a:spcPts val="600"/>
              </a:spcAft>
              <a:defRPr sz="2800" b="1">
                <a:solidFill>
                  <a:srgbClr val="0091A1"/>
                </a:solidFill>
                <a:latin typeface="Aptos Display"/>
              </a:defRPr>
            </a:pPr>
            <a:r>
              <a:rPr sz="4000" dirty="0"/>
              <a:t>Diabetes &amp; Cardiovascular Risk</a:t>
            </a:r>
          </a:p>
          <a:p>
            <a:pPr>
              <a:spcAft>
                <a:spcPts val="600"/>
              </a:spcAft>
              <a:defRPr sz="1800" b="0">
                <a:solidFill>
                  <a:srgbClr val="222B35"/>
                </a:solidFill>
                <a:latin typeface="Aptos Display"/>
              </a:defRPr>
            </a:pPr>
            <a:r>
              <a:rPr sz="2000" dirty="0"/>
              <a:t>A practical primary care approach</a:t>
            </a:r>
          </a:p>
        </p:txBody>
      </p:sp>
      <p:sp>
        <p:nvSpPr>
          <p:cNvPr id="7" name="TextBox 6"/>
          <p:cNvSpPr txBox="1"/>
          <p:nvPr/>
        </p:nvSpPr>
        <p:spPr>
          <a:xfrm>
            <a:off x="978408" y="4919246"/>
            <a:ext cx="3558941" cy="338554"/>
          </a:xfrm>
          <a:prstGeom prst="rect">
            <a:avLst/>
          </a:prstGeom>
          <a:noFill/>
        </p:spPr>
        <p:txBody>
          <a:bodyPr wrap="square">
            <a:spAutoFit/>
          </a:bodyPr>
          <a:lstStyle/>
          <a:p>
            <a:pPr>
              <a:defRPr sz="1400">
                <a:solidFill>
                  <a:srgbClr val="5E6B77"/>
                </a:solidFill>
              </a:defRPr>
            </a:pPr>
            <a:r>
              <a:rPr lang="en-US" sz="1600" b="1" dirty="0"/>
              <a:t>Dr. Eliscer Guzman, MD, FACC.</a:t>
            </a:r>
            <a:endParaRPr sz="16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41248" y="138958"/>
            <a:ext cx="10730259" cy="1727092"/>
          </a:xfrm>
          <a:prstGeom prst="rect">
            <a:avLst/>
          </a:prstGeom>
          <a:noFill/>
          <a:ln/>
        </p:spPr>
        <p:txBody>
          <a:bodyPr wrap="square" lIns="0" tIns="0" rIns="0" bIns="0" rtlCol="0" anchor="ctr"/>
          <a:lstStyle/>
          <a:p>
            <a:pPr marL="0" indent="0">
              <a:buNone/>
            </a:pPr>
            <a:r>
              <a:rPr lang="en-US" sz="3200" b="1" dirty="0">
                <a:solidFill>
                  <a:srgbClr val="123042"/>
                </a:solidFill>
                <a:latin typeface="Aptos Display" pitchFamily="34" charset="0"/>
                <a:ea typeface="Aptos Display" pitchFamily="34" charset="-122"/>
                <a:cs typeface="Aptos Display" pitchFamily="34" charset="-120"/>
              </a:rPr>
              <a:t>Why this matters: a high-burden cardiometabolic problem</a:t>
            </a:r>
            <a:endParaRPr lang="en-US" sz="3200" dirty="0"/>
          </a:p>
        </p:txBody>
      </p:sp>
      <p:sp>
        <p:nvSpPr>
          <p:cNvPr id="4" name="Shape 2"/>
          <p:cNvSpPr/>
          <p:nvPr/>
        </p:nvSpPr>
        <p:spPr>
          <a:xfrm>
            <a:off x="580868" y="2674020"/>
            <a:ext cx="2851879" cy="1125312"/>
          </a:xfrm>
          <a:prstGeom prst="roundRect">
            <a:avLst>
              <a:gd name="adj" fmla="val 10435"/>
            </a:avLst>
          </a:prstGeom>
          <a:solidFill>
            <a:srgbClr val="FFFFFF"/>
          </a:solidFill>
          <a:ln w="8890">
            <a:solidFill>
              <a:srgbClr val="D6E3EA"/>
            </a:solidFill>
            <a:prstDash val="solid"/>
          </a:ln>
          <a:effectLst>
            <a:outerShdw blurRad="19050" dist="8890" dir="2700000" algn="bl" rotWithShape="0">
              <a:srgbClr val="C8D7DF">
                <a:alpha val="15000"/>
              </a:srgbClr>
            </a:outerShdw>
          </a:effectLst>
        </p:spPr>
        <p:txBody>
          <a:bodyPr/>
          <a:lstStyle/>
          <a:p>
            <a:endParaRPr lang="en-US" sz="3600"/>
          </a:p>
        </p:txBody>
      </p:sp>
      <p:sp>
        <p:nvSpPr>
          <p:cNvPr id="5" name="Text 3"/>
          <p:cNvSpPr/>
          <p:nvPr/>
        </p:nvSpPr>
        <p:spPr>
          <a:xfrm>
            <a:off x="841248" y="2095850"/>
            <a:ext cx="2139696" cy="384048"/>
          </a:xfrm>
          <a:prstGeom prst="rect">
            <a:avLst/>
          </a:prstGeom>
          <a:noFill/>
          <a:ln/>
        </p:spPr>
        <p:txBody>
          <a:bodyPr wrap="square" lIns="0" tIns="0" rIns="0" bIns="0" rtlCol="0" anchor="ctr"/>
          <a:lstStyle/>
          <a:p>
            <a:pPr marL="0" indent="0" algn="ctr">
              <a:buNone/>
            </a:pPr>
            <a:r>
              <a:rPr lang="en-US" sz="4400" b="1" dirty="0">
                <a:solidFill>
                  <a:srgbClr val="C0392B"/>
                </a:solidFill>
                <a:latin typeface="Aptos Display" pitchFamily="34" charset="0"/>
                <a:ea typeface="Aptos Display" pitchFamily="34" charset="-122"/>
                <a:cs typeface="Aptos Display" pitchFamily="34" charset="-120"/>
              </a:rPr>
              <a:t>40.1M</a:t>
            </a:r>
            <a:endParaRPr lang="en-US" sz="4400" dirty="0"/>
          </a:p>
        </p:txBody>
      </p:sp>
      <p:sp>
        <p:nvSpPr>
          <p:cNvPr id="6" name="Text 4"/>
          <p:cNvSpPr/>
          <p:nvPr/>
        </p:nvSpPr>
        <p:spPr>
          <a:xfrm>
            <a:off x="580868" y="2688336"/>
            <a:ext cx="2482372" cy="1069848"/>
          </a:xfrm>
          <a:prstGeom prst="rect">
            <a:avLst/>
          </a:prstGeom>
          <a:noFill/>
          <a:ln/>
        </p:spPr>
        <p:txBody>
          <a:bodyPr wrap="square" lIns="0" tIns="0" rIns="0" bIns="0" rtlCol="0" anchor="ctr">
            <a:noAutofit/>
          </a:bodyPr>
          <a:lstStyle/>
          <a:p>
            <a:pPr marL="0" indent="0" algn="ctr">
              <a:buNone/>
            </a:pPr>
            <a:r>
              <a:rPr lang="en-US" sz="1600" dirty="0">
                <a:solidFill>
                  <a:srgbClr val="4A5568"/>
                </a:solidFill>
              </a:rPr>
              <a:t>people in the U.S. had diagnosed or undiagnosed diabetes in 2023</a:t>
            </a:r>
            <a:endParaRPr lang="en-US" sz="1600" dirty="0"/>
          </a:p>
        </p:txBody>
      </p:sp>
      <p:sp>
        <p:nvSpPr>
          <p:cNvPr id="7" name="Shape 5"/>
          <p:cNvSpPr/>
          <p:nvPr/>
        </p:nvSpPr>
        <p:spPr>
          <a:xfrm>
            <a:off x="3627120" y="2673496"/>
            <a:ext cx="2468880" cy="1125312"/>
          </a:xfrm>
          <a:prstGeom prst="roundRect">
            <a:avLst>
              <a:gd name="adj" fmla="val 10435"/>
            </a:avLst>
          </a:prstGeom>
          <a:solidFill>
            <a:srgbClr val="FFFFFF"/>
          </a:solidFill>
          <a:ln w="8890">
            <a:solidFill>
              <a:srgbClr val="D6E3EA"/>
            </a:solidFill>
            <a:prstDash val="solid"/>
          </a:ln>
          <a:effectLst>
            <a:outerShdw blurRad="19050" dist="8890" dir="2700000" algn="bl" rotWithShape="0">
              <a:srgbClr val="C8D7DF">
                <a:alpha val="15000"/>
              </a:srgbClr>
            </a:outerShdw>
          </a:effectLst>
        </p:spPr>
        <p:txBody>
          <a:bodyPr/>
          <a:lstStyle/>
          <a:p>
            <a:endParaRPr lang="en-US" sz="3600"/>
          </a:p>
        </p:txBody>
      </p:sp>
      <p:sp>
        <p:nvSpPr>
          <p:cNvPr id="8" name="Text 6"/>
          <p:cNvSpPr/>
          <p:nvPr/>
        </p:nvSpPr>
        <p:spPr>
          <a:xfrm>
            <a:off x="3791712" y="2056276"/>
            <a:ext cx="2139696" cy="384048"/>
          </a:xfrm>
          <a:prstGeom prst="rect">
            <a:avLst/>
          </a:prstGeom>
          <a:noFill/>
          <a:ln/>
        </p:spPr>
        <p:txBody>
          <a:bodyPr wrap="square" lIns="0" tIns="0" rIns="0" bIns="0" rtlCol="0" anchor="ctr"/>
          <a:lstStyle/>
          <a:p>
            <a:pPr marL="0" indent="0" algn="ctr">
              <a:buNone/>
            </a:pPr>
            <a:r>
              <a:rPr lang="en-US" sz="4400" b="1" dirty="0">
                <a:solidFill>
                  <a:srgbClr val="F59E0B"/>
                </a:solidFill>
                <a:latin typeface="Aptos Display" pitchFamily="34" charset="0"/>
                <a:ea typeface="Aptos Display" pitchFamily="34" charset="-122"/>
                <a:cs typeface="Aptos Display" pitchFamily="34" charset="-120"/>
              </a:rPr>
              <a:t>115.2M</a:t>
            </a:r>
            <a:endParaRPr lang="en-US" sz="4400" dirty="0"/>
          </a:p>
        </p:txBody>
      </p:sp>
      <p:sp>
        <p:nvSpPr>
          <p:cNvPr id="9" name="Text 7"/>
          <p:cNvSpPr/>
          <p:nvPr/>
        </p:nvSpPr>
        <p:spPr>
          <a:xfrm>
            <a:off x="3804978" y="2983342"/>
            <a:ext cx="2139696" cy="347472"/>
          </a:xfrm>
          <a:prstGeom prst="rect">
            <a:avLst/>
          </a:prstGeom>
          <a:noFill/>
          <a:ln/>
        </p:spPr>
        <p:txBody>
          <a:bodyPr wrap="square" lIns="0" tIns="0" rIns="0" bIns="0" rtlCol="0" anchor="ctr">
            <a:normAutofit fontScale="92500"/>
          </a:bodyPr>
          <a:lstStyle/>
          <a:p>
            <a:pPr marL="0" indent="0" algn="ctr">
              <a:buNone/>
            </a:pPr>
            <a:r>
              <a:rPr lang="en-US" sz="1600" dirty="0">
                <a:solidFill>
                  <a:srgbClr val="4A5568"/>
                </a:solidFill>
              </a:rPr>
              <a:t>U.S. adults had prediabetes</a:t>
            </a:r>
            <a:endParaRPr lang="en-US" sz="1600" dirty="0"/>
          </a:p>
        </p:txBody>
      </p:sp>
      <p:sp>
        <p:nvSpPr>
          <p:cNvPr id="10" name="Shape 8"/>
          <p:cNvSpPr/>
          <p:nvPr/>
        </p:nvSpPr>
        <p:spPr>
          <a:xfrm>
            <a:off x="6290373" y="2706624"/>
            <a:ext cx="2468880" cy="1051560"/>
          </a:xfrm>
          <a:prstGeom prst="roundRect">
            <a:avLst>
              <a:gd name="adj" fmla="val 10435"/>
            </a:avLst>
          </a:prstGeom>
          <a:solidFill>
            <a:srgbClr val="FFFFFF"/>
          </a:solidFill>
          <a:ln w="8890">
            <a:solidFill>
              <a:srgbClr val="D6E3EA"/>
            </a:solidFill>
            <a:prstDash val="solid"/>
          </a:ln>
          <a:effectLst>
            <a:outerShdw blurRad="19050" dist="8890" dir="2700000" algn="bl" rotWithShape="0">
              <a:srgbClr val="C8D7DF">
                <a:alpha val="15000"/>
              </a:srgbClr>
            </a:outerShdw>
          </a:effectLst>
        </p:spPr>
        <p:txBody>
          <a:bodyPr/>
          <a:lstStyle/>
          <a:p>
            <a:endParaRPr lang="en-US" sz="3600"/>
          </a:p>
        </p:txBody>
      </p:sp>
      <p:sp>
        <p:nvSpPr>
          <p:cNvPr id="11" name="Text 9"/>
          <p:cNvSpPr/>
          <p:nvPr/>
        </p:nvSpPr>
        <p:spPr>
          <a:xfrm>
            <a:off x="6409944" y="2105406"/>
            <a:ext cx="2139696" cy="384048"/>
          </a:xfrm>
          <a:prstGeom prst="rect">
            <a:avLst/>
          </a:prstGeom>
          <a:noFill/>
          <a:ln/>
        </p:spPr>
        <p:txBody>
          <a:bodyPr wrap="square" lIns="0" tIns="0" rIns="0" bIns="0" rtlCol="0" anchor="ctr"/>
          <a:lstStyle/>
          <a:p>
            <a:pPr marL="0" indent="0" algn="ctr">
              <a:buNone/>
            </a:pPr>
            <a:r>
              <a:rPr lang="en-US" sz="4400" b="1" dirty="0">
                <a:solidFill>
                  <a:srgbClr val="123042"/>
                </a:solidFill>
                <a:latin typeface="Aptos Display" pitchFamily="34" charset="0"/>
                <a:ea typeface="Aptos Display" pitchFamily="34" charset="-122"/>
                <a:cs typeface="Aptos Display" pitchFamily="34" charset="-120"/>
              </a:rPr>
              <a:t>919,032</a:t>
            </a:r>
            <a:endParaRPr lang="en-US" sz="4400" dirty="0"/>
          </a:p>
        </p:txBody>
      </p:sp>
      <p:sp>
        <p:nvSpPr>
          <p:cNvPr id="12" name="Text 10"/>
          <p:cNvSpPr/>
          <p:nvPr/>
        </p:nvSpPr>
        <p:spPr>
          <a:xfrm>
            <a:off x="6409944" y="3058668"/>
            <a:ext cx="2139696" cy="347472"/>
          </a:xfrm>
          <a:prstGeom prst="rect">
            <a:avLst/>
          </a:prstGeom>
          <a:noFill/>
          <a:ln/>
        </p:spPr>
        <p:txBody>
          <a:bodyPr wrap="square" lIns="0" tIns="0" rIns="0" bIns="0" rtlCol="0" anchor="ctr">
            <a:noAutofit/>
          </a:bodyPr>
          <a:lstStyle/>
          <a:p>
            <a:pPr marL="0" indent="0" algn="ctr">
              <a:buNone/>
            </a:pPr>
            <a:r>
              <a:rPr lang="en-US" sz="1400" dirty="0">
                <a:solidFill>
                  <a:srgbClr val="4A5568"/>
                </a:solidFill>
              </a:rPr>
              <a:t>CVD deaths in the U.S. in 2023 — about 1 in every 3 deaths</a:t>
            </a:r>
            <a:endParaRPr lang="en-US" sz="1400" dirty="0"/>
          </a:p>
        </p:txBody>
      </p:sp>
      <p:sp>
        <p:nvSpPr>
          <p:cNvPr id="13" name="Shape 11"/>
          <p:cNvSpPr/>
          <p:nvPr/>
        </p:nvSpPr>
        <p:spPr>
          <a:xfrm>
            <a:off x="8980159" y="2706624"/>
            <a:ext cx="2743200" cy="1051560"/>
          </a:xfrm>
          <a:prstGeom prst="roundRect">
            <a:avLst>
              <a:gd name="adj" fmla="val 10435"/>
            </a:avLst>
          </a:prstGeom>
          <a:solidFill>
            <a:srgbClr val="FFFFFF"/>
          </a:solidFill>
          <a:ln w="8890">
            <a:solidFill>
              <a:srgbClr val="D6E3EA"/>
            </a:solidFill>
            <a:prstDash val="solid"/>
          </a:ln>
          <a:effectLst>
            <a:outerShdw blurRad="19050" dist="8890" dir="2700000" algn="bl" rotWithShape="0">
              <a:srgbClr val="C8D7DF">
                <a:alpha val="15000"/>
              </a:srgbClr>
            </a:outerShdw>
          </a:effectLst>
        </p:spPr>
        <p:txBody>
          <a:bodyPr/>
          <a:lstStyle/>
          <a:p>
            <a:endParaRPr lang="en-US" sz="3600"/>
          </a:p>
        </p:txBody>
      </p:sp>
      <p:sp>
        <p:nvSpPr>
          <p:cNvPr id="14" name="Text 12"/>
          <p:cNvSpPr/>
          <p:nvPr/>
        </p:nvSpPr>
        <p:spPr>
          <a:xfrm>
            <a:off x="9028176" y="2105406"/>
            <a:ext cx="2414016" cy="384048"/>
          </a:xfrm>
          <a:prstGeom prst="rect">
            <a:avLst/>
          </a:prstGeom>
          <a:noFill/>
          <a:ln/>
        </p:spPr>
        <p:txBody>
          <a:bodyPr wrap="square" lIns="0" tIns="0" rIns="0" bIns="0" rtlCol="0" anchor="ctr"/>
          <a:lstStyle/>
          <a:p>
            <a:pPr marL="0" indent="0" algn="ctr">
              <a:buNone/>
            </a:pPr>
            <a:r>
              <a:rPr lang="en-US" sz="4400" b="1" dirty="0">
                <a:solidFill>
                  <a:srgbClr val="0E7C86"/>
                </a:solidFill>
                <a:latin typeface="Aptos Display" pitchFamily="34" charset="0"/>
                <a:ea typeface="Aptos Display" pitchFamily="34" charset="-122"/>
                <a:cs typeface="Aptos Display" pitchFamily="34" charset="-120"/>
              </a:rPr>
              <a:t>805,000</a:t>
            </a:r>
            <a:endParaRPr lang="en-US" sz="4400" dirty="0"/>
          </a:p>
        </p:txBody>
      </p:sp>
      <p:sp>
        <p:nvSpPr>
          <p:cNvPr id="15" name="Text 13"/>
          <p:cNvSpPr/>
          <p:nvPr/>
        </p:nvSpPr>
        <p:spPr>
          <a:xfrm>
            <a:off x="9061704" y="2960108"/>
            <a:ext cx="2414016" cy="347472"/>
          </a:xfrm>
          <a:prstGeom prst="rect">
            <a:avLst/>
          </a:prstGeom>
          <a:noFill/>
          <a:ln/>
        </p:spPr>
        <p:txBody>
          <a:bodyPr wrap="square" lIns="0" tIns="0" rIns="0" bIns="0" rtlCol="0" anchor="ctr">
            <a:noAutofit/>
          </a:bodyPr>
          <a:lstStyle/>
          <a:p>
            <a:pPr marL="0" indent="0" algn="ctr">
              <a:buNone/>
            </a:pPr>
            <a:r>
              <a:rPr lang="en-US" sz="1400" dirty="0">
                <a:solidFill>
                  <a:srgbClr val="4A5568"/>
                </a:solidFill>
              </a:rPr>
              <a:t>Heart attacks occur each year in the U.S.; about 1 in 5 are silent</a:t>
            </a:r>
            <a:endParaRPr lang="en-US" sz="1400" dirty="0"/>
          </a:p>
        </p:txBody>
      </p:sp>
      <p:sp>
        <p:nvSpPr>
          <p:cNvPr id="16" name="Shape 14"/>
          <p:cNvSpPr/>
          <p:nvPr/>
        </p:nvSpPr>
        <p:spPr>
          <a:xfrm>
            <a:off x="899160" y="4325112"/>
            <a:ext cx="10149840" cy="1417320"/>
          </a:xfrm>
          <a:prstGeom prst="roundRect">
            <a:avLst>
              <a:gd name="adj" fmla="val 9032"/>
            </a:avLst>
          </a:prstGeom>
          <a:solidFill>
            <a:srgbClr val="EAF7F8"/>
          </a:solidFill>
          <a:ln w="12700">
            <a:solidFill>
              <a:srgbClr val="BEE5E8"/>
            </a:solidFill>
            <a:prstDash val="solid"/>
          </a:ln>
        </p:spPr>
        <p:txBody>
          <a:bodyPr/>
          <a:lstStyle/>
          <a:p>
            <a:endParaRPr lang="en-US" sz="3600"/>
          </a:p>
        </p:txBody>
      </p:sp>
      <p:sp>
        <p:nvSpPr>
          <p:cNvPr id="18" name="Text 16"/>
          <p:cNvSpPr/>
          <p:nvPr/>
        </p:nvSpPr>
        <p:spPr>
          <a:xfrm>
            <a:off x="1219200" y="4832604"/>
            <a:ext cx="9509760" cy="402336"/>
          </a:xfrm>
          <a:prstGeom prst="rect">
            <a:avLst/>
          </a:prstGeom>
          <a:noFill/>
          <a:ln/>
        </p:spPr>
        <p:txBody>
          <a:bodyPr wrap="square" lIns="0" tIns="0" rIns="0" bIns="0" rtlCol="0" anchor="ctr">
            <a:noAutofit/>
          </a:bodyPr>
          <a:lstStyle/>
          <a:p>
            <a:pPr marL="0" indent="0">
              <a:buNone/>
            </a:pPr>
            <a:endParaRPr lang="en-US" sz="3200" dirty="0"/>
          </a:p>
        </p:txBody>
      </p:sp>
      <p:sp>
        <p:nvSpPr>
          <p:cNvPr id="19" name="Text 17"/>
          <p:cNvSpPr/>
          <p:nvPr/>
        </p:nvSpPr>
        <p:spPr>
          <a:xfrm>
            <a:off x="502920" y="6053328"/>
            <a:ext cx="11155680" cy="201168"/>
          </a:xfrm>
          <a:prstGeom prst="rect">
            <a:avLst/>
          </a:prstGeom>
          <a:noFill/>
          <a:ln/>
        </p:spPr>
        <p:txBody>
          <a:bodyPr wrap="square" lIns="0" tIns="0" rIns="0" bIns="0" rtlCol="0" anchor="ctr">
            <a:normAutofit/>
          </a:bodyPr>
          <a:lstStyle/>
          <a:p>
            <a:pPr marL="0" indent="0">
              <a:buNone/>
            </a:pPr>
            <a:r>
              <a:rPr lang="en-US" sz="1000" dirty="0">
                <a:solidFill>
                  <a:srgbClr val="708692"/>
                </a:solidFill>
              </a:rPr>
              <a:t>CDC National Diabetes Statistics Report, 2026  |  CDC Heart Disease Facts, 2024/2025</a:t>
            </a:r>
            <a:endParaRPr lang="en-US" sz="1000" dirty="0"/>
          </a:p>
        </p:txBody>
      </p:sp>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700">
                <a:solidFill>
                  <a:srgbClr val="6B7C86"/>
                </a:solidFill>
                <a:latin typeface="Aptos"/>
                <a:ea typeface="Aptos"/>
                <a:cs typeface="Aptos"/>
              </a:defRPr>
            </a:lvl1pPr>
          </a:lstStyle>
          <a:p>
            <a:pPr algn="l"/>
            <a:fld id="{F7021451-1387-4CA6-816F-3879F97B5CBC}" type="slidenum">
              <a:rPr lang="en-US" b="0"/>
              <a:t>2</a:t>
            </a:fld>
            <a:endParaRPr lang="en-US"/>
          </a:p>
        </p:txBody>
      </p:sp>
      <p:sp>
        <p:nvSpPr>
          <p:cNvPr id="21" name="Rectangle 2">
            <a:extLst>
              <a:ext uri="{FF2B5EF4-FFF2-40B4-BE49-F238E27FC236}">
                <a16:creationId xmlns:a16="http://schemas.microsoft.com/office/drawing/2014/main" id="{F341E9FB-DE83-5DBC-AC6D-441C1277877A}"/>
              </a:ext>
            </a:extLst>
          </p:cNvPr>
          <p:cNvSpPr>
            <a:spLocks noChangeArrowheads="1"/>
          </p:cNvSpPr>
          <p:nvPr/>
        </p:nvSpPr>
        <p:spPr bwMode="auto">
          <a:xfrm>
            <a:off x="1463040" y="4925485"/>
            <a:ext cx="900218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webkit-standard"/>
              </a:rPr>
              <a:t>That is </a:t>
            </a:r>
            <a:r>
              <a:rPr kumimoji="0" lang="en-US" altLang="en-US" sz="1800" b="1" i="0" u="none" strike="noStrike" cap="none" normalizeH="0" baseline="0" dirty="0">
                <a:ln>
                  <a:noFill/>
                </a:ln>
                <a:solidFill>
                  <a:srgbClr val="000000"/>
                </a:solidFill>
                <a:effectLst/>
              </a:rPr>
              <a:t>more people than the entire population of Germany, France,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rPr>
              <a:t>or the United Kingdom</a:t>
            </a:r>
            <a:r>
              <a:rPr kumimoji="0" lang="en-US" altLang="en-US" sz="1800" b="0" i="0" u="none" strike="noStrike" cap="none" normalizeH="0" baseline="0" dirty="0">
                <a:ln>
                  <a:noFill/>
                </a:ln>
                <a:solidFill>
                  <a:srgbClr val="000000"/>
                </a:solidFill>
                <a:effectLst/>
                <a:latin typeface="-webkit-standard"/>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2" name="Text 6">
            <a:extLst>
              <a:ext uri="{FF2B5EF4-FFF2-40B4-BE49-F238E27FC236}">
                <a16:creationId xmlns:a16="http://schemas.microsoft.com/office/drawing/2014/main" id="{E858806C-87CF-ECA9-03A7-949ED7003535}"/>
              </a:ext>
            </a:extLst>
          </p:cNvPr>
          <p:cNvSpPr/>
          <p:nvPr/>
        </p:nvSpPr>
        <p:spPr>
          <a:xfrm>
            <a:off x="4894285" y="4422565"/>
            <a:ext cx="2139696" cy="384048"/>
          </a:xfrm>
          <a:prstGeom prst="rect">
            <a:avLst/>
          </a:prstGeom>
          <a:noFill/>
          <a:ln/>
        </p:spPr>
        <p:txBody>
          <a:bodyPr wrap="square" lIns="0" tIns="0" rIns="0" bIns="0" rtlCol="0" anchor="ctr"/>
          <a:lstStyle/>
          <a:p>
            <a:pPr marL="0" indent="0" algn="ctr">
              <a:buNone/>
            </a:pPr>
            <a:r>
              <a:rPr lang="en-US" sz="4400" b="1" dirty="0">
                <a:solidFill>
                  <a:srgbClr val="F59E0B"/>
                </a:solidFill>
                <a:latin typeface="Aptos Display" pitchFamily="34" charset="0"/>
                <a:ea typeface="Aptos Display" pitchFamily="34" charset="-122"/>
                <a:cs typeface="Aptos Display" pitchFamily="34" charset="-120"/>
              </a:rPr>
              <a:t>115.2M</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85AA5-07FF-2F91-F4C9-4EFA5CCEA31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6BE5F09-D960-1792-C3E0-0845DAF5D133}"/>
              </a:ext>
            </a:extLst>
          </p:cNvPr>
          <p:cNvSpPr/>
          <p:nvPr/>
        </p:nvSpPr>
        <p:spPr>
          <a:xfrm>
            <a:off x="0" y="0"/>
            <a:ext cx="12191695" cy="6858000"/>
          </a:xfrm>
          <a:prstGeom prst="rect">
            <a:avLst/>
          </a:prstGeom>
          <a:solidFill>
            <a:srgbClr val="F6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62E2E5D0-0FB3-72EF-D12B-472EF7DB65D1}"/>
              </a:ext>
            </a:extLst>
          </p:cNvPr>
          <p:cNvSpPr txBox="1"/>
          <p:nvPr/>
        </p:nvSpPr>
        <p:spPr>
          <a:xfrm>
            <a:off x="534556" y="271922"/>
            <a:ext cx="5464677" cy="769441"/>
          </a:xfrm>
          <a:prstGeom prst="rect">
            <a:avLst/>
          </a:prstGeom>
          <a:noFill/>
        </p:spPr>
        <p:txBody>
          <a:bodyPr wrap="square" lIns="0">
            <a:spAutoFit/>
          </a:bodyPr>
          <a:lstStyle/>
          <a:p>
            <a:pPr>
              <a:defRPr sz="2800" b="1">
                <a:solidFill>
                  <a:srgbClr val="0F3049"/>
                </a:solidFill>
                <a:latin typeface="Aptos Display"/>
              </a:defRPr>
            </a:pPr>
            <a:r>
              <a:rPr sz="4400" dirty="0"/>
              <a:t>Why this topic matters</a:t>
            </a:r>
          </a:p>
        </p:txBody>
      </p:sp>
      <p:sp>
        <p:nvSpPr>
          <p:cNvPr id="6" name="TextBox 5">
            <a:extLst>
              <a:ext uri="{FF2B5EF4-FFF2-40B4-BE49-F238E27FC236}">
                <a16:creationId xmlns:a16="http://schemas.microsoft.com/office/drawing/2014/main" id="{3B41E3D1-655A-AD4C-9C3F-D37DF034986D}"/>
              </a:ext>
            </a:extLst>
          </p:cNvPr>
          <p:cNvSpPr txBox="1"/>
          <p:nvPr/>
        </p:nvSpPr>
        <p:spPr>
          <a:xfrm>
            <a:off x="527838" y="6485024"/>
            <a:ext cx="4304152" cy="261610"/>
          </a:xfrm>
          <a:prstGeom prst="rect">
            <a:avLst/>
          </a:prstGeom>
          <a:noFill/>
        </p:spPr>
        <p:txBody>
          <a:bodyPr wrap="square" lIns="0">
            <a:spAutoFit/>
          </a:bodyPr>
          <a:lstStyle/>
          <a:p>
            <a:pPr>
              <a:defRPr sz="850">
                <a:solidFill>
                  <a:srgbClr val="5E6B77"/>
                </a:solidFill>
                <a:latin typeface="Aptos"/>
              </a:defRPr>
            </a:pPr>
            <a:r>
              <a:rPr sz="1100"/>
              <a:t>Diabetes, Prediabetes &amp; Cardiovascular Complications | Primary Care</a:t>
            </a:r>
          </a:p>
        </p:txBody>
      </p:sp>
      <p:sp>
        <p:nvSpPr>
          <p:cNvPr id="7" name="TextBox 6">
            <a:extLst>
              <a:ext uri="{FF2B5EF4-FFF2-40B4-BE49-F238E27FC236}">
                <a16:creationId xmlns:a16="http://schemas.microsoft.com/office/drawing/2014/main" id="{B5A4C9A9-E2BD-6B0E-0FF8-5A1618249D3B}"/>
              </a:ext>
            </a:extLst>
          </p:cNvPr>
          <p:cNvSpPr txBox="1"/>
          <p:nvPr/>
        </p:nvSpPr>
        <p:spPr>
          <a:xfrm>
            <a:off x="11294318" y="6485024"/>
            <a:ext cx="255324" cy="261610"/>
          </a:xfrm>
          <a:prstGeom prst="rect">
            <a:avLst/>
          </a:prstGeom>
          <a:noFill/>
        </p:spPr>
        <p:txBody>
          <a:bodyPr wrap="square">
            <a:spAutoFit/>
          </a:bodyPr>
          <a:lstStyle/>
          <a:p>
            <a:pPr>
              <a:defRPr sz="850">
                <a:solidFill>
                  <a:srgbClr val="5E6B77"/>
                </a:solidFill>
              </a:defRPr>
            </a:pPr>
            <a:r>
              <a:rPr sz="1100"/>
              <a:t>2</a:t>
            </a:r>
          </a:p>
        </p:txBody>
      </p:sp>
      <p:sp>
        <p:nvSpPr>
          <p:cNvPr id="9" name="Rectangle 8">
            <a:extLst>
              <a:ext uri="{FF2B5EF4-FFF2-40B4-BE49-F238E27FC236}">
                <a16:creationId xmlns:a16="http://schemas.microsoft.com/office/drawing/2014/main" id="{2CA7C08B-D191-3F9A-ACF5-31B4D52934CB}"/>
              </a:ext>
            </a:extLst>
          </p:cNvPr>
          <p:cNvSpPr/>
          <p:nvPr/>
        </p:nvSpPr>
        <p:spPr>
          <a:xfrm>
            <a:off x="706062" y="1503042"/>
            <a:ext cx="3500177" cy="97158"/>
          </a:xfrm>
          <a:prstGeom prst="rect">
            <a:avLst/>
          </a:prstGeom>
          <a:solidFill>
            <a:srgbClr val="0091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2" name="Rectangle 11">
            <a:extLst>
              <a:ext uri="{FF2B5EF4-FFF2-40B4-BE49-F238E27FC236}">
                <a16:creationId xmlns:a16="http://schemas.microsoft.com/office/drawing/2014/main" id="{DEBC6CC2-80A5-98FF-31FE-B988CFB4300D}"/>
              </a:ext>
            </a:extLst>
          </p:cNvPr>
          <p:cNvSpPr/>
          <p:nvPr/>
        </p:nvSpPr>
        <p:spPr>
          <a:xfrm>
            <a:off x="4455102" y="1503042"/>
            <a:ext cx="3500177" cy="97158"/>
          </a:xfrm>
          <a:prstGeom prst="rect">
            <a:avLst/>
          </a:prstGeom>
          <a:solidFill>
            <a:srgbClr val="E89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5" name="Rectangle 14">
            <a:extLst>
              <a:ext uri="{FF2B5EF4-FFF2-40B4-BE49-F238E27FC236}">
                <a16:creationId xmlns:a16="http://schemas.microsoft.com/office/drawing/2014/main" id="{15ADC466-D0FF-1C84-4EE9-F04E4E724730}"/>
              </a:ext>
            </a:extLst>
          </p:cNvPr>
          <p:cNvSpPr/>
          <p:nvPr/>
        </p:nvSpPr>
        <p:spPr>
          <a:xfrm>
            <a:off x="8201511" y="1503042"/>
            <a:ext cx="3045608" cy="97158"/>
          </a:xfrm>
          <a:prstGeom prst="rect">
            <a:avLst/>
          </a:prstGeom>
          <a:solidFill>
            <a:srgbClr val="2B91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7" name="Rounded Rectangle 16">
            <a:extLst>
              <a:ext uri="{FF2B5EF4-FFF2-40B4-BE49-F238E27FC236}">
                <a16:creationId xmlns:a16="http://schemas.microsoft.com/office/drawing/2014/main" id="{CF742D26-5CD7-3543-1225-CE9BD4094649}"/>
              </a:ext>
            </a:extLst>
          </p:cNvPr>
          <p:cNvSpPr/>
          <p:nvPr/>
        </p:nvSpPr>
        <p:spPr>
          <a:xfrm>
            <a:off x="510023" y="2166514"/>
            <a:ext cx="11242265" cy="2062586"/>
          </a:xfrm>
          <a:prstGeom prst="roundRect">
            <a:avLst/>
          </a:prstGeom>
          <a:solidFill>
            <a:srgbClr val="D5F3F6"/>
          </a:solidFill>
          <a:ln>
            <a:noFill/>
          </a:ln>
        </p:spPr>
        <p:style>
          <a:lnRef idx="1">
            <a:schemeClr val="accent1"/>
          </a:lnRef>
          <a:fillRef idx="3">
            <a:schemeClr val="accent1"/>
          </a:fillRef>
          <a:effectRef idx="2">
            <a:schemeClr val="accent1"/>
          </a:effectRef>
          <a:fontRef idx="minor">
            <a:schemeClr val="lt1"/>
          </a:fontRef>
        </p:style>
        <p:txBody>
          <a:bodyPr lIns="320040" rIns="320040" rtlCol="0" anchor="ctr"/>
          <a:lstStyle/>
          <a:p>
            <a:pPr algn="ctr">
              <a:defRPr sz="1250">
                <a:solidFill>
                  <a:srgbClr val="5E6B77"/>
                </a:solidFill>
                <a:latin typeface="Aptos"/>
              </a:defRPr>
            </a:pPr>
            <a:r>
              <a:rPr lang="en-US" sz="4400" b="1" dirty="0"/>
              <a:t>Diabetes is a cardiovascular disease accelerator—not just a glucose disorder.</a:t>
            </a:r>
          </a:p>
        </p:txBody>
      </p:sp>
    </p:spTree>
    <p:extLst>
      <p:ext uri="{BB962C8B-B14F-4D97-AF65-F5344CB8AC3E}">
        <p14:creationId xmlns:p14="http://schemas.microsoft.com/office/powerpoint/2010/main" val="2835976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30352" y="320040"/>
            <a:ext cx="11064240" cy="411480"/>
          </a:xfrm>
          <a:prstGeom prst="rect">
            <a:avLst/>
          </a:prstGeom>
          <a:noFill/>
          <a:ln/>
        </p:spPr>
        <p:txBody>
          <a:bodyPr wrap="square" lIns="0" tIns="0" rIns="0" bIns="0" rtlCol="0" anchor="ctr"/>
          <a:lstStyle/>
          <a:p>
            <a:pPr marL="0" indent="0">
              <a:buNone/>
            </a:pPr>
            <a:r>
              <a:rPr lang="en-US" sz="2700" b="1" dirty="0">
                <a:solidFill>
                  <a:srgbClr val="153A59"/>
                </a:solidFill>
                <a:latin typeface="Aptos Display" pitchFamily="34" charset="0"/>
                <a:ea typeface="Aptos Display" pitchFamily="34" charset="-122"/>
                <a:cs typeface="Aptos Display" pitchFamily="34" charset="-120"/>
              </a:rPr>
              <a:t>Major Cardiovascular Complications of Diabetes</a:t>
            </a:r>
            <a:endParaRPr lang="en-US" sz="2700" dirty="0"/>
          </a:p>
        </p:txBody>
      </p:sp>
      <p:sp>
        <p:nvSpPr>
          <p:cNvPr id="3" name="Text 1"/>
          <p:cNvSpPr/>
          <p:nvPr/>
        </p:nvSpPr>
        <p:spPr>
          <a:xfrm>
            <a:off x="548640" y="786384"/>
            <a:ext cx="10607040" cy="256032"/>
          </a:xfrm>
          <a:prstGeom prst="rect">
            <a:avLst/>
          </a:prstGeom>
          <a:noFill/>
          <a:ln/>
        </p:spPr>
        <p:txBody>
          <a:bodyPr wrap="square" lIns="0" tIns="0" rIns="0" bIns="0" rtlCol="0" anchor="ctr"/>
          <a:lstStyle/>
          <a:p>
            <a:pPr marL="0" indent="0">
              <a:buNone/>
            </a:pPr>
            <a:r>
              <a:rPr lang="en-US" sz="1150" dirty="0">
                <a:solidFill>
                  <a:srgbClr val="5B6B7A"/>
                </a:solidFill>
              </a:rPr>
              <a:t>Data-driven view for primary care: diabetes is a systemic vascular disease, not only hyperglycemia.</a:t>
            </a:r>
            <a:endParaRPr lang="en-US" sz="1150" dirty="0"/>
          </a:p>
        </p:txBody>
      </p:sp>
      <p:sp>
        <p:nvSpPr>
          <p:cNvPr id="4" name="Shape 2"/>
          <p:cNvSpPr/>
          <p:nvPr/>
        </p:nvSpPr>
        <p:spPr>
          <a:xfrm>
            <a:off x="548640" y="1097280"/>
            <a:ext cx="1143000" cy="64008"/>
          </a:xfrm>
          <a:prstGeom prst="rect">
            <a:avLst/>
          </a:prstGeom>
          <a:solidFill>
            <a:srgbClr val="0097A7"/>
          </a:solidFill>
          <a:ln w="12700">
            <a:solidFill>
              <a:srgbClr val="0097A7"/>
            </a:solidFill>
            <a:prstDash val="solid"/>
          </a:ln>
        </p:spPr>
        <p:txBody>
          <a:bodyPr/>
          <a:lstStyle/>
          <a:p>
            <a:endParaRPr lang="en-US"/>
          </a:p>
        </p:txBody>
      </p:sp>
      <p:sp>
        <p:nvSpPr>
          <p:cNvPr id="5" name="Shape 3"/>
          <p:cNvSpPr/>
          <p:nvPr/>
        </p:nvSpPr>
        <p:spPr>
          <a:xfrm>
            <a:off x="685800" y="1536192"/>
            <a:ext cx="3401568" cy="1417320"/>
          </a:xfrm>
          <a:prstGeom prst="roundRect">
            <a:avLst>
              <a:gd name="adj" fmla="val 5161"/>
            </a:avLst>
          </a:prstGeom>
          <a:solidFill>
            <a:srgbClr val="FFFFFF"/>
          </a:solidFill>
          <a:ln w="12700">
            <a:solidFill>
              <a:srgbClr val="D9E2E7"/>
            </a:solidFill>
            <a:prstDash val="solid"/>
          </a:ln>
          <a:effectLst>
            <a:outerShdw blurRad="25400" dist="50800" dir="2700000" algn="bl" rotWithShape="0">
              <a:srgbClr val="AAB6BE">
                <a:alpha val="28000"/>
              </a:srgbClr>
            </a:outerShdw>
          </a:effectLst>
        </p:spPr>
        <p:txBody>
          <a:bodyPr/>
          <a:lstStyle/>
          <a:p>
            <a:endParaRPr lang="en-US"/>
          </a:p>
        </p:txBody>
      </p:sp>
      <p:sp>
        <p:nvSpPr>
          <p:cNvPr id="6" name="Shape 4"/>
          <p:cNvSpPr/>
          <p:nvPr/>
        </p:nvSpPr>
        <p:spPr>
          <a:xfrm>
            <a:off x="704088" y="1536192"/>
            <a:ext cx="3364992" cy="91440"/>
          </a:xfrm>
          <a:prstGeom prst="rect">
            <a:avLst/>
          </a:prstGeom>
          <a:solidFill>
            <a:srgbClr val="C8323C"/>
          </a:solidFill>
          <a:ln w="12700">
            <a:solidFill>
              <a:srgbClr val="C8323C"/>
            </a:solidFill>
            <a:prstDash val="solid"/>
          </a:ln>
        </p:spPr>
        <p:txBody>
          <a:bodyPr/>
          <a:lstStyle/>
          <a:p>
            <a:endParaRPr lang="en-US"/>
          </a:p>
        </p:txBody>
      </p:sp>
      <p:sp>
        <p:nvSpPr>
          <p:cNvPr id="7" name="Text 5"/>
          <p:cNvSpPr/>
          <p:nvPr/>
        </p:nvSpPr>
        <p:spPr>
          <a:xfrm>
            <a:off x="886968" y="1737360"/>
            <a:ext cx="2999232" cy="310896"/>
          </a:xfrm>
          <a:prstGeom prst="rect">
            <a:avLst/>
          </a:prstGeom>
          <a:noFill/>
          <a:ln/>
        </p:spPr>
        <p:txBody>
          <a:bodyPr wrap="square" lIns="0" tIns="0" rIns="0" bIns="0" rtlCol="0" anchor="ctr"/>
          <a:lstStyle/>
          <a:p>
            <a:pPr marL="0" indent="0">
              <a:buNone/>
            </a:pPr>
            <a:r>
              <a:rPr lang="en-US" sz="2500" b="1" dirty="0">
                <a:solidFill>
                  <a:srgbClr val="C8323C"/>
                </a:solidFill>
              </a:rPr>
              <a:t>&gt;2×</a:t>
            </a:r>
            <a:endParaRPr lang="en-US" sz="2500" dirty="0"/>
          </a:p>
        </p:txBody>
      </p:sp>
      <p:sp>
        <p:nvSpPr>
          <p:cNvPr id="8" name="Text 6"/>
          <p:cNvSpPr/>
          <p:nvPr/>
        </p:nvSpPr>
        <p:spPr>
          <a:xfrm>
            <a:off x="886968" y="2103120"/>
            <a:ext cx="2999232" cy="237744"/>
          </a:xfrm>
          <a:prstGeom prst="rect">
            <a:avLst/>
          </a:prstGeom>
          <a:noFill/>
          <a:ln/>
        </p:spPr>
        <p:txBody>
          <a:bodyPr wrap="square" lIns="0" tIns="0" rIns="0" bIns="0" rtlCol="0" anchor="ctr"/>
          <a:lstStyle/>
          <a:p>
            <a:pPr marL="0" indent="0">
              <a:buNone/>
            </a:pPr>
            <a:r>
              <a:rPr lang="en-US" sz="1450" b="1" dirty="0">
                <a:solidFill>
                  <a:srgbClr val="153A59"/>
                </a:solidFill>
              </a:rPr>
              <a:t>Coronary artery disease</a:t>
            </a:r>
            <a:endParaRPr lang="en-US" sz="1450" dirty="0"/>
          </a:p>
        </p:txBody>
      </p:sp>
      <p:sp>
        <p:nvSpPr>
          <p:cNvPr id="9" name="Text 7"/>
          <p:cNvSpPr/>
          <p:nvPr/>
        </p:nvSpPr>
        <p:spPr>
          <a:xfrm>
            <a:off x="886968" y="2395728"/>
            <a:ext cx="2999232" cy="457200"/>
          </a:xfrm>
          <a:prstGeom prst="rect">
            <a:avLst/>
          </a:prstGeom>
          <a:noFill/>
          <a:ln/>
        </p:spPr>
        <p:txBody>
          <a:bodyPr wrap="square" lIns="127" tIns="127" rIns="127" bIns="127" rtlCol="0" anchor="ctr">
            <a:normAutofit/>
          </a:bodyPr>
          <a:lstStyle/>
          <a:p>
            <a:pPr marL="0" indent="0">
              <a:buNone/>
            </a:pPr>
            <a:r>
              <a:rPr lang="en-US" sz="1080" dirty="0">
                <a:solidFill>
                  <a:srgbClr val="1E2A36"/>
                </a:solidFill>
              </a:rPr>
              <a:t>Higher incident CHD risk vs adults without diabetes; consider silent ischemia and atypical symptoms.</a:t>
            </a:r>
            <a:endParaRPr lang="en-US" sz="1080" dirty="0"/>
          </a:p>
        </p:txBody>
      </p:sp>
      <p:sp>
        <p:nvSpPr>
          <p:cNvPr id="10" name="Text 8"/>
          <p:cNvSpPr/>
          <p:nvPr/>
        </p:nvSpPr>
        <p:spPr>
          <a:xfrm>
            <a:off x="3721608" y="2679192"/>
            <a:ext cx="228600" cy="164592"/>
          </a:xfrm>
          <a:prstGeom prst="rect">
            <a:avLst/>
          </a:prstGeom>
          <a:noFill/>
          <a:ln/>
        </p:spPr>
        <p:txBody>
          <a:bodyPr wrap="square" lIns="0" tIns="0" rIns="0" bIns="0" rtlCol="0" anchor="ctr"/>
          <a:lstStyle/>
          <a:p>
            <a:pPr marL="0" indent="0" algn="r">
              <a:buNone/>
            </a:pPr>
            <a:r>
              <a:rPr lang="en-US" sz="750" dirty="0">
                <a:solidFill>
                  <a:srgbClr val="5B6B7A"/>
                </a:solidFill>
              </a:rPr>
              <a:t>[1]</a:t>
            </a:r>
            <a:endParaRPr lang="en-US" sz="750" dirty="0"/>
          </a:p>
        </p:txBody>
      </p:sp>
      <p:sp>
        <p:nvSpPr>
          <p:cNvPr id="11" name="Shape 9"/>
          <p:cNvSpPr/>
          <p:nvPr/>
        </p:nvSpPr>
        <p:spPr>
          <a:xfrm>
            <a:off x="4389120" y="1536192"/>
            <a:ext cx="3401568" cy="1417320"/>
          </a:xfrm>
          <a:prstGeom prst="roundRect">
            <a:avLst>
              <a:gd name="adj" fmla="val 5161"/>
            </a:avLst>
          </a:prstGeom>
          <a:solidFill>
            <a:srgbClr val="FFFFFF"/>
          </a:solidFill>
          <a:ln w="12700">
            <a:solidFill>
              <a:srgbClr val="D9E2E7"/>
            </a:solidFill>
            <a:prstDash val="solid"/>
          </a:ln>
          <a:effectLst>
            <a:outerShdw blurRad="25400" dist="50800" dir="2700000" algn="bl" rotWithShape="0">
              <a:srgbClr val="AAB6BE">
                <a:alpha val="28000"/>
              </a:srgbClr>
            </a:outerShdw>
          </a:effectLst>
        </p:spPr>
        <p:txBody>
          <a:bodyPr/>
          <a:lstStyle/>
          <a:p>
            <a:endParaRPr lang="en-US"/>
          </a:p>
        </p:txBody>
      </p:sp>
      <p:sp>
        <p:nvSpPr>
          <p:cNvPr id="12" name="Shape 10"/>
          <p:cNvSpPr/>
          <p:nvPr/>
        </p:nvSpPr>
        <p:spPr>
          <a:xfrm>
            <a:off x="4407408" y="1536192"/>
            <a:ext cx="3364992" cy="91440"/>
          </a:xfrm>
          <a:prstGeom prst="rect">
            <a:avLst/>
          </a:prstGeom>
          <a:solidFill>
            <a:srgbClr val="F39C34"/>
          </a:solidFill>
          <a:ln w="12700">
            <a:solidFill>
              <a:srgbClr val="F39C34"/>
            </a:solidFill>
            <a:prstDash val="solid"/>
          </a:ln>
        </p:spPr>
        <p:txBody>
          <a:bodyPr/>
          <a:lstStyle/>
          <a:p>
            <a:endParaRPr lang="en-US"/>
          </a:p>
        </p:txBody>
      </p:sp>
      <p:sp>
        <p:nvSpPr>
          <p:cNvPr id="13" name="Text 11"/>
          <p:cNvSpPr/>
          <p:nvPr/>
        </p:nvSpPr>
        <p:spPr>
          <a:xfrm>
            <a:off x="4590288" y="1737360"/>
            <a:ext cx="2999232" cy="310896"/>
          </a:xfrm>
          <a:prstGeom prst="rect">
            <a:avLst/>
          </a:prstGeom>
          <a:noFill/>
          <a:ln/>
        </p:spPr>
        <p:txBody>
          <a:bodyPr wrap="square" lIns="0" tIns="0" rIns="0" bIns="0" rtlCol="0" anchor="ctr"/>
          <a:lstStyle/>
          <a:p>
            <a:pPr marL="0" indent="0">
              <a:buNone/>
            </a:pPr>
            <a:r>
              <a:rPr lang="en-US" sz="2500" b="1" dirty="0">
                <a:solidFill>
                  <a:srgbClr val="F39C34"/>
                </a:solidFill>
              </a:rPr>
              <a:t>&gt;2x</a:t>
            </a:r>
            <a:endParaRPr lang="en-US" sz="2500" dirty="0"/>
          </a:p>
        </p:txBody>
      </p:sp>
      <p:sp>
        <p:nvSpPr>
          <p:cNvPr id="14" name="Text 12"/>
          <p:cNvSpPr/>
          <p:nvPr/>
        </p:nvSpPr>
        <p:spPr>
          <a:xfrm>
            <a:off x="4590288" y="2103120"/>
            <a:ext cx="2999232" cy="237744"/>
          </a:xfrm>
          <a:prstGeom prst="rect">
            <a:avLst/>
          </a:prstGeom>
          <a:noFill/>
          <a:ln/>
        </p:spPr>
        <p:txBody>
          <a:bodyPr wrap="square" lIns="0" tIns="0" rIns="0" bIns="0" rtlCol="0" anchor="ctr"/>
          <a:lstStyle/>
          <a:p>
            <a:pPr marL="0" indent="0">
              <a:buNone/>
            </a:pPr>
            <a:r>
              <a:rPr lang="en-US" sz="1450" b="1" dirty="0">
                <a:solidFill>
                  <a:srgbClr val="153A59"/>
                </a:solidFill>
              </a:rPr>
              <a:t>Ischemic stroke / TIA</a:t>
            </a:r>
            <a:endParaRPr lang="en-US" sz="1450" dirty="0"/>
          </a:p>
        </p:txBody>
      </p:sp>
      <p:sp>
        <p:nvSpPr>
          <p:cNvPr id="15" name="Text 13"/>
          <p:cNvSpPr/>
          <p:nvPr/>
        </p:nvSpPr>
        <p:spPr>
          <a:xfrm>
            <a:off x="4590288" y="2395728"/>
            <a:ext cx="2999232" cy="457200"/>
          </a:xfrm>
          <a:prstGeom prst="rect">
            <a:avLst/>
          </a:prstGeom>
          <a:noFill/>
          <a:ln/>
        </p:spPr>
        <p:txBody>
          <a:bodyPr wrap="square" lIns="127" tIns="127" rIns="127" bIns="127" rtlCol="0" anchor="ctr">
            <a:normAutofit/>
          </a:bodyPr>
          <a:lstStyle/>
          <a:p>
            <a:pPr marL="0" indent="0">
              <a:buNone/>
            </a:pPr>
            <a:r>
              <a:rPr lang="en-US" sz="1080" dirty="0">
                <a:solidFill>
                  <a:srgbClr val="1E2A36"/>
                </a:solidFill>
              </a:rPr>
              <a:t>Diabetes is linked to ischemic stroke risk; hypertension and dyslipidemia further amplify risk.</a:t>
            </a:r>
            <a:endParaRPr lang="en-US" sz="1080" dirty="0"/>
          </a:p>
        </p:txBody>
      </p:sp>
      <p:sp>
        <p:nvSpPr>
          <p:cNvPr id="16" name="Text 14"/>
          <p:cNvSpPr/>
          <p:nvPr/>
        </p:nvSpPr>
        <p:spPr>
          <a:xfrm>
            <a:off x="7424928" y="2679192"/>
            <a:ext cx="228600" cy="164592"/>
          </a:xfrm>
          <a:prstGeom prst="rect">
            <a:avLst/>
          </a:prstGeom>
          <a:noFill/>
          <a:ln/>
        </p:spPr>
        <p:txBody>
          <a:bodyPr wrap="square" lIns="0" tIns="0" rIns="0" bIns="0" rtlCol="0" anchor="ctr"/>
          <a:lstStyle/>
          <a:p>
            <a:pPr marL="0" indent="0" algn="r">
              <a:buNone/>
            </a:pPr>
            <a:r>
              <a:rPr lang="en-US" sz="750" dirty="0">
                <a:solidFill>
                  <a:srgbClr val="5B6B7A"/>
                </a:solidFill>
              </a:rPr>
              <a:t>[2]</a:t>
            </a:r>
            <a:endParaRPr lang="en-US" sz="750" dirty="0"/>
          </a:p>
        </p:txBody>
      </p:sp>
      <p:sp>
        <p:nvSpPr>
          <p:cNvPr id="17" name="Shape 15"/>
          <p:cNvSpPr/>
          <p:nvPr/>
        </p:nvSpPr>
        <p:spPr>
          <a:xfrm>
            <a:off x="8092440" y="1536192"/>
            <a:ext cx="3401568" cy="1417320"/>
          </a:xfrm>
          <a:prstGeom prst="roundRect">
            <a:avLst>
              <a:gd name="adj" fmla="val 5161"/>
            </a:avLst>
          </a:prstGeom>
          <a:solidFill>
            <a:srgbClr val="FFFFFF"/>
          </a:solidFill>
          <a:ln w="12700">
            <a:solidFill>
              <a:srgbClr val="D9E2E7"/>
            </a:solidFill>
            <a:prstDash val="solid"/>
          </a:ln>
          <a:effectLst>
            <a:outerShdw blurRad="25400" dist="50800" dir="2700000" algn="bl" rotWithShape="0">
              <a:srgbClr val="AAB6BE">
                <a:alpha val="28000"/>
              </a:srgbClr>
            </a:outerShdw>
          </a:effectLst>
        </p:spPr>
        <p:txBody>
          <a:bodyPr/>
          <a:lstStyle/>
          <a:p>
            <a:endParaRPr lang="en-US"/>
          </a:p>
        </p:txBody>
      </p:sp>
      <p:sp>
        <p:nvSpPr>
          <p:cNvPr id="18" name="Shape 16"/>
          <p:cNvSpPr/>
          <p:nvPr/>
        </p:nvSpPr>
        <p:spPr>
          <a:xfrm>
            <a:off x="8110728" y="1536192"/>
            <a:ext cx="3364992" cy="91440"/>
          </a:xfrm>
          <a:prstGeom prst="rect">
            <a:avLst/>
          </a:prstGeom>
          <a:solidFill>
            <a:srgbClr val="0097A7"/>
          </a:solidFill>
          <a:ln w="12700">
            <a:solidFill>
              <a:srgbClr val="0097A7"/>
            </a:solidFill>
            <a:prstDash val="solid"/>
          </a:ln>
        </p:spPr>
        <p:txBody>
          <a:bodyPr/>
          <a:lstStyle/>
          <a:p>
            <a:endParaRPr lang="en-US"/>
          </a:p>
        </p:txBody>
      </p:sp>
      <p:sp>
        <p:nvSpPr>
          <p:cNvPr id="19" name="Text 17"/>
          <p:cNvSpPr/>
          <p:nvPr/>
        </p:nvSpPr>
        <p:spPr>
          <a:xfrm>
            <a:off x="8293608" y="1737360"/>
            <a:ext cx="2999232" cy="310896"/>
          </a:xfrm>
          <a:prstGeom prst="rect">
            <a:avLst/>
          </a:prstGeom>
          <a:noFill/>
          <a:ln/>
        </p:spPr>
        <p:txBody>
          <a:bodyPr wrap="square" lIns="0" tIns="0" rIns="0" bIns="0" rtlCol="0" anchor="ctr"/>
          <a:lstStyle/>
          <a:p>
            <a:pPr marL="0" indent="0">
              <a:buNone/>
            </a:pPr>
            <a:r>
              <a:rPr lang="en-US" sz="2500" b="1" dirty="0">
                <a:solidFill>
                  <a:srgbClr val="0097A7"/>
                </a:solidFill>
              </a:rPr>
              <a:t>2–4×</a:t>
            </a:r>
            <a:endParaRPr lang="en-US" sz="2500" dirty="0"/>
          </a:p>
        </p:txBody>
      </p:sp>
      <p:sp>
        <p:nvSpPr>
          <p:cNvPr id="20" name="Text 18"/>
          <p:cNvSpPr/>
          <p:nvPr/>
        </p:nvSpPr>
        <p:spPr>
          <a:xfrm>
            <a:off x="8293608" y="2103120"/>
            <a:ext cx="2999232" cy="237744"/>
          </a:xfrm>
          <a:prstGeom prst="rect">
            <a:avLst/>
          </a:prstGeom>
          <a:noFill/>
          <a:ln/>
        </p:spPr>
        <p:txBody>
          <a:bodyPr wrap="square" lIns="0" tIns="0" rIns="0" bIns="0" rtlCol="0" anchor="ctr"/>
          <a:lstStyle/>
          <a:p>
            <a:pPr marL="0" indent="0">
              <a:buNone/>
            </a:pPr>
            <a:r>
              <a:rPr lang="en-US" sz="1450" b="1" dirty="0">
                <a:solidFill>
                  <a:srgbClr val="153A59"/>
                </a:solidFill>
              </a:rPr>
              <a:t>Heart failure</a:t>
            </a:r>
            <a:endParaRPr lang="en-US" sz="1450" dirty="0"/>
          </a:p>
        </p:txBody>
      </p:sp>
      <p:sp>
        <p:nvSpPr>
          <p:cNvPr id="21" name="Text 19"/>
          <p:cNvSpPr/>
          <p:nvPr/>
        </p:nvSpPr>
        <p:spPr>
          <a:xfrm>
            <a:off x="8293608" y="2395728"/>
            <a:ext cx="2999232" cy="457200"/>
          </a:xfrm>
          <a:prstGeom prst="rect">
            <a:avLst/>
          </a:prstGeom>
          <a:noFill/>
          <a:ln/>
        </p:spPr>
        <p:txBody>
          <a:bodyPr wrap="square" lIns="127" tIns="127" rIns="127" bIns="127" rtlCol="0" anchor="ctr">
            <a:normAutofit/>
          </a:bodyPr>
          <a:lstStyle/>
          <a:p>
            <a:pPr marL="0" indent="0">
              <a:buNone/>
            </a:pPr>
            <a:r>
              <a:rPr lang="en-US" sz="1080" dirty="0">
                <a:solidFill>
                  <a:srgbClr val="1E2A36"/>
                </a:solidFill>
              </a:rPr>
              <a:t>Diabetes increases HF risk; HFpEF is common with obesity, HTN, and CKD.</a:t>
            </a:r>
            <a:endParaRPr lang="en-US" sz="1080" dirty="0"/>
          </a:p>
        </p:txBody>
      </p:sp>
      <p:sp>
        <p:nvSpPr>
          <p:cNvPr id="22" name="Text 20"/>
          <p:cNvSpPr/>
          <p:nvPr/>
        </p:nvSpPr>
        <p:spPr>
          <a:xfrm>
            <a:off x="11128248" y="2679192"/>
            <a:ext cx="228600" cy="164592"/>
          </a:xfrm>
          <a:prstGeom prst="rect">
            <a:avLst/>
          </a:prstGeom>
          <a:noFill/>
          <a:ln/>
        </p:spPr>
        <p:txBody>
          <a:bodyPr wrap="square" lIns="0" tIns="0" rIns="0" bIns="0" rtlCol="0" anchor="ctr"/>
          <a:lstStyle/>
          <a:p>
            <a:pPr marL="0" indent="0" algn="r">
              <a:buNone/>
            </a:pPr>
            <a:r>
              <a:rPr lang="en-US" sz="750" dirty="0">
                <a:solidFill>
                  <a:srgbClr val="5B6B7A"/>
                </a:solidFill>
              </a:rPr>
              <a:t>[3]</a:t>
            </a:r>
            <a:endParaRPr lang="en-US" sz="750" dirty="0"/>
          </a:p>
        </p:txBody>
      </p:sp>
      <p:sp>
        <p:nvSpPr>
          <p:cNvPr id="23" name="Shape 21"/>
          <p:cNvSpPr/>
          <p:nvPr/>
        </p:nvSpPr>
        <p:spPr>
          <a:xfrm>
            <a:off x="685800" y="3246120"/>
            <a:ext cx="3401568" cy="1417320"/>
          </a:xfrm>
          <a:prstGeom prst="roundRect">
            <a:avLst>
              <a:gd name="adj" fmla="val 5161"/>
            </a:avLst>
          </a:prstGeom>
          <a:solidFill>
            <a:srgbClr val="FFFFFF"/>
          </a:solidFill>
          <a:ln w="12700">
            <a:solidFill>
              <a:srgbClr val="D9E2E7"/>
            </a:solidFill>
            <a:prstDash val="solid"/>
          </a:ln>
          <a:effectLst>
            <a:outerShdw blurRad="25400" dist="50800" dir="2700000" algn="bl" rotWithShape="0">
              <a:srgbClr val="AAB6BE">
                <a:alpha val="28000"/>
              </a:srgbClr>
            </a:outerShdw>
          </a:effectLst>
        </p:spPr>
        <p:txBody>
          <a:bodyPr/>
          <a:lstStyle/>
          <a:p>
            <a:endParaRPr lang="en-US"/>
          </a:p>
        </p:txBody>
      </p:sp>
      <p:sp>
        <p:nvSpPr>
          <p:cNvPr id="24" name="Shape 22"/>
          <p:cNvSpPr/>
          <p:nvPr/>
        </p:nvSpPr>
        <p:spPr>
          <a:xfrm>
            <a:off x="704088" y="3246120"/>
            <a:ext cx="3364992" cy="91440"/>
          </a:xfrm>
          <a:prstGeom prst="rect">
            <a:avLst/>
          </a:prstGeom>
          <a:solidFill>
            <a:srgbClr val="2E8B57"/>
          </a:solidFill>
          <a:ln w="12700">
            <a:solidFill>
              <a:srgbClr val="2E8B57"/>
            </a:solidFill>
            <a:prstDash val="solid"/>
          </a:ln>
        </p:spPr>
        <p:txBody>
          <a:bodyPr/>
          <a:lstStyle/>
          <a:p>
            <a:endParaRPr lang="en-US"/>
          </a:p>
        </p:txBody>
      </p:sp>
      <p:sp>
        <p:nvSpPr>
          <p:cNvPr id="25" name="Text 23"/>
          <p:cNvSpPr/>
          <p:nvPr/>
        </p:nvSpPr>
        <p:spPr>
          <a:xfrm>
            <a:off x="886968" y="3447288"/>
            <a:ext cx="2999232" cy="310896"/>
          </a:xfrm>
          <a:prstGeom prst="rect">
            <a:avLst/>
          </a:prstGeom>
          <a:noFill/>
          <a:ln/>
        </p:spPr>
        <p:txBody>
          <a:bodyPr wrap="square" lIns="0" tIns="0" rIns="0" bIns="0" rtlCol="0" anchor="ctr"/>
          <a:lstStyle/>
          <a:p>
            <a:pPr marL="0" indent="0">
              <a:buNone/>
            </a:pPr>
            <a:r>
              <a:rPr lang="en-US" sz="2500" b="1" dirty="0">
                <a:solidFill>
                  <a:srgbClr val="2E8B57"/>
                </a:solidFill>
              </a:rPr>
              <a:t>2–7×</a:t>
            </a:r>
            <a:endParaRPr lang="en-US" sz="2500" dirty="0"/>
          </a:p>
        </p:txBody>
      </p:sp>
      <p:sp>
        <p:nvSpPr>
          <p:cNvPr id="26" name="Text 24"/>
          <p:cNvSpPr/>
          <p:nvPr/>
        </p:nvSpPr>
        <p:spPr>
          <a:xfrm>
            <a:off x="886968" y="3813048"/>
            <a:ext cx="2999232" cy="237744"/>
          </a:xfrm>
          <a:prstGeom prst="rect">
            <a:avLst/>
          </a:prstGeom>
          <a:noFill/>
          <a:ln/>
        </p:spPr>
        <p:txBody>
          <a:bodyPr wrap="square" lIns="0" tIns="0" rIns="0" bIns="0" rtlCol="0" anchor="ctr"/>
          <a:lstStyle/>
          <a:p>
            <a:pPr marL="0" indent="0">
              <a:buNone/>
            </a:pPr>
            <a:r>
              <a:rPr lang="en-US" sz="1450" b="1" dirty="0">
                <a:solidFill>
                  <a:srgbClr val="153A59"/>
                </a:solidFill>
              </a:rPr>
              <a:t>Peripheral artery disease</a:t>
            </a:r>
            <a:endParaRPr lang="en-US" sz="1450" dirty="0"/>
          </a:p>
        </p:txBody>
      </p:sp>
      <p:sp>
        <p:nvSpPr>
          <p:cNvPr id="27" name="Text 25"/>
          <p:cNvSpPr/>
          <p:nvPr/>
        </p:nvSpPr>
        <p:spPr>
          <a:xfrm>
            <a:off x="886968" y="4105656"/>
            <a:ext cx="2999232" cy="457200"/>
          </a:xfrm>
          <a:prstGeom prst="rect">
            <a:avLst/>
          </a:prstGeom>
          <a:noFill/>
          <a:ln/>
        </p:spPr>
        <p:txBody>
          <a:bodyPr wrap="square" lIns="127" tIns="127" rIns="127" bIns="127" rtlCol="0" anchor="ctr">
            <a:normAutofit/>
          </a:bodyPr>
          <a:lstStyle/>
          <a:p>
            <a:pPr marL="0" indent="0">
              <a:buNone/>
            </a:pPr>
            <a:r>
              <a:rPr lang="en-US" sz="1080" dirty="0">
                <a:solidFill>
                  <a:srgbClr val="1E2A36"/>
                </a:solidFill>
              </a:rPr>
              <a:t>PAD is more prevalent in diabetes; neuropathy can mask claudication and rest pain.</a:t>
            </a:r>
            <a:endParaRPr lang="en-US" sz="1080" dirty="0"/>
          </a:p>
        </p:txBody>
      </p:sp>
      <p:sp>
        <p:nvSpPr>
          <p:cNvPr id="28" name="Text 26"/>
          <p:cNvSpPr/>
          <p:nvPr/>
        </p:nvSpPr>
        <p:spPr>
          <a:xfrm>
            <a:off x="3721608" y="4389120"/>
            <a:ext cx="228600" cy="164592"/>
          </a:xfrm>
          <a:prstGeom prst="rect">
            <a:avLst/>
          </a:prstGeom>
          <a:noFill/>
          <a:ln/>
        </p:spPr>
        <p:txBody>
          <a:bodyPr wrap="square" lIns="0" tIns="0" rIns="0" bIns="0" rtlCol="0" anchor="ctr"/>
          <a:lstStyle/>
          <a:p>
            <a:pPr marL="0" indent="0" algn="r">
              <a:buNone/>
            </a:pPr>
            <a:r>
              <a:rPr lang="en-US" sz="750" dirty="0">
                <a:solidFill>
                  <a:srgbClr val="5B6B7A"/>
                </a:solidFill>
              </a:rPr>
              <a:t>[4]</a:t>
            </a:r>
            <a:endParaRPr lang="en-US" sz="750" dirty="0"/>
          </a:p>
        </p:txBody>
      </p:sp>
      <p:sp>
        <p:nvSpPr>
          <p:cNvPr id="29" name="Shape 27"/>
          <p:cNvSpPr/>
          <p:nvPr/>
        </p:nvSpPr>
        <p:spPr>
          <a:xfrm>
            <a:off x="4389120" y="3246120"/>
            <a:ext cx="3401568" cy="1417320"/>
          </a:xfrm>
          <a:prstGeom prst="roundRect">
            <a:avLst>
              <a:gd name="adj" fmla="val 5161"/>
            </a:avLst>
          </a:prstGeom>
          <a:solidFill>
            <a:srgbClr val="FFFFFF"/>
          </a:solidFill>
          <a:ln w="12700">
            <a:solidFill>
              <a:srgbClr val="D9E2E7"/>
            </a:solidFill>
            <a:prstDash val="solid"/>
          </a:ln>
          <a:effectLst>
            <a:outerShdw blurRad="25400" dist="50800" dir="2700000" algn="bl" rotWithShape="0">
              <a:srgbClr val="AAB6BE">
                <a:alpha val="28000"/>
              </a:srgbClr>
            </a:outerShdw>
          </a:effectLst>
        </p:spPr>
        <p:txBody>
          <a:bodyPr/>
          <a:lstStyle/>
          <a:p>
            <a:endParaRPr lang="en-US"/>
          </a:p>
        </p:txBody>
      </p:sp>
      <p:sp>
        <p:nvSpPr>
          <p:cNvPr id="30" name="Shape 28"/>
          <p:cNvSpPr/>
          <p:nvPr/>
        </p:nvSpPr>
        <p:spPr>
          <a:xfrm>
            <a:off x="4407408" y="3246120"/>
            <a:ext cx="3364992" cy="91440"/>
          </a:xfrm>
          <a:prstGeom prst="rect">
            <a:avLst/>
          </a:prstGeom>
          <a:solidFill>
            <a:srgbClr val="0097A7"/>
          </a:solidFill>
          <a:ln w="12700">
            <a:solidFill>
              <a:srgbClr val="0097A7"/>
            </a:solidFill>
            <a:prstDash val="solid"/>
          </a:ln>
        </p:spPr>
        <p:txBody>
          <a:bodyPr/>
          <a:lstStyle/>
          <a:p>
            <a:endParaRPr lang="en-US"/>
          </a:p>
        </p:txBody>
      </p:sp>
      <p:sp>
        <p:nvSpPr>
          <p:cNvPr id="31" name="Text 29"/>
          <p:cNvSpPr/>
          <p:nvPr/>
        </p:nvSpPr>
        <p:spPr>
          <a:xfrm>
            <a:off x="4590288" y="3447288"/>
            <a:ext cx="2999232" cy="310896"/>
          </a:xfrm>
          <a:prstGeom prst="rect">
            <a:avLst/>
          </a:prstGeom>
          <a:noFill/>
          <a:ln/>
        </p:spPr>
        <p:txBody>
          <a:bodyPr wrap="square" lIns="0" tIns="0" rIns="0" bIns="0" rtlCol="0" anchor="ctr"/>
          <a:lstStyle/>
          <a:p>
            <a:pPr marL="0" indent="0">
              <a:buNone/>
            </a:pPr>
            <a:r>
              <a:rPr lang="en-US" sz="2500" b="1" dirty="0">
                <a:solidFill>
                  <a:srgbClr val="0097A7"/>
                </a:solidFill>
              </a:rPr>
              <a:t>38%</a:t>
            </a:r>
            <a:endParaRPr lang="en-US" sz="2500" dirty="0"/>
          </a:p>
        </p:txBody>
      </p:sp>
      <p:sp>
        <p:nvSpPr>
          <p:cNvPr id="32" name="Text 30"/>
          <p:cNvSpPr/>
          <p:nvPr/>
        </p:nvSpPr>
        <p:spPr>
          <a:xfrm>
            <a:off x="4590288" y="3813048"/>
            <a:ext cx="2999232" cy="237744"/>
          </a:xfrm>
          <a:prstGeom prst="rect">
            <a:avLst/>
          </a:prstGeom>
          <a:noFill/>
          <a:ln/>
        </p:spPr>
        <p:txBody>
          <a:bodyPr wrap="square" lIns="0" tIns="0" rIns="0" bIns="0" rtlCol="0" anchor="ctr"/>
          <a:lstStyle/>
          <a:p>
            <a:pPr marL="0" indent="0">
              <a:buNone/>
            </a:pPr>
            <a:r>
              <a:rPr lang="en-US" sz="1450" b="1" dirty="0">
                <a:solidFill>
                  <a:srgbClr val="153A59"/>
                </a:solidFill>
              </a:rPr>
              <a:t>CKD / cardiorenal syndrome</a:t>
            </a:r>
            <a:endParaRPr lang="en-US" sz="1450" dirty="0"/>
          </a:p>
        </p:txBody>
      </p:sp>
      <p:sp>
        <p:nvSpPr>
          <p:cNvPr id="33" name="Text 31"/>
          <p:cNvSpPr/>
          <p:nvPr/>
        </p:nvSpPr>
        <p:spPr>
          <a:xfrm>
            <a:off x="4590288" y="4105656"/>
            <a:ext cx="2999232" cy="457200"/>
          </a:xfrm>
          <a:prstGeom prst="rect">
            <a:avLst/>
          </a:prstGeom>
          <a:noFill/>
          <a:ln/>
        </p:spPr>
        <p:txBody>
          <a:bodyPr wrap="square" lIns="127" tIns="127" rIns="127" bIns="127" rtlCol="0" anchor="ctr">
            <a:normAutofit/>
          </a:bodyPr>
          <a:lstStyle/>
          <a:p>
            <a:pPr marL="0" indent="0">
              <a:buNone/>
            </a:pPr>
            <a:r>
              <a:rPr lang="en-US" sz="1080" dirty="0">
                <a:solidFill>
                  <a:srgbClr val="1E2A36"/>
                </a:solidFill>
              </a:rPr>
              <a:t>≈4 in 10 adults with diabetes have CKD; screen with eGFR and urine ACR.</a:t>
            </a:r>
            <a:endParaRPr lang="en-US" sz="1080" dirty="0"/>
          </a:p>
        </p:txBody>
      </p:sp>
      <p:sp>
        <p:nvSpPr>
          <p:cNvPr id="34" name="Text 32"/>
          <p:cNvSpPr/>
          <p:nvPr/>
        </p:nvSpPr>
        <p:spPr>
          <a:xfrm>
            <a:off x="7424928" y="4389120"/>
            <a:ext cx="228600" cy="164592"/>
          </a:xfrm>
          <a:prstGeom prst="rect">
            <a:avLst/>
          </a:prstGeom>
          <a:noFill/>
          <a:ln/>
        </p:spPr>
        <p:txBody>
          <a:bodyPr wrap="square" lIns="0" tIns="0" rIns="0" bIns="0" rtlCol="0" anchor="ctr"/>
          <a:lstStyle/>
          <a:p>
            <a:pPr marL="0" indent="0" algn="r">
              <a:buNone/>
            </a:pPr>
            <a:r>
              <a:rPr lang="en-US" sz="750" dirty="0">
                <a:solidFill>
                  <a:srgbClr val="5B6B7A"/>
                </a:solidFill>
              </a:rPr>
              <a:t>[5]</a:t>
            </a:r>
            <a:endParaRPr lang="en-US" sz="750" dirty="0"/>
          </a:p>
        </p:txBody>
      </p:sp>
      <p:sp>
        <p:nvSpPr>
          <p:cNvPr id="35" name="Shape 33"/>
          <p:cNvSpPr/>
          <p:nvPr/>
        </p:nvSpPr>
        <p:spPr>
          <a:xfrm>
            <a:off x="8092440" y="3246120"/>
            <a:ext cx="3401568" cy="1417320"/>
          </a:xfrm>
          <a:prstGeom prst="roundRect">
            <a:avLst>
              <a:gd name="adj" fmla="val 5161"/>
            </a:avLst>
          </a:prstGeom>
          <a:solidFill>
            <a:srgbClr val="FFFFFF"/>
          </a:solidFill>
          <a:ln w="12700">
            <a:solidFill>
              <a:srgbClr val="D9E2E7"/>
            </a:solidFill>
            <a:prstDash val="solid"/>
          </a:ln>
          <a:effectLst>
            <a:outerShdw blurRad="25400" dist="50800" dir="2700000" algn="bl" rotWithShape="0">
              <a:srgbClr val="AAB6BE">
                <a:alpha val="28000"/>
              </a:srgbClr>
            </a:outerShdw>
          </a:effectLst>
        </p:spPr>
        <p:txBody>
          <a:bodyPr/>
          <a:lstStyle/>
          <a:p>
            <a:endParaRPr lang="en-US"/>
          </a:p>
        </p:txBody>
      </p:sp>
      <p:sp>
        <p:nvSpPr>
          <p:cNvPr id="36" name="Shape 34"/>
          <p:cNvSpPr/>
          <p:nvPr/>
        </p:nvSpPr>
        <p:spPr>
          <a:xfrm>
            <a:off x="8110728" y="3246120"/>
            <a:ext cx="3364992" cy="91440"/>
          </a:xfrm>
          <a:prstGeom prst="rect">
            <a:avLst/>
          </a:prstGeom>
          <a:solidFill>
            <a:srgbClr val="F39C34"/>
          </a:solidFill>
          <a:ln w="12700">
            <a:solidFill>
              <a:srgbClr val="F39C34"/>
            </a:solidFill>
            <a:prstDash val="solid"/>
          </a:ln>
        </p:spPr>
        <p:txBody>
          <a:bodyPr/>
          <a:lstStyle/>
          <a:p>
            <a:endParaRPr lang="en-US"/>
          </a:p>
        </p:txBody>
      </p:sp>
      <p:sp>
        <p:nvSpPr>
          <p:cNvPr id="37" name="Text 35"/>
          <p:cNvSpPr/>
          <p:nvPr/>
        </p:nvSpPr>
        <p:spPr>
          <a:xfrm>
            <a:off x="8293608" y="3447288"/>
            <a:ext cx="2999232" cy="310896"/>
          </a:xfrm>
          <a:prstGeom prst="rect">
            <a:avLst/>
          </a:prstGeom>
          <a:noFill/>
          <a:ln/>
        </p:spPr>
        <p:txBody>
          <a:bodyPr wrap="square" lIns="0" tIns="0" rIns="0" bIns="0" rtlCol="0" anchor="ctr"/>
          <a:lstStyle/>
          <a:p>
            <a:pPr marL="0" indent="0">
              <a:buNone/>
            </a:pPr>
            <a:r>
              <a:rPr lang="en-US" sz="2500" b="1" dirty="0">
                <a:solidFill>
                  <a:srgbClr val="F39C34"/>
                </a:solidFill>
              </a:rPr>
              <a:t>+28%</a:t>
            </a:r>
            <a:endParaRPr lang="en-US" sz="2500" dirty="0"/>
          </a:p>
        </p:txBody>
      </p:sp>
      <p:sp>
        <p:nvSpPr>
          <p:cNvPr id="38" name="Text 36"/>
          <p:cNvSpPr/>
          <p:nvPr/>
        </p:nvSpPr>
        <p:spPr>
          <a:xfrm>
            <a:off x="8293608" y="3813048"/>
            <a:ext cx="2999232" cy="237744"/>
          </a:xfrm>
          <a:prstGeom prst="rect">
            <a:avLst/>
          </a:prstGeom>
          <a:noFill/>
          <a:ln/>
        </p:spPr>
        <p:txBody>
          <a:bodyPr wrap="square" lIns="0" tIns="0" rIns="0" bIns="0" rtlCol="0" anchor="ctr"/>
          <a:lstStyle/>
          <a:p>
            <a:pPr marL="0" indent="0">
              <a:buNone/>
            </a:pPr>
            <a:r>
              <a:rPr lang="en-US" sz="1450" b="1" dirty="0">
                <a:solidFill>
                  <a:srgbClr val="153A59"/>
                </a:solidFill>
              </a:rPr>
              <a:t>Atrial fibrillation</a:t>
            </a:r>
            <a:endParaRPr lang="en-US" sz="1450" dirty="0"/>
          </a:p>
        </p:txBody>
      </p:sp>
      <p:sp>
        <p:nvSpPr>
          <p:cNvPr id="39" name="Text 37"/>
          <p:cNvSpPr/>
          <p:nvPr/>
        </p:nvSpPr>
        <p:spPr>
          <a:xfrm>
            <a:off x="8293608" y="4105656"/>
            <a:ext cx="2999232" cy="457200"/>
          </a:xfrm>
          <a:prstGeom prst="rect">
            <a:avLst/>
          </a:prstGeom>
          <a:noFill/>
          <a:ln/>
        </p:spPr>
        <p:txBody>
          <a:bodyPr wrap="square" lIns="127" tIns="127" rIns="127" bIns="127" rtlCol="0" anchor="ctr">
            <a:normAutofit/>
          </a:bodyPr>
          <a:lstStyle/>
          <a:p>
            <a:pPr marL="0" indent="0">
              <a:buNone/>
            </a:pPr>
            <a:r>
              <a:rPr lang="en-US" sz="1080" dirty="0">
                <a:solidFill>
                  <a:srgbClr val="1E2A36"/>
                </a:solidFill>
              </a:rPr>
              <a:t>Diabetes increases AF risk; prediabetes also increases AF risk by ≈20%.</a:t>
            </a:r>
            <a:endParaRPr lang="en-US" sz="1080" dirty="0"/>
          </a:p>
        </p:txBody>
      </p:sp>
      <p:sp>
        <p:nvSpPr>
          <p:cNvPr id="40" name="Text 38"/>
          <p:cNvSpPr/>
          <p:nvPr/>
        </p:nvSpPr>
        <p:spPr>
          <a:xfrm>
            <a:off x="11128248" y="4389120"/>
            <a:ext cx="228600" cy="164592"/>
          </a:xfrm>
          <a:prstGeom prst="rect">
            <a:avLst/>
          </a:prstGeom>
          <a:noFill/>
          <a:ln/>
        </p:spPr>
        <p:txBody>
          <a:bodyPr wrap="square" lIns="0" tIns="0" rIns="0" bIns="0" rtlCol="0" anchor="ctr"/>
          <a:lstStyle/>
          <a:p>
            <a:pPr marL="0" indent="0" algn="r">
              <a:buNone/>
            </a:pPr>
            <a:r>
              <a:rPr lang="en-US" sz="750" dirty="0">
                <a:solidFill>
                  <a:srgbClr val="5B6B7A"/>
                </a:solidFill>
              </a:rPr>
              <a:t>[6]</a:t>
            </a:r>
            <a:endParaRPr lang="en-US" sz="750" dirty="0"/>
          </a:p>
        </p:txBody>
      </p:sp>
      <p:sp>
        <p:nvSpPr>
          <p:cNvPr id="41" name="Shape 39"/>
          <p:cNvSpPr/>
          <p:nvPr/>
        </p:nvSpPr>
        <p:spPr>
          <a:xfrm>
            <a:off x="685800" y="4956048"/>
            <a:ext cx="10826496" cy="512064"/>
          </a:xfrm>
          <a:prstGeom prst="roundRect">
            <a:avLst>
              <a:gd name="adj" fmla="val 14286"/>
            </a:avLst>
          </a:prstGeom>
          <a:solidFill>
            <a:srgbClr val="E8F5F7"/>
          </a:solidFill>
          <a:ln w="9525">
            <a:solidFill>
              <a:srgbClr val="B6DDE3"/>
            </a:solidFill>
            <a:prstDash val="solid"/>
          </a:ln>
        </p:spPr>
        <p:txBody>
          <a:bodyPr/>
          <a:lstStyle/>
          <a:p>
            <a:endParaRPr lang="en-US"/>
          </a:p>
        </p:txBody>
      </p:sp>
      <p:sp>
        <p:nvSpPr>
          <p:cNvPr id="42" name="Text 40"/>
          <p:cNvSpPr/>
          <p:nvPr/>
        </p:nvSpPr>
        <p:spPr>
          <a:xfrm>
            <a:off x="914400" y="5102352"/>
            <a:ext cx="10369296" cy="201168"/>
          </a:xfrm>
          <a:prstGeom prst="rect">
            <a:avLst/>
          </a:prstGeom>
          <a:noFill/>
          <a:ln/>
        </p:spPr>
        <p:txBody>
          <a:bodyPr wrap="square" lIns="0" tIns="0" rIns="0" bIns="0" rtlCol="0" anchor="ctr"/>
          <a:lstStyle/>
          <a:p>
            <a:pPr marL="0" indent="0">
              <a:buNone/>
            </a:pPr>
            <a:r>
              <a:rPr lang="en-US" sz="1160" b="1" dirty="0">
                <a:solidFill>
                  <a:srgbClr val="153A59"/>
                </a:solidFill>
              </a:rPr>
              <a:t>Primary care message: </a:t>
            </a:r>
            <a:r>
              <a:rPr lang="en-US" sz="1160" dirty="0">
                <a:solidFill>
                  <a:srgbClr val="1E2A36"/>
                </a:solidFill>
              </a:rPr>
              <a:t>treat diabetes as a cardiometabolic disease — manage A1c, BP, LDL-C, kidney risk, weight, smoking, and vascular symptoms together.</a:t>
            </a:r>
            <a:endParaRPr lang="en-US" sz="1160" dirty="0"/>
          </a:p>
        </p:txBody>
      </p:sp>
      <p:sp>
        <p:nvSpPr>
          <p:cNvPr id="43" name="Text 41"/>
          <p:cNvSpPr/>
          <p:nvPr/>
        </p:nvSpPr>
        <p:spPr>
          <a:xfrm>
            <a:off x="548640" y="6355080"/>
            <a:ext cx="11155680" cy="228600"/>
          </a:xfrm>
          <a:prstGeom prst="rect">
            <a:avLst/>
          </a:prstGeom>
          <a:noFill/>
          <a:ln/>
        </p:spPr>
        <p:txBody>
          <a:bodyPr wrap="square" lIns="0" tIns="0" rIns="0" bIns="0" rtlCol="0" anchor="ctr">
            <a:normAutofit/>
          </a:bodyPr>
          <a:lstStyle/>
          <a:p>
            <a:pPr marL="0" indent="0">
              <a:buNone/>
            </a:pPr>
            <a:r>
              <a:rPr lang="en-US" sz="680" dirty="0">
                <a:solidFill>
                  <a:srgbClr val="52616E"/>
                </a:solidFill>
              </a:rPr>
              <a:t>Refs: [1] Kalyani RR. Heart Disease and Diabetes. NCBI Bookshelf, 2023. [2] Chen C. Stroke and Diabetes in Adults. NCBI Bookshelf, 2025. [3] Park JJ et al. Cardiovasc Diabetol, 2021. [4] Soyoye DO et al. World J Diabetes, 2021; ACC PAD Scientific Statement, 2025. [5] CDC CKD in the United States, 2026. [6] Aune D et al. Nutr Metab Cardiovasc Dis, 2018.</a:t>
            </a:r>
            <a:endParaRPr lang="en-US" sz="680" dirty="0"/>
          </a:p>
        </p:txBody>
      </p:sp>
      <p:sp>
        <p:nvSpPr>
          <p:cNvPr id="44" name="Text 42"/>
          <p:cNvSpPr/>
          <p:nvPr/>
        </p:nvSpPr>
        <p:spPr>
          <a:xfrm>
            <a:off x="548640" y="6611112"/>
            <a:ext cx="3931920" cy="109728"/>
          </a:xfrm>
          <a:prstGeom prst="rect">
            <a:avLst/>
          </a:prstGeom>
          <a:noFill/>
          <a:ln/>
        </p:spPr>
        <p:txBody>
          <a:bodyPr wrap="square" lIns="0" tIns="0" rIns="0" bIns="0" rtlCol="0" anchor="ctr"/>
          <a:lstStyle/>
          <a:p>
            <a:pPr marL="0" indent="0">
              <a:buNone/>
            </a:pPr>
            <a:r>
              <a:rPr lang="en-US" sz="700" dirty="0">
                <a:solidFill>
                  <a:srgbClr val="52616E"/>
                </a:solidFill>
              </a:rPr>
              <a:t>Diabetes, Prediabetes &amp; Cardiovascular Complications | Primary Care</a:t>
            </a:r>
            <a:endParaRPr lang="en-US" sz="700" dirty="0"/>
          </a:p>
        </p:txBody>
      </p:sp>
      <p:sp>
        <p:nvSpPr>
          <p:cNvPr id="45" name="Text 43"/>
          <p:cNvSpPr/>
          <p:nvPr/>
        </p:nvSpPr>
        <p:spPr>
          <a:xfrm>
            <a:off x="10561320" y="6611112"/>
            <a:ext cx="1051560" cy="109728"/>
          </a:xfrm>
          <a:prstGeom prst="rect">
            <a:avLst/>
          </a:prstGeom>
          <a:noFill/>
          <a:ln/>
        </p:spPr>
        <p:txBody>
          <a:bodyPr wrap="square" lIns="0" tIns="0" rIns="0" bIns="0" rtlCol="0" anchor="ctr"/>
          <a:lstStyle/>
          <a:p>
            <a:pPr marL="0" indent="0" algn="r">
              <a:buNone/>
            </a:pPr>
            <a:r>
              <a:rPr lang="en-US" sz="700" dirty="0">
                <a:solidFill>
                  <a:srgbClr val="52616E"/>
                </a:solidFill>
              </a:rPr>
              <a:t>Updated data slide</a:t>
            </a:r>
            <a:endParaRPr lang="en-US" sz="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F8B95"/>
          </a:solidFill>
          <a:ln w="12700">
            <a:solidFill>
              <a:srgbClr val="0F8B95">
                <a:alpha val="0"/>
              </a:srgbClr>
            </a:solidFill>
            <a:prstDash val="solid"/>
          </a:ln>
        </p:spPr>
        <p:txBody>
          <a:bodyPr/>
          <a:lstStyle/>
          <a:p>
            <a:endParaRPr lang="en-US"/>
          </a:p>
        </p:txBody>
      </p:sp>
      <p:sp>
        <p:nvSpPr>
          <p:cNvPr id="3" name="Text 1"/>
          <p:cNvSpPr/>
          <p:nvPr/>
        </p:nvSpPr>
        <p:spPr>
          <a:xfrm>
            <a:off x="502920" y="384048"/>
            <a:ext cx="11155680" cy="502920"/>
          </a:xfrm>
          <a:prstGeom prst="rect">
            <a:avLst/>
          </a:prstGeom>
          <a:noFill/>
          <a:ln/>
        </p:spPr>
        <p:txBody>
          <a:bodyPr wrap="square" lIns="0" tIns="0" rIns="0" bIns="0" rtlCol="0" anchor="ctr"/>
          <a:lstStyle/>
          <a:p>
            <a:pPr marL="0" indent="0">
              <a:buNone/>
            </a:pPr>
            <a:r>
              <a:rPr lang="en-US" sz="3100" b="1" dirty="0">
                <a:solidFill>
                  <a:srgbClr val="12344A"/>
                </a:solidFill>
                <a:latin typeface="Aptos Display" pitchFamily="34" charset="0"/>
                <a:ea typeface="Aptos Display" pitchFamily="34" charset="-122"/>
                <a:cs typeface="Aptos Display" pitchFamily="34" charset="-120"/>
              </a:rPr>
              <a:t>The diabetes–cardiovascular duality</a:t>
            </a:r>
            <a:endParaRPr lang="en-US" sz="3100" dirty="0"/>
          </a:p>
        </p:txBody>
      </p:sp>
      <p:sp>
        <p:nvSpPr>
          <p:cNvPr id="4" name="Text 2"/>
          <p:cNvSpPr/>
          <p:nvPr/>
        </p:nvSpPr>
        <p:spPr>
          <a:xfrm>
            <a:off x="530352" y="1097280"/>
            <a:ext cx="10972800" cy="310896"/>
          </a:xfrm>
          <a:prstGeom prst="rect">
            <a:avLst/>
          </a:prstGeom>
          <a:noFill/>
          <a:ln/>
        </p:spPr>
        <p:txBody>
          <a:bodyPr wrap="square" lIns="0" tIns="0" rIns="0" bIns="0" rtlCol="0" anchor="ctr"/>
          <a:lstStyle/>
          <a:p>
            <a:pPr marL="0" indent="0">
              <a:buNone/>
            </a:pPr>
            <a:r>
              <a:rPr lang="en-US" sz="1750" dirty="0">
                <a:solidFill>
                  <a:srgbClr val="475569"/>
                </a:solidFill>
                <a:latin typeface="Aptos" pitchFamily="34" charset="0"/>
                <a:ea typeface="Aptos" pitchFamily="34" charset="-122"/>
                <a:cs typeface="Aptos" pitchFamily="34" charset="-120"/>
              </a:rPr>
              <a:t>Prediabetes and diabetes are part of a cardiovascular–kidney–metabolic continuum.</a:t>
            </a:r>
            <a:endParaRPr lang="en-US" sz="1750" dirty="0"/>
          </a:p>
        </p:txBody>
      </p:sp>
      <p:sp>
        <p:nvSpPr>
          <p:cNvPr id="5" name="Text 3"/>
          <p:cNvSpPr/>
          <p:nvPr/>
        </p:nvSpPr>
        <p:spPr>
          <a:xfrm>
            <a:off x="658368" y="1627632"/>
            <a:ext cx="10863072" cy="566928"/>
          </a:xfrm>
          <a:prstGeom prst="rect">
            <a:avLst/>
          </a:prstGeom>
          <a:solidFill>
            <a:srgbClr val="FFFFFF"/>
          </a:solidFill>
          <a:ln w="12700">
            <a:solidFill>
              <a:srgbClr val="D8E3EA"/>
            </a:solidFill>
          </a:ln>
        </p:spPr>
        <p:txBody>
          <a:bodyPr wrap="square" rtlCol="0" anchor="ctr">
            <a:normAutofit/>
          </a:bodyPr>
          <a:lstStyle/>
          <a:p>
            <a:pPr marL="0" indent="0">
              <a:buNone/>
            </a:pPr>
            <a:r>
              <a:rPr lang="en-US" sz="1380" b="1" dirty="0">
                <a:solidFill>
                  <a:srgbClr val="12344A"/>
                </a:solidFill>
                <a:latin typeface="Aptos" pitchFamily="34" charset="0"/>
                <a:ea typeface="Aptos" pitchFamily="34" charset="-122"/>
                <a:cs typeface="Aptos" pitchFamily="34" charset="-120"/>
              </a:rPr>
              <a:t>CKM = </a:t>
            </a:r>
            <a:r>
              <a:rPr lang="en-US" sz="1380" dirty="0">
                <a:solidFill>
                  <a:srgbClr val="2A3B4C"/>
                </a:solidFill>
                <a:latin typeface="Aptos" pitchFamily="34" charset="0"/>
                <a:ea typeface="Aptos" pitchFamily="34" charset="-122"/>
                <a:cs typeface="Aptos" pitchFamily="34" charset="-120"/>
              </a:rPr>
              <a:t>Cardiovascular–Kidney–Metabolic syndrome: a framework linking obesity, prediabetes/diabetes, hypertension, dyslipidemia, CKD and CVD into one interconnected risk pathway.</a:t>
            </a:r>
            <a:endParaRPr lang="en-US" sz="1380" dirty="0"/>
          </a:p>
        </p:txBody>
      </p:sp>
      <p:sp>
        <p:nvSpPr>
          <p:cNvPr id="6" name="Shape 4"/>
          <p:cNvSpPr/>
          <p:nvPr/>
        </p:nvSpPr>
        <p:spPr>
          <a:xfrm>
            <a:off x="2734056" y="3182112"/>
            <a:ext cx="100584" cy="0"/>
          </a:xfrm>
          <a:prstGeom prst="line">
            <a:avLst/>
          </a:prstGeom>
          <a:noFill/>
          <a:ln w="25400">
            <a:solidFill>
              <a:srgbClr val="9FB8C7"/>
            </a:solidFill>
            <a:prstDash val="solid"/>
            <a:headEnd type="none"/>
            <a:tailEnd type="triangle"/>
          </a:ln>
        </p:spPr>
        <p:txBody>
          <a:bodyPr/>
          <a:lstStyle/>
          <a:p>
            <a:endParaRPr lang="en-US"/>
          </a:p>
        </p:txBody>
      </p:sp>
      <p:sp>
        <p:nvSpPr>
          <p:cNvPr id="7" name="Shape 5"/>
          <p:cNvSpPr/>
          <p:nvPr/>
        </p:nvSpPr>
        <p:spPr>
          <a:xfrm>
            <a:off x="4882896" y="3182112"/>
            <a:ext cx="100584" cy="0"/>
          </a:xfrm>
          <a:prstGeom prst="line">
            <a:avLst/>
          </a:prstGeom>
          <a:noFill/>
          <a:ln w="25400">
            <a:solidFill>
              <a:srgbClr val="9FB8C7"/>
            </a:solidFill>
            <a:prstDash val="solid"/>
            <a:headEnd type="none"/>
            <a:tailEnd type="triangle"/>
          </a:ln>
        </p:spPr>
        <p:txBody>
          <a:bodyPr/>
          <a:lstStyle/>
          <a:p>
            <a:endParaRPr lang="en-US"/>
          </a:p>
        </p:txBody>
      </p:sp>
      <p:sp>
        <p:nvSpPr>
          <p:cNvPr id="8" name="Shape 6"/>
          <p:cNvSpPr/>
          <p:nvPr/>
        </p:nvSpPr>
        <p:spPr>
          <a:xfrm>
            <a:off x="7031736" y="3182112"/>
            <a:ext cx="100584" cy="0"/>
          </a:xfrm>
          <a:prstGeom prst="line">
            <a:avLst/>
          </a:prstGeom>
          <a:noFill/>
          <a:ln w="25400">
            <a:solidFill>
              <a:srgbClr val="9FB8C7"/>
            </a:solidFill>
            <a:prstDash val="solid"/>
            <a:headEnd type="none"/>
            <a:tailEnd type="triangle"/>
          </a:ln>
        </p:spPr>
        <p:txBody>
          <a:bodyPr/>
          <a:lstStyle/>
          <a:p>
            <a:endParaRPr lang="en-US"/>
          </a:p>
        </p:txBody>
      </p:sp>
      <p:sp>
        <p:nvSpPr>
          <p:cNvPr id="9" name="Shape 7"/>
          <p:cNvSpPr/>
          <p:nvPr/>
        </p:nvSpPr>
        <p:spPr>
          <a:xfrm>
            <a:off x="9180576" y="3182112"/>
            <a:ext cx="100584" cy="0"/>
          </a:xfrm>
          <a:prstGeom prst="line">
            <a:avLst/>
          </a:prstGeom>
          <a:noFill/>
          <a:ln w="25400">
            <a:solidFill>
              <a:srgbClr val="9FB8C7"/>
            </a:solidFill>
            <a:prstDash val="solid"/>
            <a:headEnd type="none"/>
            <a:tailEnd type="triangle"/>
          </a:ln>
        </p:spPr>
        <p:txBody>
          <a:bodyPr/>
          <a:lstStyle/>
          <a:p>
            <a:endParaRPr lang="en-US"/>
          </a:p>
        </p:txBody>
      </p:sp>
      <p:sp>
        <p:nvSpPr>
          <p:cNvPr id="10" name="Text 8"/>
          <p:cNvSpPr/>
          <p:nvPr/>
        </p:nvSpPr>
        <p:spPr>
          <a:xfrm>
            <a:off x="749808" y="2816352"/>
            <a:ext cx="1938528" cy="731520"/>
          </a:xfrm>
          <a:prstGeom prst="rect">
            <a:avLst/>
          </a:prstGeom>
          <a:solidFill>
            <a:srgbClr val="E6F7F9"/>
          </a:solidFill>
          <a:ln w="16510">
            <a:solidFill>
              <a:srgbClr val="0F8B95"/>
            </a:solidFill>
          </a:ln>
        </p:spPr>
        <p:txBody>
          <a:bodyPr wrap="square" rtlCol="0" anchor="ctr">
            <a:normAutofit/>
          </a:bodyPr>
          <a:lstStyle/>
          <a:p>
            <a:pPr marL="0" indent="0" algn="ctr">
              <a:buNone/>
            </a:pPr>
            <a:r>
              <a:rPr lang="en-US" sz="1250" b="1" dirty="0">
                <a:solidFill>
                  <a:srgbClr val="0F8B95"/>
                </a:solidFill>
                <a:latin typeface="Aptos" pitchFamily="34" charset="0"/>
                <a:ea typeface="Aptos" pitchFamily="34" charset="-122"/>
                <a:cs typeface="Aptos" pitchFamily="34" charset="-120"/>
              </a:rPr>
              <a:t>Insulin resistance
</a:t>
            </a:r>
            <a:r>
              <a:rPr lang="en-US" sz="1030" dirty="0">
                <a:solidFill>
                  <a:srgbClr val="475569"/>
                </a:solidFill>
                <a:latin typeface="Aptos" pitchFamily="34" charset="0"/>
                <a:ea typeface="Aptos" pitchFamily="34" charset="-122"/>
                <a:cs typeface="Aptos" pitchFamily="34" charset="-120"/>
              </a:rPr>
              <a:t>metabolic stress</a:t>
            </a:r>
            <a:endParaRPr lang="en-US" sz="1250" dirty="0"/>
          </a:p>
        </p:txBody>
      </p:sp>
      <p:sp>
        <p:nvSpPr>
          <p:cNvPr id="11" name="Text 9"/>
          <p:cNvSpPr/>
          <p:nvPr/>
        </p:nvSpPr>
        <p:spPr>
          <a:xfrm>
            <a:off x="2898648" y="2816352"/>
            <a:ext cx="1938528" cy="731520"/>
          </a:xfrm>
          <a:prstGeom prst="rect">
            <a:avLst/>
          </a:prstGeom>
          <a:solidFill>
            <a:srgbClr val="FFF3DD"/>
          </a:solidFill>
          <a:ln w="16510">
            <a:solidFill>
              <a:srgbClr val="F59E0B"/>
            </a:solidFill>
          </a:ln>
        </p:spPr>
        <p:txBody>
          <a:bodyPr wrap="square" rtlCol="0" anchor="ctr">
            <a:normAutofit/>
          </a:bodyPr>
          <a:lstStyle/>
          <a:p>
            <a:pPr marL="0" indent="0" algn="ctr">
              <a:buNone/>
            </a:pPr>
            <a:r>
              <a:rPr lang="en-US" sz="1250" b="1" dirty="0">
                <a:solidFill>
                  <a:srgbClr val="F59E0B"/>
                </a:solidFill>
                <a:latin typeface="Aptos" pitchFamily="34" charset="0"/>
                <a:ea typeface="Aptos" pitchFamily="34" charset="-122"/>
                <a:cs typeface="Aptos" pitchFamily="34" charset="-120"/>
              </a:rPr>
              <a:t>Prediabetes / obesity
</a:t>
            </a:r>
            <a:r>
              <a:rPr lang="en-US" sz="1030" dirty="0">
                <a:solidFill>
                  <a:srgbClr val="475569"/>
                </a:solidFill>
                <a:latin typeface="Aptos" pitchFamily="34" charset="0"/>
                <a:ea typeface="Aptos" pitchFamily="34" charset="-122"/>
                <a:cs typeface="Aptos" pitchFamily="34" charset="-120"/>
              </a:rPr>
              <a:t>early risk stage</a:t>
            </a:r>
            <a:endParaRPr lang="en-US" sz="1250" dirty="0"/>
          </a:p>
        </p:txBody>
      </p:sp>
      <p:sp>
        <p:nvSpPr>
          <p:cNvPr id="12" name="Text 10"/>
          <p:cNvSpPr/>
          <p:nvPr/>
        </p:nvSpPr>
        <p:spPr>
          <a:xfrm>
            <a:off x="5047488" y="2816352"/>
            <a:ext cx="1938528" cy="731520"/>
          </a:xfrm>
          <a:prstGeom prst="rect">
            <a:avLst/>
          </a:prstGeom>
          <a:solidFill>
            <a:srgbClr val="FDECEA"/>
          </a:solidFill>
          <a:ln w="16510">
            <a:solidFill>
              <a:srgbClr val="C0392B"/>
            </a:solidFill>
          </a:ln>
        </p:spPr>
        <p:txBody>
          <a:bodyPr wrap="square" rtlCol="0" anchor="ctr">
            <a:normAutofit/>
          </a:bodyPr>
          <a:lstStyle/>
          <a:p>
            <a:pPr marL="0" indent="0" algn="ctr">
              <a:buNone/>
            </a:pPr>
            <a:r>
              <a:rPr lang="en-US" sz="1250" b="1" dirty="0">
                <a:solidFill>
                  <a:srgbClr val="C0392B"/>
                </a:solidFill>
                <a:latin typeface="Aptos" pitchFamily="34" charset="0"/>
                <a:ea typeface="Aptos" pitchFamily="34" charset="-122"/>
                <a:cs typeface="Aptos" pitchFamily="34" charset="-120"/>
              </a:rPr>
              <a:t>HTN + dyslipidemia
</a:t>
            </a:r>
            <a:r>
              <a:rPr lang="en-US" sz="1030" dirty="0">
                <a:solidFill>
                  <a:srgbClr val="475569"/>
                </a:solidFill>
                <a:latin typeface="Aptos" pitchFamily="34" charset="0"/>
                <a:ea typeface="Aptos" pitchFamily="34" charset="-122"/>
                <a:cs typeface="Aptos" pitchFamily="34" charset="-120"/>
              </a:rPr>
              <a:t>vascular injury</a:t>
            </a:r>
            <a:endParaRPr lang="en-US" sz="1250" dirty="0"/>
          </a:p>
        </p:txBody>
      </p:sp>
      <p:sp>
        <p:nvSpPr>
          <p:cNvPr id="13" name="Text 11"/>
          <p:cNvSpPr/>
          <p:nvPr/>
        </p:nvSpPr>
        <p:spPr>
          <a:xfrm>
            <a:off x="7196328" y="2816352"/>
            <a:ext cx="1938528" cy="731520"/>
          </a:xfrm>
          <a:prstGeom prst="rect">
            <a:avLst/>
          </a:prstGeom>
          <a:solidFill>
            <a:srgbClr val="EAF7EF"/>
          </a:solidFill>
          <a:ln w="16510">
            <a:solidFill>
              <a:srgbClr val="2E8B57"/>
            </a:solidFill>
          </a:ln>
        </p:spPr>
        <p:txBody>
          <a:bodyPr wrap="square" rtlCol="0" anchor="ctr">
            <a:normAutofit/>
          </a:bodyPr>
          <a:lstStyle/>
          <a:p>
            <a:pPr marL="0" indent="0" algn="ctr">
              <a:buNone/>
            </a:pPr>
            <a:r>
              <a:rPr lang="en-US" sz="1250" b="1" dirty="0">
                <a:solidFill>
                  <a:srgbClr val="2E8B57"/>
                </a:solidFill>
                <a:latin typeface="Aptos" pitchFamily="34" charset="0"/>
                <a:ea typeface="Aptos" pitchFamily="34" charset="-122"/>
                <a:cs typeface="Aptos" pitchFamily="34" charset="-120"/>
              </a:rPr>
              <a:t>CKD risk
</a:t>
            </a:r>
            <a:r>
              <a:rPr lang="en-US" sz="1030" dirty="0">
                <a:solidFill>
                  <a:srgbClr val="475569"/>
                </a:solidFill>
                <a:latin typeface="Aptos" pitchFamily="34" charset="0"/>
                <a:ea typeface="Aptos" pitchFamily="34" charset="-122"/>
                <a:cs typeface="Aptos" pitchFamily="34" charset="-120"/>
              </a:rPr>
              <a:t>albuminuria/eGFR</a:t>
            </a:r>
            <a:endParaRPr lang="en-US" sz="1250" dirty="0"/>
          </a:p>
        </p:txBody>
      </p:sp>
      <p:sp>
        <p:nvSpPr>
          <p:cNvPr id="14" name="Text 12"/>
          <p:cNvSpPr/>
          <p:nvPr/>
        </p:nvSpPr>
        <p:spPr>
          <a:xfrm>
            <a:off x="9345168" y="2816352"/>
            <a:ext cx="2057400" cy="731520"/>
          </a:xfrm>
          <a:prstGeom prst="rect">
            <a:avLst/>
          </a:prstGeom>
          <a:solidFill>
            <a:srgbClr val="EAF1F7"/>
          </a:solidFill>
          <a:ln w="16510">
            <a:solidFill>
              <a:srgbClr val="12344A"/>
            </a:solidFill>
          </a:ln>
        </p:spPr>
        <p:txBody>
          <a:bodyPr wrap="square" rtlCol="0" anchor="ctr">
            <a:normAutofit/>
          </a:bodyPr>
          <a:lstStyle/>
          <a:p>
            <a:pPr marL="0" indent="0" algn="ctr">
              <a:buNone/>
            </a:pPr>
            <a:r>
              <a:rPr lang="en-US" sz="1250" b="1" dirty="0">
                <a:solidFill>
                  <a:srgbClr val="12344A"/>
                </a:solidFill>
                <a:latin typeface="Aptos" pitchFamily="34" charset="0"/>
                <a:ea typeface="Aptos" pitchFamily="34" charset="-122"/>
                <a:cs typeface="Aptos" pitchFamily="34" charset="-120"/>
              </a:rPr>
              <a:t>ASCVD / HF / PAD
</a:t>
            </a:r>
            <a:r>
              <a:rPr lang="en-US" sz="1030" dirty="0">
                <a:solidFill>
                  <a:srgbClr val="475569"/>
                </a:solidFill>
                <a:latin typeface="Aptos" pitchFamily="34" charset="0"/>
                <a:ea typeface="Aptos" pitchFamily="34" charset="-122"/>
                <a:cs typeface="Aptos" pitchFamily="34" charset="-120"/>
              </a:rPr>
              <a:t>clinical events</a:t>
            </a:r>
            <a:endParaRPr lang="en-US" sz="1250" dirty="0"/>
          </a:p>
        </p:txBody>
      </p:sp>
      <p:sp>
        <p:nvSpPr>
          <p:cNvPr id="15" name="Text 13"/>
          <p:cNvSpPr/>
          <p:nvPr/>
        </p:nvSpPr>
        <p:spPr>
          <a:xfrm>
            <a:off x="749808" y="3904488"/>
            <a:ext cx="3520440" cy="1517904"/>
          </a:xfrm>
          <a:prstGeom prst="rect">
            <a:avLst/>
          </a:prstGeom>
          <a:solidFill>
            <a:srgbClr val="FFFFFF"/>
          </a:solidFill>
          <a:ln w="12700">
            <a:solidFill>
              <a:srgbClr val="C9D8E2"/>
            </a:solidFill>
          </a:ln>
        </p:spPr>
        <p:txBody>
          <a:bodyPr wrap="square" rtlCol="0" anchor="ctr">
            <a:normAutofit/>
          </a:bodyPr>
          <a:lstStyle/>
          <a:p>
            <a:pPr marL="0" indent="0" algn="ctr">
              <a:buNone/>
            </a:pPr>
            <a:r>
              <a:rPr lang="en-US" sz="3200" b="1" dirty="0">
                <a:solidFill>
                  <a:srgbClr val="0B7285"/>
                </a:solidFill>
                <a:latin typeface="Aptos Display" pitchFamily="34" charset="0"/>
                <a:ea typeface="Aptos Display" pitchFamily="34" charset="-122"/>
                <a:cs typeface="Aptos Display" pitchFamily="34" charset="-120"/>
              </a:rPr>
              <a:t>~90%
</a:t>
            </a:r>
            <a:r>
              <a:rPr lang="en-US" sz="1420" b="1" dirty="0">
                <a:solidFill>
                  <a:srgbClr val="12344A"/>
                </a:solidFill>
                <a:latin typeface="Aptos" pitchFamily="34" charset="0"/>
                <a:ea typeface="Aptos" pitchFamily="34" charset="-122"/>
                <a:cs typeface="Aptos" pitchFamily="34" charset="-120"/>
              </a:rPr>
              <a:t>U.S. adults had CKM stage ≥1
</a:t>
            </a:r>
            <a:r>
              <a:rPr lang="en-US" sz="1080" dirty="0">
                <a:solidFill>
                  <a:srgbClr val="334155"/>
                </a:solidFill>
                <a:latin typeface="Aptos" pitchFamily="34" charset="0"/>
                <a:ea typeface="Aptos" pitchFamily="34" charset="-122"/>
                <a:cs typeface="Aptos" pitchFamily="34" charset="-120"/>
              </a:rPr>
              <a:t>At least one cardiometabolic risk factor: excess adiposity, metabolic risk, CKD or CVD.
</a:t>
            </a:r>
            <a:r>
              <a:rPr lang="en-US" sz="750" i="1" dirty="0">
                <a:solidFill>
                  <a:srgbClr val="64748B"/>
                </a:solidFill>
                <a:latin typeface="Aptos" pitchFamily="34" charset="0"/>
                <a:ea typeface="Aptos" pitchFamily="34" charset="-122"/>
                <a:cs typeface="Aptos" pitchFamily="34" charset="-120"/>
              </a:rPr>
              <a:t>Aggarwal et al., JAMA 2024</a:t>
            </a:r>
            <a:endParaRPr lang="en-US" sz="3200" dirty="0"/>
          </a:p>
        </p:txBody>
      </p:sp>
      <p:sp>
        <p:nvSpPr>
          <p:cNvPr id="16" name="Text 14"/>
          <p:cNvSpPr/>
          <p:nvPr/>
        </p:nvSpPr>
        <p:spPr>
          <a:xfrm>
            <a:off x="4498848" y="3904488"/>
            <a:ext cx="2971800" cy="1517904"/>
          </a:xfrm>
          <a:prstGeom prst="rect">
            <a:avLst/>
          </a:prstGeom>
          <a:solidFill>
            <a:srgbClr val="FFFFFF"/>
          </a:solidFill>
          <a:ln w="12700">
            <a:solidFill>
              <a:srgbClr val="C9D8E2"/>
            </a:solidFill>
          </a:ln>
        </p:spPr>
        <p:txBody>
          <a:bodyPr wrap="square" rtlCol="0" anchor="ctr">
            <a:normAutofit/>
          </a:bodyPr>
          <a:lstStyle/>
          <a:p>
            <a:pPr marL="0" indent="0" algn="ctr">
              <a:buNone/>
            </a:pPr>
            <a:r>
              <a:rPr lang="en-US" sz="3200" b="1" dirty="0">
                <a:solidFill>
                  <a:srgbClr val="C0392B"/>
                </a:solidFill>
                <a:latin typeface="Aptos Display" pitchFamily="34" charset="0"/>
                <a:ea typeface="Aptos Display" pitchFamily="34" charset="-122"/>
                <a:cs typeface="Aptos Display" pitchFamily="34" charset="-120"/>
              </a:rPr>
              <a:t>14.6%
</a:t>
            </a:r>
            <a:r>
              <a:rPr lang="en-US" sz="1420" b="1" dirty="0">
                <a:solidFill>
                  <a:srgbClr val="12344A"/>
                </a:solidFill>
                <a:latin typeface="Aptos" pitchFamily="34" charset="0"/>
                <a:ea typeface="Aptos" pitchFamily="34" charset="-122"/>
                <a:cs typeface="Aptos" pitchFamily="34" charset="-120"/>
              </a:rPr>
              <a:t>Advanced CKM stages 3–4
</a:t>
            </a:r>
            <a:r>
              <a:rPr lang="en-US" sz="1080" dirty="0">
                <a:solidFill>
                  <a:srgbClr val="334155"/>
                </a:solidFill>
                <a:latin typeface="Aptos" pitchFamily="34" charset="0"/>
                <a:ea typeface="Aptos" pitchFamily="34" charset="-122"/>
                <a:cs typeface="Aptos" pitchFamily="34" charset="-120"/>
              </a:rPr>
              <a:t>Already high-risk: subclinical CVD risk or established cardiovascular disease.
</a:t>
            </a:r>
            <a:r>
              <a:rPr lang="en-US" sz="750" i="1" dirty="0">
                <a:solidFill>
                  <a:srgbClr val="64748B"/>
                </a:solidFill>
                <a:latin typeface="Aptos" pitchFamily="34" charset="0"/>
                <a:ea typeface="Aptos" pitchFamily="34" charset="-122"/>
                <a:cs typeface="Aptos" pitchFamily="34" charset="-120"/>
              </a:rPr>
              <a:t>Aggarwal et al., JAMA 2024</a:t>
            </a:r>
            <a:endParaRPr lang="en-US" sz="3200" dirty="0"/>
          </a:p>
        </p:txBody>
      </p:sp>
      <p:sp>
        <p:nvSpPr>
          <p:cNvPr id="17" name="Text 15"/>
          <p:cNvSpPr/>
          <p:nvPr/>
        </p:nvSpPr>
        <p:spPr>
          <a:xfrm>
            <a:off x="7699248" y="3904488"/>
            <a:ext cx="3703320" cy="1517904"/>
          </a:xfrm>
          <a:prstGeom prst="rect">
            <a:avLst/>
          </a:prstGeom>
          <a:solidFill>
            <a:srgbClr val="FFFFFF"/>
          </a:solidFill>
          <a:ln w="12700">
            <a:solidFill>
              <a:srgbClr val="C9D8E2"/>
            </a:solidFill>
          </a:ln>
        </p:spPr>
        <p:txBody>
          <a:bodyPr wrap="square" rtlCol="0" anchor="ctr">
            <a:normAutofit/>
          </a:bodyPr>
          <a:lstStyle/>
          <a:p>
            <a:pPr marL="0" indent="0" algn="ctr">
              <a:buNone/>
            </a:pPr>
            <a:r>
              <a:rPr lang="en-US" sz="3200" b="1" dirty="0">
                <a:solidFill>
                  <a:srgbClr val="12344A"/>
                </a:solidFill>
                <a:latin typeface="Aptos Display" pitchFamily="34" charset="0"/>
                <a:ea typeface="Aptos Display" pitchFamily="34" charset="-122"/>
                <a:cs typeface="Aptos Display" pitchFamily="34" charset="-120"/>
              </a:rPr>
              <a:t>Beyond A1c
</a:t>
            </a:r>
            <a:r>
              <a:rPr lang="en-US" sz="1420" b="1" dirty="0">
                <a:solidFill>
                  <a:srgbClr val="12344A"/>
                </a:solidFill>
                <a:latin typeface="Aptos" pitchFamily="34" charset="0"/>
                <a:ea typeface="Aptos" pitchFamily="34" charset="-122"/>
                <a:cs typeface="Aptos" pitchFamily="34" charset="-120"/>
              </a:rPr>
              <a:t>Primary care opportunity
</a:t>
            </a:r>
            <a:r>
              <a:rPr lang="en-US" sz="1080" dirty="0">
                <a:solidFill>
                  <a:srgbClr val="334155"/>
                </a:solidFill>
                <a:latin typeface="Aptos" pitchFamily="34" charset="0"/>
                <a:ea typeface="Aptos" pitchFamily="34" charset="-122"/>
                <a:cs typeface="Aptos" pitchFamily="34" charset="-120"/>
              </a:rPr>
              <a:t>Screen early and treat BP, LDL-C, weight, kidney function, albuminuria and vascular symptoms.
</a:t>
            </a:r>
            <a:r>
              <a:rPr lang="en-US" sz="750" i="1" dirty="0">
                <a:solidFill>
                  <a:srgbClr val="64748B"/>
                </a:solidFill>
                <a:latin typeface="Aptos" pitchFamily="34" charset="0"/>
                <a:ea typeface="Aptos" pitchFamily="34" charset="-122"/>
                <a:cs typeface="Aptos" pitchFamily="34" charset="-120"/>
              </a:rPr>
              <a:t>AHA Presidential Advisory 2023</a:t>
            </a:r>
            <a:endParaRPr lang="en-US" sz="3200" dirty="0"/>
          </a:p>
        </p:txBody>
      </p:sp>
      <p:sp>
        <p:nvSpPr>
          <p:cNvPr id="18" name="Text 16"/>
          <p:cNvSpPr/>
          <p:nvPr/>
        </p:nvSpPr>
        <p:spPr>
          <a:xfrm>
            <a:off x="1170432" y="5715000"/>
            <a:ext cx="9857232" cy="384048"/>
          </a:xfrm>
          <a:prstGeom prst="rect">
            <a:avLst/>
          </a:prstGeom>
          <a:solidFill>
            <a:srgbClr val="E6F2F5"/>
          </a:solidFill>
          <a:ln w="12700">
            <a:solidFill>
              <a:srgbClr val="BBD4DF"/>
            </a:solidFill>
          </a:ln>
        </p:spPr>
        <p:txBody>
          <a:bodyPr wrap="square" rtlCol="0" anchor="ctr"/>
          <a:lstStyle/>
          <a:p>
            <a:pPr marL="0" indent="0" algn="ctr">
              <a:buNone/>
            </a:pPr>
            <a:r>
              <a:rPr lang="en-US" sz="1800" b="1" dirty="0">
                <a:solidFill>
                  <a:srgbClr val="12344A"/>
                </a:solidFill>
                <a:latin typeface="Aptos Display" pitchFamily="34" charset="0"/>
                <a:ea typeface="Aptos Display" pitchFamily="34" charset="-122"/>
                <a:cs typeface="Aptos Display" pitchFamily="34" charset="-120"/>
              </a:rPr>
              <a:t>Key takeaway: Diabetes care is cardiovascular prevention — start before the first event.</a:t>
            </a:r>
            <a:endParaRPr lang="en-US" sz="1800" dirty="0"/>
          </a:p>
        </p:txBody>
      </p:sp>
      <p:sp>
        <p:nvSpPr>
          <p:cNvPr id="19" name="Text 17"/>
          <p:cNvSpPr/>
          <p:nvPr/>
        </p:nvSpPr>
        <p:spPr>
          <a:xfrm>
            <a:off x="530352" y="6355080"/>
            <a:ext cx="9326880" cy="164592"/>
          </a:xfrm>
          <a:prstGeom prst="rect">
            <a:avLst/>
          </a:prstGeom>
          <a:noFill/>
          <a:ln/>
        </p:spPr>
        <p:txBody>
          <a:bodyPr wrap="square" lIns="0" tIns="0" rIns="0" bIns="0" rtlCol="0" anchor="ctr"/>
          <a:lstStyle/>
          <a:p>
            <a:pPr marL="0" indent="0">
              <a:buNone/>
            </a:pPr>
            <a:r>
              <a:rPr lang="en-US" sz="750" dirty="0">
                <a:solidFill>
                  <a:srgbClr val="627989"/>
                </a:solidFill>
                <a:latin typeface="Aptos" pitchFamily="34" charset="0"/>
                <a:ea typeface="Aptos" pitchFamily="34" charset="-122"/>
                <a:cs typeface="Aptos" pitchFamily="34" charset="-120"/>
              </a:rPr>
              <a:t>References: Ndumele CE et al. Circulation. 2023;148:1606–1635. Aggarwal R et al. JAMA. 2024;331:1858–1860.</a:t>
            </a:r>
            <a:endParaRPr lang="en-US" sz="750" dirty="0"/>
          </a:p>
        </p:txBody>
      </p:sp>
      <p:sp>
        <p:nvSpPr>
          <p:cNvPr id="20" name="Text 18"/>
          <p:cNvSpPr/>
          <p:nvPr/>
        </p:nvSpPr>
        <p:spPr>
          <a:xfrm>
            <a:off x="530352" y="6583680"/>
            <a:ext cx="4754880" cy="164592"/>
          </a:xfrm>
          <a:prstGeom prst="rect">
            <a:avLst/>
          </a:prstGeom>
          <a:noFill/>
          <a:ln/>
        </p:spPr>
        <p:txBody>
          <a:bodyPr wrap="square" lIns="0" tIns="0" rIns="0" bIns="0" rtlCol="0" anchor="ctr"/>
          <a:lstStyle/>
          <a:p>
            <a:pPr marL="0" indent="0">
              <a:buNone/>
            </a:pPr>
            <a:r>
              <a:rPr lang="en-US" sz="650" dirty="0">
                <a:solidFill>
                  <a:srgbClr val="627989"/>
                </a:solidFill>
                <a:latin typeface="Aptos" pitchFamily="34" charset="0"/>
                <a:ea typeface="Aptos" pitchFamily="34" charset="-122"/>
                <a:cs typeface="Aptos" pitchFamily="34" charset="-120"/>
              </a:rPr>
              <a:t>Diabetes, Prediabetes &amp; Cardiovascular Risk in Primary Care</a:t>
            </a:r>
            <a:endParaRPr lang="en-US" sz="650" dirty="0"/>
          </a:p>
        </p:txBody>
      </p:sp>
      <p:sp>
        <p:nvSpPr>
          <p:cNvPr id="21" name="Text 19"/>
          <p:cNvSpPr/>
          <p:nvPr/>
        </p:nvSpPr>
        <p:spPr>
          <a:xfrm>
            <a:off x="11567160" y="6583680"/>
            <a:ext cx="182880" cy="164592"/>
          </a:xfrm>
          <a:prstGeom prst="rect">
            <a:avLst/>
          </a:prstGeom>
          <a:noFill/>
          <a:ln/>
        </p:spPr>
        <p:txBody>
          <a:bodyPr wrap="square" lIns="0" tIns="0" rIns="0" bIns="0" rtlCol="0" anchor="ctr"/>
          <a:lstStyle/>
          <a:p>
            <a:pPr marL="0" indent="0">
              <a:buNone/>
            </a:pPr>
            <a:r>
              <a:rPr lang="en-US" sz="700" dirty="0">
                <a:solidFill>
                  <a:srgbClr val="627989"/>
                </a:solidFill>
              </a:rPr>
              <a:t>6</a:t>
            </a:r>
            <a:endParaRPr lang="en-US" sz="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5"/>
          <p:cNvSpPr/>
          <p:nvPr/>
        </p:nvSpPr>
        <p:spPr>
          <a:xfrm>
            <a:off x="3255264" y="2496312"/>
            <a:ext cx="384048" cy="438912"/>
          </a:xfrm>
          <a:prstGeom prst="chevron">
            <a:avLst/>
          </a:prstGeom>
          <a:solidFill>
            <a:srgbClr val="A9C7D3"/>
          </a:solidFill>
          <a:ln w="12700">
            <a:solidFill>
              <a:srgbClr val="A9C7D3"/>
            </a:solidFill>
            <a:prstDash val="solid"/>
          </a:ln>
        </p:spPr>
        <p:txBody>
          <a:bodyPr/>
          <a:lstStyle/>
          <a:p>
            <a:endParaRPr lang="en-US"/>
          </a:p>
        </p:txBody>
      </p:sp>
      <p:sp>
        <p:nvSpPr>
          <p:cNvPr id="8" name="Shape 6"/>
          <p:cNvSpPr/>
          <p:nvPr/>
        </p:nvSpPr>
        <p:spPr>
          <a:xfrm>
            <a:off x="6254496" y="2496312"/>
            <a:ext cx="384048" cy="438912"/>
          </a:xfrm>
          <a:prstGeom prst="chevron">
            <a:avLst/>
          </a:prstGeom>
          <a:solidFill>
            <a:srgbClr val="A9C7D3"/>
          </a:solidFill>
          <a:ln w="12700">
            <a:solidFill>
              <a:srgbClr val="A9C7D3"/>
            </a:solidFill>
            <a:prstDash val="solid"/>
          </a:ln>
        </p:spPr>
        <p:txBody>
          <a:bodyPr/>
          <a:lstStyle/>
          <a:p>
            <a:endParaRPr lang="en-US"/>
          </a:p>
        </p:txBody>
      </p:sp>
      <p:sp>
        <p:nvSpPr>
          <p:cNvPr id="9" name="Shape 7"/>
          <p:cNvSpPr/>
          <p:nvPr/>
        </p:nvSpPr>
        <p:spPr>
          <a:xfrm>
            <a:off x="932688" y="2322576"/>
            <a:ext cx="2057400" cy="804672"/>
          </a:xfrm>
          <a:prstGeom prst="roundRect">
            <a:avLst>
              <a:gd name="adj" fmla="val 10227"/>
            </a:avLst>
          </a:prstGeom>
          <a:solidFill>
            <a:srgbClr val="FFFFFF"/>
          </a:solidFill>
          <a:ln w="12700">
            <a:solidFill>
              <a:srgbClr val="C6D7E0"/>
            </a:solidFill>
            <a:prstDash val="solid"/>
          </a:ln>
        </p:spPr>
        <p:txBody>
          <a:bodyPr/>
          <a:lstStyle/>
          <a:p>
            <a:endParaRPr lang="en-US"/>
          </a:p>
        </p:txBody>
      </p:sp>
      <p:sp>
        <p:nvSpPr>
          <p:cNvPr id="10" name="Shape 8"/>
          <p:cNvSpPr/>
          <p:nvPr/>
        </p:nvSpPr>
        <p:spPr>
          <a:xfrm>
            <a:off x="1115568" y="2432304"/>
            <a:ext cx="566928" cy="566928"/>
          </a:xfrm>
          <a:prstGeom prst="ellipse">
            <a:avLst/>
          </a:prstGeom>
          <a:solidFill>
            <a:srgbClr val="0A8A96"/>
          </a:solidFill>
          <a:ln w="12700">
            <a:solidFill>
              <a:srgbClr val="0A8A96"/>
            </a:solidFill>
            <a:prstDash val="solid"/>
          </a:ln>
        </p:spPr>
        <p:txBody>
          <a:bodyPr/>
          <a:lstStyle/>
          <a:p>
            <a:endParaRPr lang="en-US"/>
          </a:p>
        </p:txBody>
      </p:sp>
      <p:sp>
        <p:nvSpPr>
          <p:cNvPr id="11" name="Text 9"/>
          <p:cNvSpPr/>
          <p:nvPr/>
        </p:nvSpPr>
        <p:spPr>
          <a:xfrm>
            <a:off x="1115568" y="2551176"/>
            <a:ext cx="566928" cy="201168"/>
          </a:xfrm>
          <a:prstGeom prst="rect">
            <a:avLst/>
          </a:prstGeom>
          <a:noFill/>
          <a:ln/>
        </p:spPr>
        <p:txBody>
          <a:bodyPr wrap="square" lIns="0" tIns="0" rIns="0" bIns="0" rtlCol="0" anchor="t">
            <a:normAutofit fontScale="92500" lnSpcReduction="10000"/>
          </a:bodyPr>
          <a:lstStyle/>
          <a:p>
            <a:pPr marL="0" indent="0" algn="ctr">
              <a:buNone/>
            </a:pPr>
            <a:r>
              <a:rPr lang="en-US" sz="1500" b="1" dirty="0">
                <a:solidFill>
                  <a:srgbClr val="FFFFFF"/>
                </a:solidFill>
                <a:latin typeface="Aptos" pitchFamily="34" charset="0"/>
                <a:ea typeface="Aptos" pitchFamily="34" charset="-122"/>
                <a:cs typeface="Aptos" pitchFamily="34" charset="-120"/>
              </a:rPr>
              <a:t>K</a:t>
            </a:r>
            <a:endParaRPr lang="en-US" sz="1500" dirty="0"/>
          </a:p>
        </p:txBody>
      </p:sp>
      <p:sp>
        <p:nvSpPr>
          <p:cNvPr id="12" name="Text 10"/>
          <p:cNvSpPr/>
          <p:nvPr/>
        </p:nvSpPr>
        <p:spPr>
          <a:xfrm>
            <a:off x="1810512" y="2395728"/>
            <a:ext cx="1005840" cy="502920"/>
          </a:xfrm>
          <a:prstGeom prst="rect">
            <a:avLst/>
          </a:prstGeom>
          <a:noFill/>
          <a:ln/>
        </p:spPr>
        <p:txBody>
          <a:bodyPr wrap="square" lIns="0" tIns="0" rIns="0" bIns="0" rtlCol="0" anchor="t">
            <a:normAutofit fontScale="92500"/>
          </a:bodyPr>
          <a:lstStyle/>
          <a:p>
            <a:pPr marL="0" indent="0" algn="l">
              <a:buNone/>
            </a:pPr>
            <a:r>
              <a:rPr lang="en-US" sz="1400" b="1" dirty="0">
                <a:solidFill>
                  <a:srgbClr val="123044"/>
                </a:solidFill>
                <a:latin typeface="Aptos" pitchFamily="34" charset="0"/>
                <a:ea typeface="Aptos" pitchFamily="34" charset="-122"/>
                <a:cs typeface="Aptos" pitchFamily="34" charset="-120"/>
              </a:rPr>
              <a:t>Renal signal</a:t>
            </a:r>
            <a:endParaRPr lang="en-US" sz="1400" dirty="0"/>
          </a:p>
          <a:p>
            <a:pPr marL="0" indent="0" algn="l">
              <a:buNone/>
            </a:pPr>
            <a:r>
              <a:rPr lang="en-US" sz="1400" b="1" dirty="0">
                <a:solidFill>
                  <a:srgbClr val="123044"/>
                </a:solidFill>
                <a:latin typeface="Aptos" pitchFamily="34" charset="0"/>
                <a:ea typeface="Aptos" pitchFamily="34" charset="-122"/>
                <a:cs typeface="Aptos" pitchFamily="34" charset="-120"/>
              </a:rPr>
              <a:t>eGFR / UACR</a:t>
            </a:r>
            <a:endParaRPr lang="en-US" sz="1400" dirty="0"/>
          </a:p>
        </p:txBody>
      </p:sp>
      <p:sp>
        <p:nvSpPr>
          <p:cNvPr id="13" name="Shape 11"/>
          <p:cNvSpPr/>
          <p:nvPr/>
        </p:nvSpPr>
        <p:spPr>
          <a:xfrm>
            <a:off x="3822192" y="2322576"/>
            <a:ext cx="2057400" cy="804672"/>
          </a:xfrm>
          <a:prstGeom prst="roundRect">
            <a:avLst>
              <a:gd name="adj" fmla="val 10227"/>
            </a:avLst>
          </a:prstGeom>
          <a:solidFill>
            <a:srgbClr val="FFFFFF"/>
          </a:solidFill>
          <a:ln w="12700">
            <a:solidFill>
              <a:srgbClr val="C6D7E0"/>
            </a:solidFill>
            <a:prstDash val="solid"/>
          </a:ln>
        </p:spPr>
        <p:txBody>
          <a:bodyPr/>
          <a:lstStyle/>
          <a:p>
            <a:endParaRPr lang="en-US"/>
          </a:p>
        </p:txBody>
      </p:sp>
      <p:sp>
        <p:nvSpPr>
          <p:cNvPr id="14" name="Shape 12"/>
          <p:cNvSpPr/>
          <p:nvPr/>
        </p:nvSpPr>
        <p:spPr>
          <a:xfrm>
            <a:off x="4005072" y="2432304"/>
            <a:ext cx="566928" cy="566928"/>
          </a:xfrm>
          <a:prstGeom prst="ellipse">
            <a:avLst/>
          </a:prstGeom>
          <a:solidFill>
            <a:srgbClr val="F59E0B"/>
          </a:solidFill>
          <a:ln w="12700">
            <a:solidFill>
              <a:srgbClr val="F59E0B"/>
            </a:solidFill>
            <a:prstDash val="solid"/>
          </a:ln>
        </p:spPr>
        <p:txBody>
          <a:bodyPr/>
          <a:lstStyle/>
          <a:p>
            <a:endParaRPr lang="en-US"/>
          </a:p>
        </p:txBody>
      </p:sp>
      <p:sp>
        <p:nvSpPr>
          <p:cNvPr id="15" name="Text 13"/>
          <p:cNvSpPr/>
          <p:nvPr/>
        </p:nvSpPr>
        <p:spPr>
          <a:xfrm>
            <a:off x="4005072" y="2551176"/>
            <a:ext cx="566928" cy="201168"/>
          </a:xfrm>
          <a:prstGeom prst="rect">
            <a:avLst/>
          </a:prstGeom>
          <a:noFill/>
          <a:ln/>
        </p:spPr>
        <p:txBody>
          <a:bodyPr wrap="square" lIns="0" tIns="0" rIns="0" bIns="0" rtlCol="0" anchor="t">
            <a:normAutofit fontScale="92500" lnSpcReduction="10000"/>
          </a:bodyPr>
          <a:lstStyle/>
          <a:p>
            <a:pPr marL="0" indent="0" algn="ctr">
              <a:buNone/>
            </a:pPr>
            <a:r>
              <a:rPr lang="en-US" sz="1500" b="1" dirty="0">
                <a:solidFill>
                  <a:srgbClr val="FFFFFF"/>
                </a:solidFill>
                <a:latin typeface="Aptos" pitchFamily="34" charset="0"/>
                <a:ea typeface="Aptos" pitchFamily="34" charset="-122"/>
                <a:cs typeface="Aptos" pitchFamily="34" charset="-120"/>
              </a:rPr>
              <a:t>E</a:t>
            </a:r>
            <a:endParaRPr lang="en-US" sz="1500" dirty="0"/>
          </a:p>
        </p:txBody>
      </p:sp>
      <p:sp>
        <p:nvSpPr>
          <p:cNvPr id="16" name="Text 14"/>
          <p:cNvSpPr/>
          <p:nvPr/>
        </p:nvSpPr>
        <p:spPr>
          <a:xfrm>
            <a:off x="4700016" y="2395728"/>
            <a:ext cx="1005840" cy="502920"/>
          </a:xfrm>
          <a:prstGeom prst="rect">
            <a:avLst/>
          </a:prstGeom>
          <a:noFill/>
          <a:ln/>
        </p:spPr>
        <p:txBody>
          <a:bodyPr wrap="square" lIns="0" tIns="0" rIns="0" bIns="0" rtlCol="0" anchor="t">
            <a:normAutofit fontScale="85000" lnSpcReduction="10000"/>
          </a:bodyPr>
          <a:lstStyle/>
          <a:p>
            <a:pPr marL="0" indent="0" algn="l">
              <a:buNone/>
            </a:pPr>
            <a:r>
              <a:rPr lang="en-US" sz="1400" b="1" dirty="0">
                <a:solidFill>
                  <a:srgbClr val="123044"/>
                </a:solidFill>
                <a:latin typeface="Aptos" pitchFamily="34" charset="0"/>
                <a:ea typeface="Aptos" pitchFamily="34" charset="-122"/>
                <a:cs typeface="Aptos" pitchFamily="34" charset="-120"/>
              </a:rPr>
              <a:t>Echo changes</a:t>
            </a:r>
            <a:endParaRPr lang="en-US" sz="1400" dirty="0"/>
          </a:p>
          <a:p>
            <a:pPr marL="0" indent="0" algn="l">
              <a:buNone/>
            </a:pPr>
            <a:r>
              <a:rPr lang="en-US" sz="1400" b="1" dirty="0">
                <a:solidFill>
                  <a:srgbClr val="123044"/>
                </a:solidFill>
                <a:latin typeface="Aptos" pitchFamily="34" charset="0"/>
                <a:ea typeface="Aptos" pitchFamily="34" charset="-122"/>
                <a:cs typeface="Aptos" pitchFamily="34" charset="-120"/>
              </a:rPr>
              <a:t>LVDD markers</a:t>
            </a:r>
            <a:endParaRPr lang="en-US" sz="1400" dirty="0"/>
          </a:p>
        </p:txBody>
      </p:sp>
      <p:sp>
        <p:nvSpPr>
          <p:cNvPr id="17" name="Shape 15"/>
          <p:cNvSpPr/>
          <p:nvPr/>
        </p:nvSpPr>
        <p:spPr>
          <a:xfrm>
            <a:off x="6812280" y="2322576"/>
            <a:ext cx="2057400" cy="804672"/>
          </a:xfrm>
          <a:prstGeom prst="roundRect">
            <a:avLst>
              <a:gd name="adj" fmla="val 10227"/>
            </a:avLst>
          </a:prstGeom>
          <a:solidFill>
            <a:srgbClr val="FFFFFF"/>
          </a:solidFill>
          <a:ln w="12700">
            <a:solidFill>
              <a:srgbClr val="C6D7E0"/>
            </a:solidFill>
            <a:prstDash val="solid"/>
          </a:ln>
        </p:spPr>
        <p:txBody>
          <a:bodyPr/>
          <a:lstStyle/>
          <a:p>
            <a:endParaRPr lang="en-US"/>
          </a:p>
        </p:txBody>
      </p:sp>
      <p:sp>
        <p:nvSpPr>
          <p:cNvPr id="18" name="Shape 16"/>
          <p:cNvSpPr/>
          <p:nvPr/>
        </p:nvSpPr>
        <p:spPr>
          <a:xfrm>
            <a:off x="6995160" y="2432304"/>
            <a:ext cx="566928" cy="566928"/>
          </a:xfrm>
          <a:prstGeom prst="ellipse">
            <a:avLst/>
          </a:prstGeom>
          <a:solidFill>
            <a:srgbClr val="C7392F"/>
          </a:solidFill>
          <a:ln w="12700">
            <a:solidFill>
              <a:srgbClr val="C7392F"/>
            </a:solidFill>
            <a:prstDash val="solid"/>
          </a:ln>
        </p:spPr>
        <p:txBody>
          <a:bodyPr/>
          <a:lstStyle/>
          <a:p>
            <a:endParaRPr lang="en-US"/>
          </a:p>
        </p:txBody>
      </p:sp>
      <p:sp>
        <p:nvSpPr>
          <p:cNvPr id="19" name="Text 17"/>
          <p:cNvSpPr/>
          <p:nvPr/>
        </p:nvSpPr>
        <p:spPr>
          <a:xfrm>
            <a:off x="6995160" y="2551176"/>
            <a:ext cx="566928" cy="201168"/>
          </a:xfrm>
          <a:prstGeom prst="rect">
            <a:avLst/>
          </a:prstGeom>
          <a:noFill/>
          <a:ln/>
        </p:spPr>
        <p:txBody>
          <a:bodyPr wrap="square" lIns="0" tIns="0" rIns="0" bIns="0" rtlCol="0" anchor="t">
            <a:normAutofit fontScale="92500" lnSpcReduction="10000"/>
          </a:bodyPr>
          <a:lstStyle/>
          <a:p>
            <a:pPr marL="0" indent="0" algn="ctr">
              <a:buNone/>
            </a:pPr>
            <a:r>
              <a:rPr lang="en-US" sz="1500" b="1" dirty="0">
                <a:solidFill>
                  <a:srgbClr val="FFFFFF"/>
                </a:solidFill>
                <a:latin typeface="Aptos" pitchFamily="34" charset="0"/>
                <a:ea typeface="Aptos" pitchFamily="34" charset="-122"/>
                <a:cs typeface="Aptos" pitchFamily="34" charset="-120"/>
              </a:rPr>
              <a:t>HF</a:t>
            </a:r>
            <a:endParaRPr lang="en-US" sz="1500" dirty="0"/>
          </a:p>
        </p:txBody>
      </p:sp>
      <p:sp>
        <p:nvSpPr>
          <p:cNvPr id="20" name="Text 18"/>
          <p:cNvSpPr/>
          <p:nvPr/>
        </p:nvSpPr>
        <p:spPr>
          <a:xfrm>
            <a:off x="7708392" y="2395728"/>
            <a:ext cx="960120" cy="502920"/>
          </a:xfrm>
          <a:prstGeom prst="rect">
            <a:avLst/>
          </a:prstGeom>
          <a:noFill/>
          <a:ln/>
        </p:spPr>
        <p:txBody>
          <a:bodyPr wrap="square" lIns="0" tIns="0" rIns="0" bIns="0" rtlCol="0" anchor="t">
            <a:normAutofit fontScale="92500" lnSpcReduction="20000"/>
          </a:bodyPr>
          <a:lstStyle/>
          <a:p>
            <a:pPr marL="0" indent="0" algn="l">
              <a:buNone/>
            </a:pPr>
            <a:r>
              <a:rPr lang="en-US" sz="1400" b="1" dirty="0">
                <a:solidFill>
                  <a:srgbClr val="123044"/>
                </a:solidFill>
                <a:latin typeface="Aptos" pitchFamily="34" charset="0"/>
                <a:ea typeface="Aptos" pitchFamily="34" charset="-122"/>
                <a:cs typeface="Aptos" pitchFamily="34" charset="-120"/>
              </a:rPr>
              <a:t>Pre-HF risk</a:t>
            </a:r>
            <a:endParaRPr lang="en-US" sz="1400" dirty="0"/>
          </a:p>
          <a:p>
            <a:pPr marL="0" indent="0" algn="l">
              <a:buNone/>
            </a:pPr>
            <a:r>
              <a:rPr lang="en-US" sz="1400" b="1" dirty="0">
                <a:solidFill>
                  <a:srgbClr val="123044"/>
                </a:solidFill>
                <a:latin typeface="Aptos" pitchFamily="34" charset="0"/>
                <a:ea typeface="Aptos" pitchFamily="34" charset="-122"/>
                <a:cs typeface="Aptos" pitchFamily="34" charset="-120"/>
              </a:rPr>
              <a:t>HFpEF pathway</a:t>
            </a:r>
            <a:endParaRPr lang="en-US" sz="1400" dirty="0"/>
          </a:p>
        </p:txBody>
      </p:sp>
      <p:sp>
        <p:nvSpPr>
          <p:cNvPr id="21" name="Shape 19"/>
          <p:cNvSpPr/>
          <p:nvPr/>
        </p:nvSpPr>
        <p:spPr>
          <a:xfrm>
            <a:off x="566928" y="3456432"/>
            <a:ext cx="3529584" cy="1984248"/>
          </a:xfrm>
          <a:prstGeom prst="roundRect">
            <a:avLst>
              <a:gd name="adj" fmla="val 2765"/>
            </a:avLst>
          </a:prstGeom>
          <a:solidFill>
            <a:srgbClr val="FFFFFF"/>
          </a:solidFill>
          <a:ln w="13970">
            <a:solidFill>
              <a:srgbClr val="C6D7E0"/>
            </a:solidFill>
            <a:prstDash val="solid"/>
          </a:ln>
          <a:effectLst>
            <a:outerShdw blurRad="19050" dist="50800" dir="2700000" algn="bl" rotWithShape="0">
              <a:srgbClr val="9EAAB2">
                <a:alpha val="20000"/>
              </a:srgbClr>
            </a:outerShdw>
          </a:effectLst>
        </p:spPr>
        <p:txBody>
          <a:bodyPr/>
          <a:lstStyle/>
          <a:p>
            <a:endParaRPr lang="en-US"/>
          </a:p>
        </p:txBody>
      </p:sp>
      <p:sp>
        <p:nvSpPr>
          <p:cNvPr id="22" name="Shape 20"/>
          <p:cNvSpPr/>
          <p:nvPr/>
        </p:nvSpPr>
        <p:spPr>
          <a:xfrm>
            <a:off x="566928" y="3456432"/>
            <a:ext cx="3529584" cy="91440"/>
          </a:xfrm>
          <a:prstGeom prst="rect">
            <a:avLst/>
          </a:prstGeom>
          <a:solidFill>
            <a:srgbClr val="C7392F"/>
          </a:solidFill>
          <a:ln w="12700">
            <a:solidFill>
              <a:srgbClr val="C7392F"/>
            </a:solidFill>
            <a:prstDash val="solid"/>
          </a:ln>
        </p:spPr>
        <p:txBody>
          <a:bodyPr/>
          <a:lstStyle/>
          <a:p>
            <a:endParaRPr lang="en-US"/>
          </a:p>
        </p:txBody>
      </p:sp>
      <p:sp>
        <p:nvSpPr>
          <p:cNvPr id="23" name="Text 21"/>
          <p:cNvSpPr/>
          <p:nvPr/>
        </p:nvSpPr>
        <p:spPr>
          <a:xfrm>
            <a:off x="768096" y="3712464"/>
            <a:ext cx="3127248" cy="256032"/>
          </a:xfrm>
          <a:prstGeom prst="rect">
            <a:avLst/>
          </a:prstGeom>
          <a:noFill/>
          <a:ln/>
        </p:spPr>
        <p:txBody>
          <a:bodyPr wrap="square" lIns="0" tIns="0" rIns="0" bIns="0" rtlCol="0" anchor="t">
            <a:normAutofit/>
          </a:bodyPr>
          <a:lstStyle/>
          <a:p>
            <a:pPr marL="0" indent="0" algn="l">
              <a:buNone/>
            </a:pPr>
            <a:r>
              <a:rPr lang="en-US" sz="1350" b="1" dirty="0">
                <a:solidFill>
                  <a:srgbClr val="C7392F"/>
                </a:solidFill>
                <a:latin typeface="Aptos" pitchFamily="34" charset="0"/>
                <a:ea typeface="Aptos" pitchFamily="34" charset="-122"/>
                <a:cs typeface="Aptos" pitchFamily="34" charset="-120"/>
              </a:rPr>
              <a:t>1. Unmet clinical need</a:t>
            </a:r>
            <a:endParaRPr lang="en-US" sz="1350" dirty="0"/>
          </a:p>
        </p:txBody>
      </p:sp>
      <p:sp>
        <p:nvSpPr>
          <p:cNvPr id="24" name="Text 22"/>
          <p:cNvSpPr/>
          <p:nvPr/>
        </p:nvSpPr>
        <p:spPr>
          <a:xfrm>
            <a:off x="768096" y="4142232"/>
            <a:ext cx="3127248" cy="365760"/>
          </a:xfrm>
          <a:prstGeom prst="rect">
            <a:avLst/>
          </a:prstGeom>
          <a:noFill/>
          <a:ln/>
        </p:spPr>
        <p:txBody>
          <a:bodyPr wrap="square" lIns="0" tIns="0" rIns="0" bIns="0" rtlCol="0" anchor="t">
            <a:normAutofit/>
          </a:bodyPr>
          <a:lstStyle/>
          <a:p>
            <a:pPr marL="0" indent="0" algn="l">
              <a:buNone/>
            </a:pPr>
            <a:r>
              <a:rPr lang="en-US" sz="1700" b="1" dirty="0">
                <a:solidFill>
                  <a:srgbClr val="123044"/>
                </a:solidFill>
                <a:latin typeface="Aptos" pitchFamily="34" charset="0"/>
                <a:ea typeface="Aptos" pitchFamily="34" charset="-122"/>
                <a:cs typeface="Aptos" pitchFamily="34" charset="-120"/>
              </a:rPr>
              <a:t>Silent cardiorenal disease</a:t>
            </a:r>
            <a:endParaRPr lang="en-US" sz="1700" dirty="0"/>
          </a:p>
        </p:txBody>
      </p:sp>
      <p:sp>
        <p:nvSpPr>
          <p:cNvPr id="25" name="Text 23"/>
          <p:cNvSpPr/>
          <p:nvPr/>
        </p:nvSpPr>
        <p:spPr>
          <a:xfrm>
            <a:off x="768096" y="4681728"/>
            <a:ext cx="3127248" cy="630936"/>
          </a:xfrm>
          <a:prstGeom prst="rect">
            <a:avLst/>
          </a:prstGeom>
          <a:noFill/>
          <a:ln/>
        </p:spPr>
        <p:txBody>
          <a:bodyPr wrap="square" lIns="0" tIns="0" rIns="0" bIns="0" rtlCol="0" anchor="t">
            <a:normAutofit fontScale="92500"/>
          </a:bodyPr>
          <a:lstStyle/>
          <a:p>
            <a:pPr marL="0" indent="0" algn="l">
              <a:buNone/>
            </a:pPr>
            <a:r>
              <a:rPr lang="en-US" sz="1240" dirty="0">
                <a:solidFill>
                  <a:srgbClr val="344256"/>
                </a:solidFill>
                <a:latin typeface="Aptos" pitchFamily="34" charset="0"/>
                <a:ea typeface="Aptos" pitchFamily="34" charset="-122"/>
                <a:cs typeface="Aptos" pitchFamily="34" charset="-120"/>
              </a:rPr>
              <a:t>CKD is common and frequently unrecognized. CDC estimates 38% of U.S. adults with diabetes have CKD and 87% of adults with CKD are unaware.</a:t>
            </a:r>
            <a:endParaRPr lang="en-US" sz="1240" dirty="0"/>
          </a:p>
        </p:txBody>
      </p:sp>
      <p:sp>
        <p:nvSpPr>
          <p:cNvPr id="26" name="Shape 24"/>
          <p:cNvSpPr/>
          <p:nvPr/>
        </p:nvSpPr>
        <p:spPr>
          <a:xfrm>
            <a:off x="4325112" y="3456432"/>
            <a:ext cx="3529584" cy="1984248"/>
          </a:xfrm>
          <a:prstGeom prst="roundRect">
            <a:avLst>
              <a:gd name="adj" fmla="val 2765"/>
            </a:avLst>
          </a:prstGeom>
          <a:solidFill>
            <a:srgbClr val="FFFFFF"/>
          </a:solidFill>
          <a:ln w="13970">
            <a:solidFill>
              <a:srgbClr val="C6D7E0"/>
            </a:solidFill>
            <a:prstDash val="solid"/>
          </a:ln>
          <a:effectLst>
            <a:outerShdw blurRad="19050" dist="50800" dir="2700000" algn="bl" rotWithShape="0">
              <a:srgbClr val="9EAAB2">
                <a:alpha val="20000"/>
              </a:srgbClr>
            </a:outerShdw>
          </a:effectLst>
        </p:spPr>
        <p:txBody>
          <a:bodyPr/>
          <a:lstStyle/>
          <a:p>
            <a:endParaRPr lang="en-US"/>
          </a:p>
        </p:txBody>
      </p:sp>
      <p:sp>
        <p:nvSpPr>
          <p:cNvPr id="27" name="Shape 25"/>
          <p:cNvSpPr/>
          <p:nvPr/>
        </p:nvSpPr>
        <p:spPr>
          <a:xfrm>
            <a:off x="4325112" y="3456432"/>
            <a:ext cx="3529584" cy="91440"/>
          </a:xfrm>
          <a:prstGeom prst="rect">
            <a:avLst/>
          </a:prstGeom>
          <a:solidFill>
            <a:srgbClr val="0A8A96"/>
          </a:solidFill>
          <a:ln w="12700">
            <a:solidFill>
              <a:srgbClr val="0A8A96"/>
            </a:solidFill>
            <a:prstDash val="solid"/>
          </a:ln>
        </p:spPr>
        <p:txBody>
          <a:bodyPr/>
          <a:lstStyle/>
          <a:p>
            <a:endParaRPr lang="en-US"/>
          </a:p>
        </p:txBody>
      </p:sp>
      <p:sp>
        <p:nvSpPr>
          <p:cNvPr id="28" name="Text 26"/>
          <p:cNvSpPr/>
          <p:nvPr/>
        </p:nvSpPr>
        <p:spPr>
          <a:xfrm>
            <a:off x="4526280" y="3712464"/>
            <a:ext cx="3127248" cy="256032"/>
          </a:xfrm>
          <a:prstGeom prst="rect">
            <a:avLst/>
          </a:prstGeom>
          <a:noFill/>
          <a:ln/>
        </p:spPr>
        <p:txBody>
          <a:bodyPr wrap="square" lIns="0" tIns="0" rIns="0" bIns="0" rtlCol="0" anchor="t">
            <a:normAutofit/>
          </a:bodyPr>
          <a:lstStyle/>
          <a:p>
            <a:pPr marL="0" indent="0" algn="l">
              <a:buNone/>
            </a:pPr>
            <a:r>
              <a:rPr lang="en-US" sz="1350" b="1" dirty="0">
                <a:solidFill>
                  <a:srgbClr val="0A8A96"/>
                </a:solidFill>
                <a:latin typeface="Aptos" pitchFamily="34" charset="0"/>
                <a:ea typeface="Aptos" pitchFamily="34" charset="-122"/>
                <a:cs typeface="Aptos" pitchFamily="34" charset="-120"/>
              </a:rPr>
              <a:t>2. Hispanic/Latino relevance</a:t>
            </a:r>
            <a:endParaRPr lang="en-US" sz="1350" dirty="0"/>
          </a:p>
        </p:txBody>
      </p:sp>
      <p:sp>
        <p:nvSpPr>
          <p:cNvPr id="29" name="Text 27"/>
          <p:cNvSpPr/>
          <p:nvPr/>
        </p:nvSpPr>
        <p:spPr>
          <a:xfrm>
            <a:off x="4526280" y="4142232"/>
            <a:ext cx="3127248" cy="365760"/>
          </a:xfrm>
          <a:prstGeom prst="rect">
            <a:avLst/>
          </a:prstGeom>
          <a:noFill/>
          <a:ln/>
        </p:spPr>
        <p:txBody>
          <a:bodyPr wrap="square" lIns="0" tIns="0" rIns="0" bIns="0" rtlCol="0" anchor="t">
            <a:normAutofit fontScale="85000" lnSpcReduction="10000"/>
          </a:bodyPr>
          <a:lstStyle/>
          <a:p>
            <a:pPr marL="0" indent="0" algn="l">
              <a:buNone/>
            </a:pPr>
            <a:r>
              <a:rPr lang="en-US" sz="1700" b="1" dirty="0">
                <a:solidFill>
                  <a:srgbClr val="123044"/>
                </a:solidFill>
                <a:latin typeface="Aptos" pitchFamily="34" charset="0"/>
                <a:ea typeface="Aptos" pitchFamily="34" charset="-122"/>
                <a:cs typeface="Aptos" pitchFamily="34" charset="-120"/>
              </a:rPr>
              <a:t>Subclinical LV dysfunction is common</a:t>
            </a:r>
            <a:endParaRPr lang="en-US" sz="1700" dirty="0"/>
          </a:p>
        </p:txBody>
      </p:sp>
      <p:sp>
        <p:nvSpPr>
          <p:cNvPr id="30" name="Text 28"/>
          <p:cNvSpPr/>
          <p:nvPr/>
        </p:nvSpPr>
        <p:spPr>
          <a:xfrm>
            <a:off x="4526280" y="4681728"/>
            <a:ext cx="3127248" cy="630936"/>
          </a:xfrm>
          <a:prstGeom prst="rect">
            <a:avLst/>
          </a:prstGeom>
          <a:noFill/>
          <a:ln/>
        </p:spPr>
        <p:txBody>
          <a:bodyPr wrap="square" lIns="0" tIns="0" rIns="0" bIns="0" rtlCol="0" anchor="t">
            <a:normAutofit fontScale="92500"/>
          </a:bodyPr>
          <a:lstStyle/>
          <a:p>
            <a:pPr marL="0" indent="0" algn="l">
              <a:buNone/>
            </a:pPr>
            <a:r>
              <a:rPr lang="en-US" sz="1240" dirty="0">
                <a:solidFill>
                  <a:srgbClr val="344256"/>
                </a:solidFill>
                <a:latin typeface="Aptos" pitchFamily="34" charset="0"/>
                <a:ea typeface="Aptos" pitchFamily="34" charset="-122"/>
                <a:cs typeface="Aptos" pitchFamily="34" charset="-120"/>
              </a:rPr>
              <a:t>In ECHO-SOL, 49.7% of Hispanic/Latino adults had LV systolic or diastolic dysfunction; 96.1% was subclinical or unrecognized.</a:t>
            </a:r>
            <a:endParaRPr lang="en-US" sz="1240" dirty="0"/>
          </a:p>
        </p:txBody>
      </p:sp>
      <p:sp>
        <p:nvSpPr>
          <p:cNvPr id="31" name="Shape 29"/>
          <p:cNvSpPr/>
          <p:nvPr/>
        </p:nvSpPr>
        <p:spPr>
          <a:xfrm>
            <a:off x="8083296" y="3456432"/>
            <a:ext cx="3529584" cy="1984248"/>
          </a:xfrm>
          <a:prstGeom prst="roundRect">
            <a:avLst>
              <a:gd name="adj" fmla="val 2765"/>
            </a:avLst>
          </a:prstGeom>
          <a:solidFill>
            <a:srgbClr val="FFFFFF"/>
          </a:solidFill>
          <a:ln w="13970">
            <a:solidFill>
              <a:srgbClr val="C6D7E0"/>
            </a:solidFill>
            <a:prstDash val="solid"/>
          </a:ln>
          <a:effectLst>
            <a:outerShdw blurRad="19050" dist="50800" dir="2700000" algn="bl" rotWithShape="0">
              <a:srgbClr val="9EAAB2">
                <a:alpha val="20000"/>
              </a:srgbClr>
            </a:outerShdw>
          </a:effectLst>
        </p:spPr>
        <p:txBody>
          <a:bodyPr/>
          <a:lstStyle/>
          <a:p>
            <a:endParaRPr lang="en-US"/>
          </a:p>
        </p:txBody>
      </p:sp>
      <p:sp>
        <p:nvSpPr>
          <p:cNvPr id="32" name="Shape 30"/>
          <p:cNvSpPr/>
          <p:nvPr/>
        </p:nvSpPr>
        <p:spPr>
          <a:xfrm>
            <a:off x="8083296" y="3456432"/>
            <a:ext cx="3529584" cy="91440"/>
          </a:xfrm>
          <a:prstGeom prst="rect">
            <a:avLst/>
          </a:prstGeom>
          <a:solidFill>
            <a:srgbClr val="F59E0B"/>
          </a:solidFill>
          <a:ln w="12700">
            <a:solidFill>
              <a:srgbClr val="F59E0B"/>
            </a:solidFill>
            <a:prstDash val="solid"/>
          </a:ln>
        </p:spPr>
        <p:txBody>
          <a:bodyPr/>
          <a:lstStyle/>
          <a:p>
            <a:endParaRPr lang="en-US"/>
          </a:p>
        </p:txBody>
      </p:sp>
      <p:sp>
        <p:nvSpPr>
          <p:cNvPr id="33" name="Text 31"/>
          <p:cNvSpPr/>
          <p:nvPr/>
        </p:nvSpPr>
        <p:spPr>
          <a:xfrm>
            <a:off x="8284464" y="3712464"/>
            <a:ext cx="3127248" cy="256032"/>
          </a:xfrm>
          <a:prstGeom prst="rect">
            <a:avLst/>
          </a:prstGeom>
          <a:noFill/>
          <a:ln/>
        </p:spPr>
        <p:txBody>
          <a:bodyPr wrap="square" lIns="0" tIns="0" rIns="0" bIns="0" rtlCol="0" anchor="t">
            <a:normAutofit/>
          </a:bodyPr>
          <a:lstStyle/>
          <a:p>
            <a:pPr marL="0" indent="0" algn="l">
              <a:buNone/>
            </a:pPr>
            <a:r>
              <a:rPr lang="en-US" sz="1350" b="1" dirty="0">
                <a:solidFill>
                  <a:srgbClr val="F59E0B"/>
                </a:solidFill>
                <a:latin typeface="Aptos" pitchFamily="34" charset="0"/>
                <a:ea typeface="Aptos" pitchFamily="34" charset="-122"/>
                <a:cs typeface="Aptos" pitchFamily="34" charset="-120"/>
              </a:rPr>
              <a:t>3. Our research question</a:t>
            </a:r>
            <a:endParaRPr lang="en-US" sz="1350" dirty="0"/>
          </a:p>
        </p:txBody>
      </p:sp>
      <p:sp>
        <p:nvSpPr>
          <p:cNvPr id="34" name="Text 32"/>
          <p:cNvSpPr/>
          <p:nvPr/>
        </p:nvSpPr>
        <p:spPr>
          <a:xfrm>
            <a:off x="8284464" y="4142232"/>
            <a:ext cx="3127248" cy="365760"/>
          </a:xfrm>
          <a:prstGeom prst="rect">
            <a:avLst/>
          </a:prstGeom>
          <a:noFill/>
          <a:ln/>
        </p:spPr>
        <p:txBody>
          <a:bodyPr wrap="square" lIns="0" tIns="0" rIns="0" bIns="0" rtlCol="0" anchor="t">
            <a:normAutofit fontScale="85000" lnSpcReduction="20000"/>
          </a:bodyPr>
          <a:lstStyle/>
          <a:p>
            <a:pPr marL="0" indent="0" algn="l">
              <a:buNone/>
            </a:pPr>
            <a:r>
              <a:rPr lang="en-US" sz="1700" b="1" dirty="0">
                <a:solidFill>
                  <a:srgbClr val="123044"/>
                </a:solidFill>
                <a:latin typeface="Aptos" pitchFamily="34" charset="0"/>
                <a:ea typeface="Aptos" pitchFamily="34" charset="-122"/>
                <a:cs typeface="Aptos" pitchFamily="34" charset="-120"/>
              </a:rPr>
              <a:t>Can renal labs flag early cardiac disease?</a:t>
            </a:r>
            <a:endParaRPr lang="en-US" sz="1700" dirty="0"/>
          </a:p>
        </p:txBody>
      </p:sp>
      <p:sp>
        <p:nvSpPr>
          <p:cNvPr id="35" name="Text 33"/>
          <p:cNvSpPr/>
          <p:nvPr/>
        </p:nvSpPr>
        <p:spPr>
          <a:xfrm>
            <a:off x="8284464" y="4681728"/>
            <a:ext cx="3127248" cy="630936"/>
          </a:xfrm>
          <a:prstGeom prst="rect">
            <a:avLst/>
          </a:prstGeom>
          <a:noFill/>
          <a:ln/>
        </p:spPr>
        <p:txBody>
          <a:bodyPr wrap="square" lIns="0" tIns="0" rIns="0" bIns="0" rtlCol="0" anchor="t">
            <a:normAutofit fontScale="92500"/>
          </a:bodyPr>
          <a:lstStyle/>
          <a:p>
            <a:pPr marL="0" indent="0" algn="l">
              <a:buNone/>
            </a:pPr>
            <a:r>
              <a:rPr lang="en-US" sz="1240" dirty="0">
                <a:solidFill>
                  <a:srgbClr val="344256"/>
                </a:solidFill>
                <a:latin typeface="Aptos" pitchFamily="34" charset="0"/>
                <a:ea typeface="Aptos" pitchFamily="34" charset="-122"/>
                <a:cs typeface="Aptos" pitchFamily="34" charset="-120"/>
              </a:rPr>
              <a:t>We will test whether reduced eGFR and/or albuminuria are associated with echocardiographic diastolic dysfunction in Hispanic adults.</a:t>
            </a:r>
            <a:endParaRPr lang="en-US" sz="1240" dirty="0"/>
          </a:p>
        </p:txBody>
      </p:sp>
      <p:sp>
        <p:nvSpPr>
          <p:cNvPr id="36" name="Shape 34"/>
          <p:cNvSpPr/>
          <p:nvPr/>
        </p:nvSpPr>
        <p:spPr>
          <a:xfrm>
            <a:off x="566928" y="5669280"/>
            <a:ext cx="11045952" cy="530352"/>
          </a:xfrm>
          <a:prstGeom prst="roundRect">
            <a:avLst>
              <a:gd name="adj" fmla="val 10345"/>
            </a:avLst>
          </a:prstGeom>
          <a:solidFill>
            <a:srgbClr val="E6F6F7"/>
          </a:solidFill>
          <a:ln w="12700">
            <a:solidFill>
              <a:srgbClr val="9EDBE1"/>
            </a:solidFill>
            <a:prstDash val="solid"/>
          </a:ln>
        </p:spPr>
        <p:txBody>
          <a:bodyPr/>
          <a:lstStyle/>
          <a:p>
            <a:endParaRPr lang="en-US"/>
          </a:p>
        </p:txBody>
      </p:sp>
      <p:sp>
        <p:nvSpPr>
          <p:cNvPr id="37" name="Text 35"/>
          <p:cNvSpPr/>
          <p:nvPr/>
        </p:nvSpPr>
        <p:spPr>
          <a:xfrm>
            <a:off x="786384" y="5833872"/>
            <a:ext cx="1234440" cy="164592"/>
          </a:xfrm>
          <a:prstGeom prst="rect">
            <a:avLst/>
          </a:prstGeom>
          <a:noFill/>
          <a:ln/>
        </p:spPr>
        <p:txBody>
          <a:bodyPr wrap="square" lIns="0" tIns="0" rIns="0" bIns="0" rtlCol="0" anchor="t">
            <a:normAutofit fontScale="85000" lnSpcReduction="10000"/>
          </a:bodyPr>
          <a:lstStyle/>
          <a:p>
            <a:pPr marL="0" indent="0" algn="l">
              <a:buNone/>
            </a:pPr>
            <a:r>
              <a:rPr lang="en-US" sz="1300" b="1" dirty="0">
                <a:solidFill>
                  <a:srgbClr val="123044"/>
                </a:solidFill>
                <a:latin typeface="Aptos" pitchFamily="34" charset="0"/>
                <a:ea typeface="Aptos" pitchFamily="34" charset="-122"/>
                <a:cs typeface="Aptos" pitchFamily="34" charset="-120"/>
              </a:rPr>
              <a:t>Clinical relevance:</a:t>
            </a:r>
            <a:endParaRPr lang="en-US" sz="1300" dirty="0"/>
          </a:p>
        </p:txBody>
      </p:sp>
      <p:sp>
        <p:nvSpPr>
          <p:cNvPr id="38" name="Text 36"/>
          <p:cNvSpPr/>
          <p:nvPr/>
        </p:nvSpPr>
        <p:spPr>
          <a:xfrm>
            <a:off x="2331720" y="5824728"/>
            <a:ext cx="8979408" cy="182880"/>
          </a:xfrm>
          <a:prstGeom prst="rect">
            <a:avLst/>
          </a:prstGeom>
          <a:noFill/>
          <a:ln/>
        </p:spPr>
        <p:txBody>
          <a:bodyPr wrap="square" lIns="0" tIns="0" rIns="0" bIns="0" rtlCol="0" anchor="t">
            <a:normAutofit fontScale="62500" lnSpcReduction="20000"/>
          </a:bodyPr>
          <a:lstStyle/>
          <a:p>
            <a:pPr marL="0" indent="0" algn="l">
              <a:buNone/>
            </a:pPr>
            <a:r>
              <a:rPr lang="en-US" sz="1230" b="1" dirty="0">
                <a:solidFill>
                  <a:srgbClr val="344256"/>
                </a:solidFill>
                <a:latin typeface="Aptos" pitchFamily="34" charset="0"/>
                <a:ea typeface="Aptos" pitchFamily="34" charset="-122"/>
                <a:cs typeface="Aptos" pitchFamily="34" charset="-120"/>
              </a:rPr>
              <a:t>If renal dysfunction tracks with diastolic dysfunction, routine eGFR/UACR could help identify patients needing earlier echo review, HFpEF prevention, and tighter CKM risk control.</a:t>
            </a:r>
            <a:endParaRPr lang="en-US" sz="1230" dirty="0"/>
          </a:p>
        </p:txBody>
      </p:sp>
      <p:sp>
        <p:nvSpPr>
          <p:cNvPr id="39" name="Text 37"/>
          <p:cNvSpPr/>
          <p:nvPr/>
        </p:nvSpPr>
        <p:spPr>
          <a:xfrm>
            <a:off x="530352" y="6419088"/>
            <a:ext cx="10927080" cy="109728"/>
          </a:xfrm>
          <a:prstGeom prst="rect">
            <a:avLst/>
          </a:prstGeom>
          <a:noFill/>
          <a:ln/>
        </p:spPr>
        <p:txBody>
          <a:bodyPr wrap="square" lIns="0" tIns="0" rIns="0" bIns="0" rtlCol="0" anchor="t">
            <a:normAutofit/>
          </a:bodyPr>
          <a:lstStyle/>
          <a:p>
            <a:pPr marL="0" indent="0" algn="l">
              <a:buNone/>
            </a:pPr>
            <a:r>
              <a:rPr lang="en-US" sz="570" dirty="0">
                <a:solidFill>
                  <a:srgbClr val="5D7182"/>
                </a:solidFill>
                <a:latin typeface="Aptos" pitchFamily="34" charset="0"/>
                <a:ea typeface="Aptos" pitchFamily="34" charset="-122"/>
                <a:cs typeface="Aptos" pitchFamily="34" charset="-120"/>
              </a:rPr>
              <a:t>Refs: CDC CKD in the United States, 2026; Mehta et al., Circ Heart Fail, 2016; Kuno et al., JACC Heart Fail, 2023; Matsushita et al., JAHA, 2017.</a:t>
            </a:r>
            <a:endParaRPr lang="en-US" sz="570" dirty="0"/>
          </a:p>
        </p:txBody>
      </p:sp>
      <p:sp>
        <p:nvSpPr>
          <p:cNvPr id="40" name="Shape 38"/>
          <p:cNvSpPr/>
          <p:nvPr/>
        </p:nvSpPr>
        <p:spPr>
          <a:xfrm>
            <a:off x="438912" y="6547104"/>
            <a:ext cx="11301984" cy="0"/>
          </a:xfrm>
          <a:prstGeom prst="line">
            <a:avLst/>
          </a:prstGeom>
          <a:noFill/>
          <a:ln w="12700">
            <a:solidFill>
              <a:srgbClr val="D8E2E8"/>
            </a:solidFill>
            <a:prstDash val="solid"/>
          </a:ln>
        </p:spPr>
        <p:txBody>
          <a:bodyPr/>
          <a:lstStyle/>
          <a:p>
            <a:endParaRPr lang="en-US"/>
          </a:p>
        </p:txBody>
      </p:sp>
      <p:sp>
        <p:nvSpPr>
          <p:cNvPr id="41" name="Text 39"/>
          <p:cNvSpPr/>
          <p:nvPr/>
        </p:nvSpPr>
        <p:spPr>
          <a:xfrm>
            <a:off x="658368" y="6638544"/>
            <a:ext cx="6400800" cy="91440"/>
          </a:xfrm>
          <a:prstGeom prst="rect">
            <a:avLst/>
          </a:prstGeom>
          <a:noFill/>
          <a:ln/>
        </p:spPr>
        <p:txBody>
          <a:bodyPr wrap="square" lIns="0" tIns="0" rIns="0" bIns="0" rtlCol="0" anchor="t">
            <a:normAutofit/>
          </a:bodyPr>
          <a:lstStyle/>
          <a:p>
            <a:pPr marL="0" indent="0" algn="l">
              <a:buNone/>
            </a:pPr>
            <a:r>
              <a:rPr lang="en-US" sz="570" dirty="0">
                <a:solidFill>
                  <a:srgbClr val="5D7182"/>
                </a:solidFill>
                <a:latin typeface="Aptos" pitchFamily="34" charset="0"/>
                <a:ea typeface="Aptos" pitchFamily="34" charset="-122"/>
                <a:cs typeface="Aptos" pitchFamily="34" charset="-120"/>
              </a:rPr>
              <a:t>Diabetes, Prediabetes &amp; Cardiovascular Risk in Primary Care</a:t>
            </a:r>
            <a:endParaRPr lang="en-US" sz="570" dirty="0"/>
          </a:p>
        </p:txBody>
      </p:sp>
      <p:sp>
        <p:nvSpPr>
          <p:cNvPr id="42" name="Text 40"/>
          <p:cNvSpPr/>
          <p:nvPr/>
        </p:nvSpPr>
        <p:spPr>
          <a:xfrm>
            <a:off x="11155680" y="6629400"/>
            <a:ext cx="731520" cy="109728"/>
          </a:xfrm>
          <a:prstGeom prst="rect">
            <a:avLst/>
          </a:prstGeom>
          <a:noFill/>
          <a:ln/>
        </p:spPr>
        <p:txBody>
          <a:bodyPr wrap="square" lIns="0" tIns="0" rIns="0" bIns="0" rtlCol="0" anchor="t">
            <a:normAutofit/>
          </a:bodyPr>
          <a:lstStyle/>
          <a:p>
            <a:pPr marL="0" indent="0" algn="r">
              <a:buNone/>
            </a:pPr>
            <a:r>
              <a:rPr lang="en-US" sz="570" dirty="0">
                <a:solidFill>
                  <a:srgbClr val="5D7182"/>
                </a:solidFill>
                <a:latin typeface="Aptos" pitchFamily="34" charset="0"/>
                <a:ea typeface="Aptos" pitchFamily="34" charset="-122"/>
                <a:cs typeface="Aptos" pitchFamily="34" charset="-120"/>
              </a:rPr>
              <a:t>Study slide</a:t>
            </a:r>
            <a:endParaRPr lang="en-US" sz="570" dirty="0"/>
          </a:p>
        </p:txBody>
      </p:sp>
      <p:pic>
        <p:nvPicPr>
          <p:cNvPr id="43" name="Picture 42" descr="A close-up of a white background&#10;&#10;AI-generated content may be incorrect.">
            <a:extLst>
              <a:ext uri="{FF2B5EF4-FFF2-40B4-BE49-F238E27FC236}">
                <a16:creationId xmlns:a16="http://schemas.microsoft.com/office/drawing/2014/main" id="{CCE81465-BA57-AF30-CED4-8BFACF653163}"/>
              </a:ext>
            </a:extLst>
          </p:cNvPr>
          <p:cNvPicPr>
            <a:picLocks noChangeAspect="1"/>
          </p:cNvPicPr>
          <p:nvPr/>
        </p:nvPicPr>
        <p:blipFill>
          <a:blip r:embed="rId3"/>
          <a:stretch>
            <a:fillRect/>
          </a:stretch>
        </p:blipFill>
        <p:spPr>
          <a:xfrm>
            <a:off x="2888908" y="108712"/>
            <a:ext cx="7315200" cy="2032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11480" y="320040"/>
            <a:ext cx="10607040" cy="502920"/>
          </a:xfrm>
          <a:prstGeom prst="rect">
            <a:avLst/>
          </a:prstGeom>
          <a:noFill/>
          <a:ln/>
        </p:spPr>
        <p:txBody>
          <a:bodyPr wrap="square" lIns="0" tIns="0" rIns="0" bIns="0" rtlCol="0" anchor="ctr"/>
          <a:lstStyle/>
          <a:p>
            <a:pPr marL="0" indent="0">
              <a:buNone/>
            </a:pPr>
            <a:r>
              <a:rPr lang="en-US" sz="3200" b="1" dirty="0">
                <a:solidFill>
                  <a:srgbClr val="103047"/>
                </a:solidFill>
                <a:latin typeface="Aptos Display" pitchFamily="34" charset="0"/>
                <a:ea typeface="Aptos Display" pitchFamily="34" charset="-122"/>
                <a:cs typeface="Aptos Display" pitchFamily="34" charset="-120"/>
              </a:rPr>
              <a:t>Peripheral Artery Disease in Diabetes</a:t>
            </a:r>
            <a:endParaRPr lang="en-US" sz="3200" dirty="0"/>
          </a:p>
        </p:txBody>
      </p:sp>
      <p:sp>
        <p:nvSpPr>
          <p:cNvPr id="3" name="Text 1"/>
          <p:cNvSpPr/>
          <p:nvPr/>
        </p:nvSpPr>
        <p:spPr>
          <a:xfrm>
            <a:off x="438912" y="987552"/>
            <a:ext cx="9692640" cy="320040"/>
          </a:xfrm>
          <a:prstGeom prst="rect">
            <a:avLst/>
          </a:prstGeom>
          <a:noFill/>
          <a:ln/>
        </p:spPr>
        <p:txBody>
          <a:bodyPr wrap="square" lIns="0" tIns="0" rIns="0" bIns="0" rtlCol="0" anchor="ctr"/>
          <a:lstStyle/>
          <a:p>
            <a:pPr marL="0" indent="0">
              <a:buNone/>
            </a:pPr>
            <a:r>
              <a:rPr lang="en-US" sz="1500" dirty="0">
                <a:solidFill>
                  <a:srgbClr val="4B5B73"/>
                </a:solidFill>
              </a:rPr>
              <a:t>Common, silent, and high-risk — especially when neuropathy masks symptoms.</a:t>
            </a:r>
            <a:endParaRPr lang="en-US" sz="1500" dirty="0"/>
          </a:p>
        </p:txBody>
      </p:sp>
      <p:sp>
        <p:nvSpPr>
          <p:cNvPr id="4" name="Shape 2"/>
          <p:cNvSpPr/>
          <p:nvPr/>
        </p:nvSpPr>
        <p:spPr>
          <a:xfrm>
            <a:off x="438912" y="1417320"/>
            <a:ext cx="1234440" cy="54864"/>
          </a:xfrm>
          <a:prstGeom prst="rect">
            <a:avLst/>
          </a:prstGeom>
          <a:solidFill>
            <a:srgbClr val="0E8890"/>
          </a:solidFill>
          <a:ln w="12700">
            <a:solidFill>
              <a:srgbClr val="0E8890"/>
            </a:solidFill>
            <a:prstDash val="solid"/>
          </a:ln>
        </p:spPr>
        <p:txBody>
          <a:bodyPr/>
          <a:lstStyle/>
          <a:p>
            <a:endParaRPr lang="en-US"/>
          </a:p>
        </p:txBody>
      </p:sp>
      <p:sp>
        <p:nvSpPr>
          <p:cNvPr id="5" name="Shape 3"/>
          <p:cNvSpPr/>
          <p:nvPr/>
        </p:nvSpPr>
        <p:spPr>
          <a:xfrm>
            <a:off x="685800" y="1783080"/>
            <a:ext cx="2148840" cy="1325880"/>
          </a:xfrm>
          <a:prstGeom prst="roundRect">
            <a:avLst>
              <a:gd name="adj" fmla="val 5517"/>
            </a:avLst>
          </a:prstGeom>
          <a:solidFill>
            <a:srgbClr val="FFFFFF"/>
          </a:solidFill>
          <a:ln w="12700">
            <a:solidFill>
              <a:srgbClr val="C9DCE6"/>
            </a:solidFill>
            <a:prstDash val="solid"/>
          </a:ln>
          <a:effectLst>
            <a:outerShdw blurRad="19050" dist="50800" dir="2700000" algn="bl" rotWithShape="0">
              <a:srgbClr val="B8C4CC">
                <a:alpha val="12000"/>
              </a:srgbClr>
            </a:outerShdw>
          </a:effectLst>
        </p:spPr>
        <p:txBody>
          <a:bodyPr/>
          <a:lstStyle/>
          <a:p>
            <a:endParaRPr lang="en-US"/>
          </a:p>
        </p:txBody>
      </p:sp>
      <p:sp>
        <p:nvSpPr>
          <p:cNvPr id="6" name="Text 4"/>
          <p:cNvSpPr/>
          <p:nvPr/>
        </p:nvSpPr>
        <p:spPr>
          <a:xfrm>
            <a:off x="795528" y="1901952"/>
            <a:ext cx="1929384" cy="393192"/>
          </a:xfrm>
          <a:prstGeom prst="rect">
            <a:avLst/>
          </a:prstGeom>
          <a:noFill/>
          <a:ln/>
        </p:spPr>
        <p:txBody>
          <a:bodyPr wrap="square" lIns="0" tIns="0" rIns="0" bIns="0" rtlCol="0" anchor="ctr"/>
          <a:lstStyle/>
          <a:p>
            <a:pPr marL="0" indent="0" algn="ctr">
              <a:buNone/>
            </a:pPr>
            <a:r>
              <a:rPr lang="en-US" sz="2900" b="1" dirty="0">
                <a:solidFill>
                  <a:srgbClr val="103047"/>
                </a:solidFill>
                <a:latin typeface="Aptos Display" pitchFamily="34" charset="0"/>
                <a:ea typeface="Aptos Display" pitchFamily="34" charset="-122"/>
                <a:cs typeface="Aptos Display" pitchFamily="34" charset="-120"/>
              </a:rPr>
              <a:t>10–12M</a:t>
            </a:r>
            <a:endParaRPr lang="en-US" sz="2900" dirty="0"/>
          </a:p>
        </p:txBody>
      </p:sp>
      <p:sp>
        <p:nvSpPr>
          <p:cNvPr id="7" name="Text 5"/>
          <p:cNvSpPr/>
          <p:nvPr/>
        </p:nvSpPr>
        <p:spPr>
          <a:xfrm>
            <a:off x="795528" y="2377440"/>
            <a:ext cx="1929384" cy="384048"/>
          </a:xfrm>
          <a:prstGeom prst="rect">
            <a:avLst/>
          </a:prstGeom>
          <a:noFill/>
          <a:ln/>
        </p:spPr>
        <p:txBody>
          <a:bodyPr wrap="square" lIns="254" tIns="254" rIns="254" bIns="254" rtlCol="0" anchor="ctr">
            <a:normAutofit/>
          </a:bodyPr>
          <a:lstStyle/>
          <a:p>
            <a:pPr marL="0" indent="0" algn="ctr">
              <a:buNone/>
            </a:pPr>
            <a:r>
              <a:rPr lang="en-US" sz="920" b="1" dirty="0">
                <a:solidFill>
                  <a:srgbClr val="103047"/>
                </a:solidFill>
              </a:rPr>
              <a:t>U.S. adults live with PAD</a:t>
            </a:r>
            <a:endParaRPr lang="en-US" sz="920" dirty="0"/>
          </a:p>
        </p:txBody>
      </p:sp>
      <p:sp>
        <p:nvSpPr>
          <p:cNvPr id="8" name="Text 6"/>
          <p:cNvSpPr/>
          <p:nvPr/>
        </p:nvSpPr>
        <p:spPr>
          <a:xfrm>
            <a:off x="850392" y="2770632"/>
            <a:ext cx="1819656" cy="320040"/>
          </a:xfrm>
          <a:prstGeom prst="rect">
            <a:avLst/>
          </a:prstGeom>
          <a:noFill/>
          <a:ln/>
        </p:spPr>
        <p:txBody>
          <a:bodyPr wrap="square" lIns="254" tIns="254" rIns="254" bIns="254" rtlCol="0" anchor="ctr">
            <a:normAutofit/>
          </a:bodyPr>
          <a:lstStyle/>
          <a:p>
            <a:pPr marL="0" indent="0" algn="ctr">
              <a:buNone/>
            </a:pPr>
            <a:r>
              <a:rPr lang="en-US" sz="780" dirty="0">
                <a:solidFill>
                  <a:srgbClr val="4B5B73"/>
                </a:solidFill>
              </a:rPr>
              <a:t>A major ASCVD condition linked to MI, stroke, limb events, and death.</a:t>
            </a:r>
            <a:endParaRPr lang="en-US" sz="780" dirty="0"/>
          </a:p>
        </p:txBody>
      </p:sp>
      <p:sp>
        <p:nvSpPr>
          <p:cNvPr id="9" name="Shape 7"/>
          <p:cNvSpPr/>
          <p:nvPr/>
        </p:nvSpPr>
        <p:spPr>
          <a:xfrm>
            <a:off x="3063240" y="1783080"/>
            <a:ext cx="2148840" cy="1325880"/>
          </a:xfrm>
          <a:prstGeom prst="roundRect">
            <a:avLst>
              <a:gd name="adj" fmla="val 5517"/>
            </a:avLst>
          </a:prstGeom>
          <a:solidFill>
            <a:srgbClr val="FFFFFF"/>
          </a:solidFill>
          <a:ln w="12700">
            <a:solidFill>
              <a:srgbClr val="C9DCE6"/>
            </a:solidFill>
            <a:prstDash val="solid"/>
          </a:ln>
          <a:effectLst>
            <a:outerShdw blurRad="19050" dist="50800" dir="2700000" algn="bl" rotWithShape="0">
              <a:srgbClr val="B8C4CC">
                <a:alpha val="12000"/>
              </a:srgbClr>
            </a:outerShdw>
          </a:effectLst>
        </p:spPr>
        <p:txBody>
          <a:bodyPr/>
          <a:lstStyle/>
          <a:p>
            <a:endParaRPr lang="en-US"/>
          </a:p>
        </p:txBody>
      </p:sp>
      <p:sp>
        <p:nvSpPr>
          <p:cNvPr id="10" name="Text 8"/>
          <p:cNvSpPr/>
          <p:nvPr/>
        </p:nvSpPr>
        <p:spPr>
          <a:xfrm>
            <a:off x="3172968" y="1901952"/>
            <a:ext cx="1929384" cy="393192"/>
          </a:xfrm>
          <a:prstGeom prst="rect">
            <a:avLst/>
          </a:prstGeom>
          <a:noFill/>
          <a:ln/>
        </p:spPr>
        <p:txBody>
          <a:bodyPr wrap="square" lIns="0" tIns="0" rIns="0" bIns="0" rtlCol="0" anchor="ctr"/>
          <a:lstStyle/>
          <a:p>
            <a:pPr marL="0" indent="0" algn="ctr">
              <a:buNone/>
            </a:pPr>
            <a:r>
              <a:rPr lang="en-US" sz="2900" b="1" dirty="0">
                <a:solidFill>
                  <a:srgbClr val="C7382E"/>
                </a:solidFill>
                <a:latin typeface="Aptos Display" pitchFamily="34" charset="0"/>
                <a:ea typeface="Aptos Display" pitchFamily="34" charset="-122"/>
                <a:cs typeface="Aptos Display" pitchFamily="34" charset="-120"/>
              </a:rPr>
              <a:t>~25%</a:t>
            </a:r>
            <a:endParaRPr lang="en-US" sz="2900" dirty="0"/>
          </a:p>
        </p:txBody>
      </p:sp>
      <p:sp>
        <p:nvSpPr>
          <p:cNvPr id="11" name="Text 9"/>
          <p:cNvSpPr/>
          <p:nvPr/>
        </p:nvSpPr>
        <p:spPr>
          <a:xfrm>
            <a:off x="3172968" y="2377440"/>
            <a:ext cx="1929384" cy="384048"/>
          </a:xfrm>
          <a:prstGeom prst="rect">
            <a:avLst/>
          </a:prstGeom>
          <a:noFill/>
          <a:ln/>
        </p:spPr>
        <p:txBody>
          <a:bodyPr wrap="square" lIns="254" tIns="254" rIns="254" bIns="254" rtlCol="0" anchor="ctr">
            <a:normAutofit/>
          </a:bodyPr>
          <a:lstStyle/>
          <a:p>
            <a:pPr marL="0" indent="0" algn="ctr">
              <a:buNone/>
            </a:pPr>
            <a:r>
              <a:rPr lang="en-US" sz="920" b="1" dirty="0">
                <a:solidFill>
                  <a:srgbClr val="103047"/>
                </a:solidFill>
              </a:rPr>
              <a:t>Adults ≥65 with diabetes have PAD</a:t>
            </a:r>
            <a:endParaRPr lang="en-US" sz="920" dirty="0"/>
          </a:p>
        </p:txBody>
      </p:sp>
      <p:sp>
        <p:nvSpPr>
          <p:cNvPr id="12" name="Text 10"/>
          <p:cNvSpPr/>
          <p:nvPr/>
        </p:nvSpPr>
        <p:spPr>
          <a:xfrm>
            <a:off x="3227832" y="2770632"/>
            <a:ext cx="1819656" cy="320040"/>
          </a:xfrm>
          <a:prstGeom prst="rect">
            <a:avLst/>
          </a:prstGeom>
          <a:noFill/>
          <a:ln/>
        </p:spPr>
        <p:txBody>
          <a:bodyPr wrap="square" lIns="254" tIns="254" rIns="254" bIns="254" rtlCol="0" anchor="ctr">
            <a:normAutofit/>
          </a:bodyPr>
          <a:lstStyle/>
          <a:p>
            <a:pPr marL="0" indent="0" algn="ctr">
              <a:buNone/>
            </a:pPr>
            <a:r>
              <a:rPr lang="en-US" sz="780" dirty="0">
                <a:solidFill>
                  <a:srgbClr val="4B5B73"/>
                </a:solidFill>
              </a:rPr>
              <a:t>Diabetes accelerates atherosclerosis and increases limb risk.</a:t>
            </a:r>
            <a:endParaRPr lang="en-US" sz="780" dirty="0"/>
          </a:p>
        </p:txBody>
      </p:sp>
      <p:sp>
        <p:nvSpPr>
          <p:cNvPr id="13" name="Shape 11"/>
          <p:cNvSpPr/>
          <p:nvPr/>
        </p:nvSpPr>
        <p:spPr>
          <a:xfrm>
            <a:off x="685800" y="3337560"/>
            <a:ext cx="2148840" cy="1325880"/>
          </a:xfrm>
          <a:prstGeom prst="roundRect">
            <a:avLst>
              <a:gd name="adj" fmla="val 5517"/>
            </a:avLst>
          </a:prstGeom>
          <a:solidFill>
            <a:srgbClr val="FFFFFF"/>
          </a:solidFill>
          <a:ln w="12700">
            <a:solidFill>
              <a:srgbClr val="C9DCE6"/>
            </a:solidFill>
            <a:prstDash val="solid"/>
          </a:ln>
          <a:effectLst>
            <a:outerShdw blurRad="19050" dist="50800" dir="2700000" algn="bl" rotWithShape="0">
              <a:srgbClr val="B8C4CC">
                <a:alpha val="12000"/>
              </a:srgbClr>
            </a:outerShdw>
          </a:effectLst>
        </p:spPr>
        <p:txBody>
          <a:bodyPr/>
          <a:lstStyle/>
          <a:p>
            <a:endParaRPr lang="en-US"/>
          </a:p>
        </p:txBody>
      </p:sp>
      <p:sp>
        <p:nvSpPr>
          <p:cNvPr id="14" name="Text 12"/>
          <p:cNvSpPr/>
          <p:nvPr/>
        </p:nvSpPr>
        <p:spPr>
          <a:xfrm>
            <a:off x="795528" y="3456432"/>
            <a:ext cx="1929384" cy="393192"/>
          </a:xfrm>
          <a:prstGeom prst="rect">
            <a:avLst/>
          </a:prstGeom>
          <a:noFill/>
          <a:ln/>
        </p:spPr>
        <p:txBody>
          <a:bodyPr wrap="square" lIns="0" tIns="0" rIns="0" bIns="0" rtlCol="0" anchor="ctr"/>
          <a:lstStyle/>
          <a:p>
            <a:pPr marL="0" indent="0" algn="ctr">
              <a:buNone/>
            </a:pPr>
            <a:r>
              <a:rPr lang="en-US" sz="2900" b="1" dirty="0">
                <a:solidFill>
                  <a:srgbClr val="F39C12"/>
                </a:solidFill>
                <a:latin typeface="Aptos Display" pitchFamily="34" charset="0"/>
                <a:ea typeface="Aptos Display" pitchFamily="34" charset="-122"/>
                <a:cs typeface="Aptos Display" pitchFamily="34" charset="-120"/>
              </a:rPr>
              <a:t>Up to 40%</a:t>
            </a:r>
            <a:endParaRPr lang="en-US" sz="2900" dirty="0"/>
          </a:p>
        </p:txBody>
      </p:sp>
      <p:sp>
        <p:nvSpPr>
          <p:cNvPr id="15" name="Text 13"/>
          <p:cNvSpPr/>
          <p:nvPr/>
        </p:nvSpPr>
        <p:spPr>
          <a:xfrm>
            <a:off x="795528" y="3931920"/>
            <a:ext cx="1929384" cy="384048"/>
          </a:xfrm>
          <a:prstGeom prst="rect">
            <a:avLst/>
          </a:prstGeom>
          <a:noFill/>
          <a:ln/>
        </p:spPr>
        <p:txBody>
          <a:bodyPr wrap="square" lIns="254" tIns="254" rIns="254" bIns="254" rtlCol="0" anchor="ctr">
            <a:normAutofit/>
          </a:bodyPr>
          <a:lstStyle/>
          <a:p>
            <a:pPr marL="0" indent="0" algn="ctr">
              <a:buNone/>
            </a:pPr>
            <a:r>
              <a:rPr lang="en-US" sz="920" b="1" dirty="0">
                <a:solidFill>
                  <a:srgbClr val="103047"/>
                </a:solidFill>
              </a:rPr>
              <a:t>PAD patients report no leg pain</a:t>
            </a:r>
            <a:endParaRPr lang="en-US" sz="920" dirty="0"/>
          </a:p>
        </p:txBody>
      </p:sp>
      <p:sp>
        <p:nvSpPr>
          <p:cNvPr id="16" name="Text 14"/>
          <p:cNvSpPr/>
          <p:nvPr/>
        </p:nvSpPr>
        <p:spPr>
          <a:xfrm>
            <a:off x="850392" y="4325112"/>
            <a:ext cx="1819656" cy="320040"/>
          </a:xfrm>
          <a:prstGeom prst="rect">
            <a:avLst/>
          </a:prstGeom>
          <a:noFill/>
          <a:ln/>
        </p:spPr>
        <p:txBody>
          <a:bodyPr wrap="square" lIns="254" tIns="254" rIns="254" bIns="254" rtlCol="0" anchor="ctr">
            <a:normAutofit/>
          </a:bodyPr>
          <a:lstStyle/>
          <a:p>
            <a:pPr marL="0" indent="0" algn="ctr">
              <a:buNone/>
            </a:pPr>
            <a:r>
              <a:rPr lang="en-US" sz="780" dirty="0">
                <a:solidFill>
                  <a:srgbClr val="4B5B73"/>
                </a:solidFill>
              </a:rPr>
              <a:t>Classic claudication is often absent; neuropathy can hide symptoms.</a:t>
            </a:r>
            <a:endParaRPr lang="en-US" sz="780" dirty="0"/>
          </a:p>
        </p:txBody>
      </p:sp>
      <p:sp>
        <p:nvSpPr>
          <p:cNvPr id="17" name="Shape 15"/>
          <p:cNvSpPr/>
          <p:nvPr/>
        </p:nvSpPr>
        <p:spPr>
          <a:xfrm>
            <a:off x="3063240" y="3337560"/>
            <a:ext cx="2148840" cy="1325880"/>
          </a:xfrm>
          <a:prstGeom prst="roundRect">
            <a:avLst>
              <a:gd name="adj" fmla="val 5517"/>
            </a:avLst>
          </a:prstGeom>
          <a:solidFill>
            <a:srgbClr val="FFFFFF"/>
          </a:solidFill>
          <a:ln w="12700">
            <a:solidFill>
              <a:srgbClr val="C9DCE6"/>
            </a:solidFill>
            <a:prstDash val="solid"/>
          </a:ln>
          <a:effectLst>
            <a:outerShdw blurRad="19050" dist="50800" dir="2700000" algn="bl" rotWithShape="0">
              <a:srgbClr val="B8C4CC">
                <a:alpha val="12000"/>
              </a:srgbClr>
            </a:outerShdw>
          </a:effectLst>
        </p:spPr>
        <p:txBody>
          <a:bodyPr/>
          <a:lstStyle/>
          <a:p>
            <a:endParaRPr lang="en-US"/>
          </a:p>
        </p:txBody>
      </p:sp>
      <p:sp>
        <p:nvSpPr>
          <p:cNvPr id="18" name="Text 16"/>
          <p:cNvSpPr/>
          <p:nvPr/>
        </p:nvSpPr>
        <p:spPr>
          <a:xfrm>
            <a:off x="3172968" y="3456432"/>
            <a:ext cx="1929384" cy="393192"/>
          </a:xfrm>
          <a:prstGeom prst="rect">
            <a:avLst/>
          </a:prstGeom>
          <a:noFill/>
          <a:ln/>
        </p:spPr>
        <p:txBody>
          <a:bodyPr wrap="square" lIns="0" tIns="0" rIns="0" bIns="0" rtlCol="0" anchor="ctr"/>
          <a:lstStyle/>
          <a:p>
            <a:pPr marL="0" indent="0" algn="ctr">
              <a:buNone/>
            </a:pPr>
            <a:r>
              <a:rPr lang="en-US" sz="2900" b="1" dirty="0">
                <a:solidFill>
                  <a:srgbClr val="0E8890"/>
                </a:solidFill>
                <a:latin typeface="Aptos Display" pitchFamily="34" charset="0"/>
                <a:ea typeface="Aptos Display" pitchFamily="34" charset="-122"/>
                <a:cs typeface="Aptos Display" pitchFamily="34" charset="-120"/>
              </a:rPr>
              <a:t>1.3%</a:t>
            </a:r>
            <a:endParaRPr lang="en-US" sz="2900" dirty="0"/>
          </a:p>
        </p:txBody>
      </p:sp>
      <p:sp>
        <p:nvSpPr>
          <p:cNvPr id="19" name="Text 17"/>
          <p:cNvSpPr/>
          <p:nvPr/>
        </p:nvSpPr>
        <p:spPr>
          <a:xfrm>
            <a:off x="3172968" y="3931920"/>
            <a:ext cx="1929384" cy="384048"/>
          </a:xfrm>
          <a:prstGeom prst="rect">
            <a:avLst/>
          </a:prstGeom>
          <a:noFill/>
          <a:ln/>
        </p:spPr>
        <p:txBody>
          <a:bodyPr wrap="square" lIns="254" tIns="254" rIns="254" bIns="254" rtlCol="0" anchor="ctr">
            <a:normAutofit/>
          </a:bodyPr>
          <a:lstStyle/>
          <a:p>
            <a:pPr marL="0" indent="0" algn="ctr">
              <a:buNone/>
            </a:pPr>
            <a:r>
              <a:rPr lang="en-US" sz="920" b="1" dirty="0">
                <a:solidFill>
                  <a:srgbClr val="103047"/>
                </a:solidFill>
              </a:rPr>
              <a:t>U.S. adults have severe PAD / CLTI-level risk</a:t>
            </a:r>
            <a:endParaRPr lang="en-US" sz="920" dirty="0"/>
          </a:p>
        </p:txBody>
      </p:sp>
      <p:sp>
        <p:nvSpPr>
          <p:cNvPr id="20" name="Text 18"/>
          <p:cNvSpPr/>
          <p:nvPr/>
        </p:nvSpPr>
        <p:spPr>
          <a:xfrm>
            <a:off x="3227832" y="4325112"/>
            <a:ext cx="1819656" cy="320040"/>
          </a:xfrm>
          <a:prstGeom prst="rect">
            <a:avLst/>
          </a:prstGeom>
          <a:noFill/>
          <a:ln/>
        </p:spPr>
        <p:txBody>
          <a:bodyPr wrap="square" lIns="254" tIns="254" rIns="254" bIns="254" rtlCol="0" anchor="ctr">
            <a:normAutofit/>
          </a:bodyPr>
          <a:lstStyle/>
          <a:p>
            <a:pPr marL="0" indent="0" algn="ctr">
              <a:buNone/>
            </a:pPr>
            <a:r>
              <a:rPr lang="en-US" sz="780" dirty="0">
                <a:solidFill>
                  <a:srgbClr val="4B5B73"/>
                </a:solidFill>
              </a:rPr>
              <a:t>Tissue loss, amputation risk, and high mortality require urgent action.</a:t>
            </a:r>
            <a:endParaRPr lang="en-US" sz="780" dirty="0"/>
          </a:p>
        </p:txBody>
      </p:sp>
      <p:sp>
        <p:nvSpPr>
          <p:cNvPr id="21" name="Shape 19"/>
          <p:cNvSpPr/>
          <p:nvPr/>
        </p:nvSpPr>
        <p:spPr>
          <a:xfrm>
            <a:off x="5897880" y="1645920"/>
            <a:ext cx="5715000" cy="2788920"/>
          </a:xfrm>
          <a:prstGeom prst="roundRect">
            <a:avLst>
              <a:gd name="adj" fmla="val 2623"/>
            </a:avLst>
          </a:prstGeom>
          <a:solidFill>
            <a:srgbClr val="FFFFFF"/>
          </a:solidFill>
          <a:ln w="12700">
            <a:solidFill>
              <a:srgbClr val="C9DCE6"/>
            </a:solidFill>
            <a:prstDash val="solid"/>
          </a:ln>
        </p:spPr>
        <p:txBody>
          <a:bodyPr/>
          <a:lstStyle/>
          <a:p>
            <a:endParaRPr lang="en-US"/>
          </a:p>
        </p:txBody>
      </p:sp>
      <p:pic>
        <p:nvPicPr>
          <p:cNvPr id="22" name="Image 0" descr="/mnt/data/a_clean_clinical_examination_room_scene_a_doctor.png"/>
          <p:cNvPicPr>
            <a:picLocks noChangeAspect="1"/>
          </p:cNvPicPr>
          <p:nvPr/>
        </p:nvPicPr>
        <p:blipFill>
          <a:blip r:embed="rId3"/>
          <a:stretch>
            <a:fillRect/>
          </a:stretch>
        </p:blipFill>
        <p:spPr>
          <a:xfrm>
            <a:off x="6035040" y="1783080"/>
            <a:ext cx="5440680" cy="2514600"/>
          </a:xfrm>
          <a:prstGeom prst="rect">
            <a:avLst/>
          </a:prstGeom>
        </p:spPr>
      </p:pic>
      <p:sp>
        <p:nvSpPr>
          <p:cNvPr id="23" name="Shape 20"/>
          <p:cNvSpPr/>
          <p:nvPr/>
        </p:nvSpPr>
        <p:spPr>
          <a:xfrm>
            <a:off x="5897880" y="4617720"/>
            <a:ext cx="5715000" cy="1234440"/>
          </a:xfrm>
          <a:prstGeom prst="roundRect">
            <a:avLst>
              <a:gd name="adj" fmla="val 8889"/>
            </a:avLst>
          </a:prstGeom>
          <a:solidFill>
            <a:srgbClr val="E9F7F8"/>
          </a:solidFill>
          <a:ln w="12700">
            <a:solidFill>
              <a:srgbClr val="A9DEE3"/>
            </a:solidFill>
            <a:prstDash val="solid"/>
          </a:ln>
        </p:spPr>
        <p:txBody>
          <a:bodyPr/>
          <a:lstStyle/>
          <a:p>
            <a:endParaRPr lang="en-US"/>
          </a:p>
        </p:txBody>
      </p:sp>
      <p:sp>
        <p:nvSpPr>
          <p:cNvPr id="24" name="Text 21"/>
          <p:cNvSpPr/>
          <p:nvPr/>
        </p:nvSpPr>
        <p:spPr>
          <a:xfrm>
            <a:off x="6108192" y="4754880"/>
            <a:ext cx="5394960" cy="228600"/>
          </a:xfrm>
          <a:prstGeom prst="rect">
            <a:avLst/>
          </a:prstGeom>
          <a:noFill/>
          <a:ln/>
        </p:spPr>
        <p:txBody>
          <a:bodyPr wrap="square" lIns="0" tIns="0" rIns="0" bIns="0" rtlCol="0" anchor="ctr"/>
          <a:lstStyle/>
          <a:p>
            <a:pPr marL="0" indent="0">
              <a:buNone/>
            </a:pPr>
            <a:r>
              <a:rPr lang="en-US" sz="1500" b="1" dirty="0">
                <a:solidFill>
                  <a:srgbClr val="0E8890"/>
                </a:solidFill>
              </a:rPr>
              <a:t>Primary care action</a:t>
            </a:r>
            <a:endParaRPr lang="en-US" sz="1500" dirty="0"/>
          </a:p>
        </p:txBody>
      </p:sp>
      <p:sp>
        <p:nvSpPr>
          <p:cNvPr id="25" name="Text 22"/>
          <p:cNvSpPr/>
          <p:nvPr/>
        </p:nvSpPr>
        <p:spPr>
          <a:xfrm>
            <a:off x="6126480" y="5056632"/>
            <a:ext cx="5257800" cy="685800"/>
          </a:xfrm>
          <a:prstGeom prst="rect">
            <a:avLst/>
          </a:prstGeom>
          <a:noFill/>
          <a:ln/>
        </p:spPr>
        <p:txBody>
          <a:bodyPr wrap="square" lIns="254" tIns="254" rIns="254" bIns="254" rtlCol="0" anchor="ctr">
            <a:normAutofit/>
          </a:bodyPr>
          <a:lstStyle/>
          <a:p>
            <a:pPr marL="0" indent="0">
              <a:buNone/>
            </a:pPr>
            <a:r>
              <a:rPr lang="en-US" sz="970" b="1" dirty="0">
                <a:solidFill>
                  <a:srgbClr val="103047"/>
                </a:solidFill>
              </a:rPr>
              <a:t>Ask </a:t>
            </a:r>
            <a:r>
              <a:rPr lang="en-US" sz="970" dirty="0">
                <a:solidFill>
                  <a:srgbClr val="103047"/>
                </a:solidFill>
              </a:rPr>
              <a:t>claudication, exertional leg fatigue, rest pain, cold feet, non-healing wounds.
</a:t>
            </a:r>
            <a:r>
              <a:rPr lang="en-US" sz="970" b="1" dirty="0">
                <a:solidFill>
                  <a:srgbClr val="103047"/>
                </a:solidFill>
              </a:rPr>
              <a:t>Examine </a:t>
            </a:r>
            <a:r>
              <a:rPr lang="en-US" sz="970" dirty="0">
                <a:solidFill>
                  <a:srgbClr val="103047"/>
                </a:solidFill>
              </a:rPr>
              <a:t>DP/PT pulses, skin, nails, ulcers, temperature.
</a:t>
            </a:r>
            <a:r>
              <a:rPr lang="en-US" sz="970" b="1" dirty="0">
                <a:solidFill>
                  <a:srgbClr val="103047"/>
                </a:solidFill>
              </a:rPr>
              <a:t>Order ABI </a:t>
            </a:r>
            <a:r>
              <a:rPr lang="en-US" sz="970" dirty="0">
                <a:solidFill>
                  <a:srgbClr val="103047"/>
                </a:solidFill>
              </a:rPr>
              <a:t>when symptoms/signs or high suspicion are present; </a:t>
            </a:r>
            <a:r>
              <a:rPr lang="en-US" sz="970" b="1" dirty="0">
                <a:solidFill>
                  <a:srgbClr val="C7382E"/>
                </a:solidFill>
              </a:rPr>
              <a:t>refer urgently </a:t>
            </a:r>
            <a:r>
              <a:rPr lang="en-US" sz="970" dirty="0">
                <a:solidFill>
                  <a:srgbClr val="103047"/>
                </a:solidFill>
              </a:rPr>
              <a:t>for rest pain or tissue loss.</a:t>
            </a:r>
            <a:endParaRPr lang="en-US" sz="970" dirty="0"/>
          </a:p>
        </p:txBody>
      </p:sp>
      <p:sp>
        <p:nvSpPr>
          <p:cNvPr id="26" name="Shape 23"/>
          <p:cNvSpPr/>
          <p:nvPr/>
        </p:nvSpPr>
        <p:spPr>
          <a:xfrm>
            <a:off x="384048" y="6492240"/>
            <a:ext cx="11430000" cy="0"/>
          </a:xfrm>
          <a:prstGeom prst="line">
            <a:avLst/>
          </a:prstGeom>
          <a:noFill/>
          <a:ln w="10160">
            <a:solidFill>
              <a:srgbClr val="C9DCE6"/>
            </a:solidFill>
            <a:prstDash val="solid"/>
          </a:ln>
        </p:spPr>
        <p:txBody>
          <a:bodyPr/>
          <a:lstStyle/>
          <a:p>
            <a:endParaRPr lang="en-US"/>
          </a:p>
        </p:txBody>
      </p:sp>
      <p:sp>
        <p:nvSpPr>
          <p:cNvPr id="27" name="Text 24"/>
          <p:cNvSpPr/>
          <p:nvPr/>
        </p:nvSpPr>
        <p:spPr>
          <a:xfrm>
            <a:off x="411480" y="6291072"/>
            <a:ext cx="10698480" cy="164592"/>
          </a:xfrm>
          <a:prstGeom prst="rect">
            <a:avLst/>
          </a:prstGeom>
          <a:noFill/>
          <a:ln/>
        </p:spPr>
        <p:txBody>
          <a:bodyPr wrap="square" lIns="0" tIns="0" rIns="0" bIns="0" rtlCol="0" anchor="ctr"/>
          <a:lstStyle/>
          <a:p>
            <a:pPr marL="0" indent="0">
              <a:buNone/>
            </a:pPr>
            <a:r>
              <a:rPr lang="en-US" sz="570" dirty="0">
                <a:solidFill>
                  <a:srgbClr val="607486"/>
                </a:solidFill>
                <a:latin typeface="Aptos" pitchFamily="34" charset="0"/>
                <a:ea typeface="Aptos" pitchFamily="34" charset="-122"/>
                <a:cs typeface="Aptos" pitchFamily="34" charset="-120"/>
              </a:rPr>
              <a:t>References: 2024 ACC/AHA Multisociety PAD Guideline; ACC Scientific Statement on PAD in Adults With Diabetes, 2025; AHA PAD Health Disparities Statement, 2023.</a:t>
            </a:r>
            <a:endParaRPr lang="en-US" sz="570" dirty="0"/>
          </a:p>
        </p:txBody>
      </p:sp>
      <p:sp>
        <p:nvSpPr>
          <p:cNvPr id="28" name="Text 25"/>
          <p:cNvSpPr/>
          <p:nvPr/>
        </p:nvSpPr>
        <p:spPr>
          <a:xfrm>
            <a:off x="594360" y="6565392"/>
            <a:ext cx="4114800" cy="137160"/>
          </a:xfrm>
          <a:prstGeom prst="rect">
            <a:avLst/>
          </a:prstGeom>
          <a:noFill/>
          <a:ln/>
        </p:spPr>
        <p:txBody>
          <a:bodyPr wrap="square" lIns="0" tIns="0" rIns="0" bIns="0" rtlCol="0" anchor="ctr"/>
          <a:lstStyle/>
          <a:p>
            <a:pPr marL="0" indent="0">
              <a:buNone/>
            </a:pPr>
            <a:r>
              <a:rPr lang="en-US" sz="550" dirty="0">
                <a:solidFill>
                  <a:srgbClr val="607486"/>
                </a:solidFill>
              </a:rPr>
              <a:t>Diabetes, Prediabetes &amp; Cardiovascular Risk in Primary Care</a:t>
            </a:r>
            <a:endParaRPr lang="en-US" sz="550" dirty="0"/>
          </a:p>
        </p:txBody>
      </p:sp>
      <p:sp>
        <p:nvSpPr>
          <p:cNvPr id="29" name="Text 26"/>
          <p:cNvSpPr/>
          <p:nvPr/>
        </p:nvSpPr>
        <p:spPr>
          <a:xfrm>
            <a:off x="11658600" y="6565392"/>
            <a:ext cx="182880" cy="137160"/>
          </a:xfrm>
          <a:prstGeom prst="rect">
            <a:avLst/>
          </a:prstGeom>
          <a:noFill/>
          <a:ln/>
        </p:spPr>
        <p:txBody>
          <a:bodyPr wrap="square" lIns="0" tIns="0" rIns="0" bIns="0" rtlCol="0" anchor="ctr"/>
          <a:lstStyle/>
          <a:p>
            <a:pPr marL="0" indent="0" algn="r">
              <a:buNone/>
            </a:pPr>
            <a:r>
              <a:rPr lang="en-US" sz="600" dirty="0">
                <a:solidFill>
                  <a:srgbClr val="607486"/>
                </a:solidFill>
              </a:rPr>
              <a:t>1</a:t>
            </a:r>
            <a:endParaRPr lang="en-US" sz="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65760"/>
            <a:ext cx="5120640" cy="457200"/>
          </a:xfrm>
          <a:prstGeom prst="rect">
            <a:avLst/>
          </a:prstGeom>
          <a:noFill/>
          <a:ln/>
        </p:spPr>
        <p:txBody>
          <a:bodyPr wrap="square" lIns="0" tIns="0" rIns="0" bIns="0" rtlCol="0" anchor="ctr"/>
          <a:lstStyle/>
          <a:p>
            <a:pPr marL="0" indent="0">
              <a:buNone/>
            </a:pPr>
            <a:endParaRPr lang="en-US" sz="3000" dirty="0"/>
          </a:p>
        </p:txBody>
      </p:sp>
      <p:sp>
        <p:nvSpPr>
          <p:cNvPr id="13" name="Shape 10"/>
          <p:cNvSpPr/>
          <p:nvPr/>
        </p:nvSpPr>
        <p:spPr>
          <a:xfrm>
            <a:off x="502920" y="3246120"/>
            <a:ext cx="3429000" cy="2176272"/>
          </a:xfrm>
          <a:prstGeom prst="roundRect">
            <a:avLst>
              <a:gd name="adj" fmla="val 5042"/>
            </a:avLst>
          </a:prstGeom>
          <a:solidFill>
            <a:srgbClr val="FFFFFF"/>
          </a:solidFill>
          <a:ln w="10160">
            <a:solidFill>
              <a:srgbClr val="C5D6DF"/>
            </a:solidFill>
            <a:prstDash val="solid"/>
          </a:ln>
        </p:spPr>
        <p:txBody>
          <a:bodyPr/>
          <a:lstStyle/>
          <a:p>
            <a:endParaRPr lang="en-US"/>
          </a:p>
        </p:txBody>
      </p:sp>
      <p:sp>
        <p:nvSpPr>
          <p:cNvPr id="14" name="Shape 11"/>
          <p:cNvSpPr/>
          <p:nvPr/>
        </p:nvSpPr>
        <p:spPr>
          <a:xfrm>
            <a:off x="502920" y="3246120"/>
            <a:ext cx="3429000" cy="91440"/>
          </a:xfrm>
          <a:prstGeom prst="rect">
            <a:avLst/>
          </a:prstGeom>
          <a:solidFill>
            <a:srgbClr val="C8382D"/>
          </a:solidFill>
          <a:ln w="12700">
            <a:solidFill>
              <a:srgbClr val="C8382D"/>
            </a:solidFill>
            <a:prstDash val="solid"/>
          </a:ln>
        </p:spPr>
        <p:txBody>
          <a:bodyPr/>
          <a:lstStyle/>
          <a:p>
            <a:endParaRPr lang="en-US"/>
          </a:p>
        </p:txBody>
      </p:sp>
      <p:sp>
        <p:nvSpPr>
          <p:cNvPr id="15" name="Text 12"/>
          <p:cNvSpPr/>
          <p:nvPr/>
        </p:nvSpPr>
        <p:spPr>
          <a:xfrm>
            <a:off x="704088" y="3493008"/>
            <a:ext cx="3026664" cy="219456"/>
          </a:xfrm>
          <a:prstGeom prst="rect">
            <a:avLst/>
          </a:prstGeom>
          <a:noFill/>
          <a:ln/>
        </p:spPr>
        <p:txBody>
          <a:bodyPr wrap="square" lIns="0" tIns="0" rIns="0" bIns="0" rtlCol="0" anchor="ctr"/>
          <a:lstStyle/>
          <a:p>
            <a:pPr marL="0" indent="0">
              <a:buNone/>
            </a:pPr>
            <a:r>
              <a:rPr lang="en-US" sz="1220" b="1" dirty="0">
                <a:solidFill>
                  <a:srgbClr val="C8382D"/>
                </a:solidFill>
              </a:rPr>
              <a:t>1. Unmet clinical need</a:t>
            </a:r>
            <a:endParaRPr lang="en-US" sz="1220" dirty="0"/>
          </a:p>
        </p:txBody>
      </p:sp>
      <p:sp>
        <p:nvSpPr>
          <p:cNvPr id="16" name="Text 13"/>
          <p:cNvSpPr/>
          <p:nvPr/>
        </p:nvSpPr>
        <p:spPr>
          <a:xfrm>
            <a:off x="704088" y="3813048"/>
            <a:ext cx="3026664" cy="274320"/>
          </a:xfrm>
          <a:prstGeom prst="rect">
            <a:avLst/>
          </a:prstGeom>
          <a:noFill/>
          <a:ln/>
        </p:spPr>
        <p:txBody>
          <a:bodyPr wrap="square" lIns="0" tIns="0" rIns="0" bIns="0" rtlCol="0" anchor="ctr"/>
          <a:lstStyle/>
          <a:p>
            <a:pPr marL="0" indent="0">
              <a:buNone/>
            </a:pPr>
            <a:r>
              <a:rPr lang="en-US" sz="1580" b="1" dirty="0">
                <a:solidFill>
                  <a:srgbClr val="123047"/>
                </a:solidFill>
              </a:rPr>
              <a:t>PAD in diabetes is often silent</a:t>
            </a:r>
            <a:endParaRPr lang="en-US" sz="1580" dirty="0"/>
          </a:p>
        </p:txBody>
      </p:sp>
      <p:sp>
        <p:nvSpPr>
          <p:cNvPr id="17" name="Text 14"/>
          <p:cNvSpPr/>
          <p:nvPr/>
        </p:nvSpPr>
        <p:spPr>
          <a:xfrm>
            <a:off x="704088" y="4178808"/>
            <a:ext cx="3026664" cy="777240"/>
          </a:xfrm>
          <a:prstGeom prst="rect">
            <a:avLst/>
          </a:prstGeom>
          <a:noFill/>
          <a:ln/>
        </p:spPr>
        <p:txBody>
          <a:bodyPr wrap="square" lIns="254" tIns="254" rIns="254" bIns="254" rtlCol="0" anchor="ctr">
            <a:normAutofit/>
          </a:bodyPr>
          <a:lstStyle/>
          <a:p>
            <a:pPr marL="0" indent="0">
              <a:buNone/>
            </a:pPr>
            <a:r>
              <a:rPr lang="en-US" sz="1130" dirty="0">
                <a:solidFill>
                  <a:srgbClr val="475569"/>
                </a:solidFill>
              </a:rPr>
              <a:t>Neuropathy may mask claudication or rest pain. Many patients present only when ulcers, tissue loss, or advanced ischemia appear.</a:t>
            </a:r>
            <a:endParaRPr lang="en-US" sz="1130" dirty="0"/>
          </a:p>
        </p:txBody>
      </p:sp>
      <p:sp>
        <p:nvSpPr>
          <p:cNvPr id="18" name="Shape 15"/>
          <p:cNvSpPr/>
          <p:nvPr/>
        </p:nvSpPr>
        <p:spPr>
          <a:xfrm>
            <a:off x="4370832" y="3246120"/>
            <a:ext cx="3429000" cy="2176272"/>
          </a:xfrm>
          <a:prstGeom prst="roundRect">
            <a:avLst>
              <a:gd name="adj" fmla="val 5042"/>
            </a:avLst>
          </a:prstGeom>
          <a:solidFill>
            <a:srgbClr val="FFFFFF"/>
          </a:solidFill>
          <a:ln w="10160">
            <a:solidFill>
              <a:srgbClr val="C5D6DF"/>
            </a:solidFill>
            <a:prstDash val="solid"/>
          </a:ln>
        </p:spPr>
        <p:txBody>
          <a:bodyPr/>
          <a:lstStyle/>
          <a:p>
            <a:endParaRPr lang="en-US"/>
          </a:p>
        </p:txBody>
      </p:sp>
      <p:sp>
        <p:nvSpPr>
          <p:cNvPr id="19" name="Shape 16"/>
          <p:cNvSpPr/>
          <p:nvPr/>
        </p:nvSpPr>
        <p:spPr>
          <a:xfrm>
            <a:off x="4370832" y="3246120"/>
            <a:ext cx="3429000" cy="91440"/>
          </a:xfrm>
          <a:prstGeom prst="rect">
            <a:avLst/>
          </a:prstGeom>
          <a:solidFill>
            <a:srgbClr val="0E7F86"/>
          </a:solidFill>
          <a:ln w="12700">
            <a:solidFill>
              <a:srgbClr val="0E7F86"/>
            </a:solidFill>
            <a:prstDash val="solid"/>
          </a:ln>
        </p:spPr>
        <p:txBody>
          <a:bodyPr/>
          <a:lstStyle/>
          <a:p>
            <a:endParaRPr lang="en-US"/>
          </a:p>
        </p:txBody>
      </p:sp>
      <p:sp>
        <p:nvSpPr>
          <p:cNvPr id="20" name="Text 17"/>
          <p:cNvSpPr/>
          <p:nvPr/>
        </p:nvSpPr>
        <p:spPr>
          <a:xfrm>
            <a:off x="4572000" y="3493008"/>
            <a:ext cx="3026664" cy="219456"/>
          </a:xfrm>
          <a:prstGeom prst="rect">
            <a:avLst/>
          </a:prstGeom>
          <a:noFill/>
          <a:ln/>
        </p:spPr>
        <p:txBody>
          <a:bodyPr wrap="square" lIns="0" tIns="0" rIns="0" bIns="0" rtlCol="0" anchor="ctr"/>
          <a:lstStyle/>
          <a:p>
            <a:pPr marL="0" indent="0">
              <a:buNone/>
            </a:pPr>
            <a:r>
              <a:rPr lang="en-US" sz="1220" b="1" dirty="0">
                <a:solidFill>
                  <a:srgbClr val="0E7F86"/>
                </a:solidFill>
              </a:rPr>
              <a:t>2. Evolving therapy gap</a:t>
            </a:r>
            <a:endParaRPr lang="en-US" sz="1220" dirty="0"/>
          </a:p>
        </p:txBody>
      </p:sp>
      <p:sp>
        <p:nvSpPr>
          <p:cNvPr id="21" name="Text 18"/>
          <p:cNvSpPr/>
          <p:nvPr/>
        </p:nvSpPr>
        <p:spPr>
          <a:xfrm>
            <a:off x="4572000" y="3813048"/>
            <a:ext cx="3026664" cy="274320"/>
          </a:xfrm>
          <a:prstGeom prst="rect">
            <a:avLst/>
          </a:prstGeom>
          <a:noFill/>
          <a:ln/>
        </p:spPr>
        <p:txBody>
          <a:bodyPr wrap="square" lIns="0" tIns="0" rIns="0" bIns="0" rtlCol="0" anchor="ctr"/>
          <a:lstStyle/>
          <a:p>
            <a:pPr marL="0" indent="0">
              <a:buNone/>
            </a:pPr>
            <a:r>
              <a:rPr lang="en-US" sz="1580" b="1" dirty="0">
                <a:solidFill>
                  <a:srgbClr val="123047"/>
                </a:solidFill>
              </a:rPr>
              <a:t>Modern agents may matter</a:t>
            </a:r>
            <a:endParaRPr lang="en-US" sz="1580" dirty="0"/>
          </a:p>
        </p:txBody>
      </p:sp>
      <p:sp>
        <p:nvSpPr>
          <p:cNvPr id="22" name="Text 19"/>
          <p:cNvSpPr/>
          <p:nvPr/>
        </p:nvSpPr>
        <p:spPr>
          <a:xfrm>
            <a:off x="4572000" y="4178808"/>
            <a:ext cx="3026664" cy="777240"/>
          </a:xfrm>
          <a:prstGeom prst="rect">
            <a:avLst/>
          </a:prstGeom>
          <a:noFill/>
          <a:ln/>
        </p:spPr>
        <p:txBody>
          <a:bodyPr wrap="square" lIns="254" tIns="254" rIns="254" bIns="254" rtlCol="0" anchor="ctr">
            <a:normAutofit/>
          </a:bodyPr>
          <a:lstStyle/>
          <a:p>
            <a:pPr marL="0" indent="0">
              <a:buNone/>
            </a:pPr>
            <a:r>
              <a:rPr lang="en-US" sz="1130" dirty="0">
                <a:solidFill>
                  <a:srgbClr val="475569"/>
                </a:solidFill>
              </a:rPr>
              <a:t>SGLT2 inhibitors and GLP-1 receptor agonists improve cardiovascular and kidney outcomes, but limb-specific PAD data remain heterogeneous.</a:t>
            </a:r>
            <a:endParaRPr lang="en-US" sz="1130" dirty="0"/>
          </a:p>
        </p:txBody>
      </p:sp>
      <p:sp>
        <p:nvSpPr>
          <p:cNvPr id="23" name="Shape 20"/>
          <p:cNvSpPr/>
          <p:nvPr/>
        </p:nvSpPr>
        <p:spPr>
          <a:xfrm>
            <a:off x="8238744" y="3246120"/>
            <a:ext cx="3374136" cy="2176272"/>
          </a:xfrm>
          <a:prstGeom prst="roundRect">
            <a:avLst>
              <a:gd name="adj" fmla="val 5042"/>
            </a:avLst>
          </a:prstGeom>
          <a:solidFill>
            <a:srgbClr val="FFFFFF"/>
          </a:solidFill>
          <a:ln w="10160">
            <a:solidFill>
              <a:srgbClr val="C5D6DF"/>
            </a:solidFill>
            <a:prstDash val="solid"/>
          </a:ln>
        </p:spPr>
        <p:txBody>
          <a:bodyPr/>
          <a:lstStyle/>
          <a:p>
            <a:endParaRPr lang="en-US"/>
          </a:p>
        </p:txBody>
      </p:sp>
      <p:sp>
        <p:nvSpPr>
          <p:cNvPr id="24" name="Shape 21"/>
          <p:cNvSpPr/>
          <p:nvPr/>
        </p:nvSpPr>
        <p:spPr>
          <a:xfrm>
            <a:off x="8238744" y="3246120"/>
            <a:ext cx="3374136" cy="91440"/>
          </a:xfrm>
          <a:prstGeom prst="rect">
            <a:avLst/>
          </a:prstGeom>
          <a:solidFill>
            <a:srgbClr val="F2A12C"/>
          </a:solidFill>
          <a:ln w="12700">
            <a:solidFill>
              <a:srgbClr val="F2A12C"/>
            </a:solidFill>
            <a:prstDash val="solid"/>
          </a:ln>
        </p:spPr>
        <p:txBody>
          <a:bodyPr/>
          <a:lstStyle/>
          <a:p>
            <a:endParaRPr lang="en-US"/>
          </a:p>
        </p:txBody>
      </p:sp>
      <p:sp>
        <p:nvSpPr>
          <p:cNvPr id="25" name="Text 22"/>
          <p:cNvSpPr/>
          <p:nvPr/>
        </p:nvSpPr>
        <p:spPr>
          <a:xfrm>
            <a:off x="8439912" y="3493008"/>
            <a:ext cx="2971800" cy="219456"/>
          </a:xfrm>
          <a:prstGeom prst="rect">
            <a:avLst/>
          </a:prstGeom>
          <a:noFill/>
          <a:ln/>
        </p:spPr>
        <p:txBody>
          <a:bodyPr wrap="square" lIns="0" tIns="0" rIns="0" bIns="0" rtlCol="0" anchor="ctr"/>
          <a:lstStyle/>
          <a:p>
            <a:pPr marL="0" indent="0">
              <a:buNone/>
            </a:pPr>
            <a:r>
              <a:rPr lang="en-US" sz="1220" b="1" dirty="0">
                <a:solidFill>
                  <a:srgbClr val="F2A12C"/>
                </a:solidFill>
              </a:rPr>
              <a:t>3. Our research question</a:t>
            </a:r>
            <a:endParaRPr lang="en-US" sz="1220" dirty="0"/>
          </a:p>
        </p:txBody>
      </p:sp>
      <p:sp>
        <p:nvSpPr>
          <p:cNvPr id="26" name="Text 23"/>
          <p:cNvSpPr/>
          <p:nvPr/>
        </p:nvSpPr>
        <p:spPr>
          <a:xfrm>
            <a:off x="8439912" y="3813048"/>
            <a:ext cx="2971800" cy="274320"/>
          </a:xfrm>
          <a:prstGeom prst="rect">
            <a:avLst/>
          </a:prstGeom>
          <a:noFill/>
          <a:ln/>
        </p:spPr>
        <p:txBody>
          <a:bodyPr wrap="square" lIns="0" tIns="0" rIns="0" bIns="0" rtlCol="0" anchor="ctr"/>
          <a:lstStyle/>
          <a:p>
            <a:pPr marL="0" indent="0">
              <a:buNone/>
            </a:pPr>
            <a:r>
              <a:rPr lang="en-US" sz="1580" b="1" dirty="0">
                <a:solidFill>
                  <a:srgbClr val="123047"/>
                </a:solidFill>
              </a:rPr>
              <a:t>Severity at intervention</a:t>
            </a:r>
            <a:endParaRPr lang="en-US" sz="1580" dirty="0"/>
          </a:p>
        </p:txBody>
      </p:sp>
      <p:sp>
        <p:nvSpPr>
          <p:cNvPr id="27" name="Text 24"/>
          <p:cNvSpPr/>
          <p:nvPr/>
        </p:nvSpPr>
        <p:spPr>
          <a:xfrm>
            <a:off x="8439912" y="4178808"/>
            <a:ext cx="2971800" cy="777240"/>
          </a:xfrm>
          <a:prstGeom prst="rect">
            <a:avLst/>
          </a:prstGeom>
          <a:noFill/>
          <a:ln/>
        </p:spPr>
        <p:txBody>
          <a:bodyPr wrap="square" lIns="254" tIns="254" rIns="254" bIns="254" rtlCol="0" anchor="ctr">
            <a:normAutofit/>
          </a:bodyPr>
          <a:lstStyle/>
          <a:p>
            <a:pPr marL="0" indent="0">
              <a:buNone/>
            </a:pPr>
            <a:r>
              <a:rPr lang="en-US" sz="1130" dirty="0">
                <a:solidFill>
                  <a:srgbClr val="475569"/>
                </a:solidFill>
              </a:rPr>
              <a:t>Are users of SGLT2i or GLP-1 RA less likely to present with advanced PAD severity when they reach peripheral intervention?</a:t>
            </a:r>
            <a:endParaRPr lang="en-US" sz="1130" dirty="0"/>
          </a:p>
        </p:txBody>
      </p:sp>
      <p:sp>
        <p:nvSpPr>
          <p:cNvPr id="28" name="Shape 25"/>
          <p:cNvSpPr/>
          <p:nvPr/>
        </p:nvSpPr>
        <p:spPr>
          <a:xfrm>
            <a:off x="502920" y="5623560"/>
            <a:ext cx="11109960" cy="594360"/>
          </a:xfrm>
          <a:prstGeom prst="roundRect">
            <a:avLst>
              <a:gd name="adj" fmla="val 15385"/>
            </a:avLst>
          </a:prstGeom>
          <a:solidFill>
            <a:srgbClr val="E6F5F6"/>
          </a:solidFill>
          <a:ln w="11430">
            <a:solidFill>
              <a:srgbClr val="A5D8DD"/>
            </a:solidFill>
            <a:prstDash val="solid"/>
          </a:ln>
        </p:spPr>
        <p:txBody>
          <a:bodyPr/>
          <a:lstStyle/>
          <a:p>
            <a:endParaRPr lang="en-US"/>
          </a:p>
        </p:txBody>
      </p:sp>
      <p:sp>
        <p:nvSpPr>
          <p:cNvPr id="29" name="Text 26"/>
          <p:cNvSpPr/>
          <p:nvPr/>
        </p:nvSpPr>
        <p:spPr>
          <a:xfrm>
            <a:off x="749808" y="5760720"/>
            <a:ext cx="10424160" cy="228600"/>
          </a:xfrm>
          <a:prstGeom prst="rect">
            <a:avLst/>
          </a:prstGeom>
          <a:noFill/>
          <a:ln/>
        </p:spPr>
        <p:txBody>
          <a:bodyPr wrap="square" lIns="0" tIns="0" rIns="0" bIns="0" rtlCol="0" anchor="ctr">
            <a:normAutofit/>
          </a:bodyPr>
          <a:lstStyle/>
          <a:p>
            <a:pPr marL="0" indent="0">
              <a:buNone/>
            </a:pPr>
            <a:r>
              <a:rPr lang="en-US" sz="1200" b="1" dirty="0">
                <a:solidFill>
                  <a:srgbClr val="123047"/>
                </a:solidFill>
              </a:rPr>
              <a:t>Clinical relevance: If associated with less severe PAD presentation, earlier cardiometabolic optimization may help shift care from limb salvage to vascular prevention.</a:t>
            </a:r>
            <a:endParaRPr lang="en-US" sz="1200" dirty="0"/>
          </a:p>
        </p:txBody>
      </p:sp>
      <p:sp>
        <p:nvSpPr>
          <p:cNvPr id="30" name="Text 27"/>
          <p:cNvSpPr/>
          <p:nvPr/>
        </p:nvSpPr>
        <p:spPr>
          <a:xfrm>
            <a:off x="502920" y="6291072"/>
            <a:ext cx="10012680" cy="118872"/>
          </a:xfrm>
          <a:prstGeom prst="rect">
            <a:avLst/>
          </a:prstGeom>
          <a:noFill/>
          <a:ln/>
        </p:spPr>
        <p:txBody>
          <a:bodyPr wrap="square" lIns="0" tIns="0" rIns="0" bIns="0" rtlCol="0" anchor="ctr"/>
          <a:lstStyle/>
          <a:p>
            <a:pPr marL="0" indent="0">
              <a:buNone/>
            </a:pPr>
            <a:r>
              <a:rPr lang="en-US" sz="540" dirty="0">
                <a:solidFill>
                  <a:srgbClr val="607585"/>
                </a:solidFill>
              </a:rPr>
              <a:t>Refs: 2024 ACC/AHA PAD Guideline; Das et al., JACC 2025; Hong et al., Diabetes Res Clin Pract 2025; Caturano et al., J Clin Med 2025.</a:t>
            </a:r>
            <a:endParaRPr lang="en-US" sz="540" dirty="0"/>
          </a:p>
        </p:txBody>
      </p:sp>
      <p:sp>
        <p:nvSpPr>
          <p:cNvPr id="31" name="Slide Number Placeholder 0"/>
          <p:cNvSpPr>
            <a:spLocks noGrp="1"/>
          </p:cNvSpPr>
          <p:nvPr>
            <p:ph type="sldNum" sz="quarter" idx="4294967295"/>
          </p:nvPr>
        </p:nvSpPr>
        <p:spPr>
          <a:xfrm>
            <a:off x="11521440" y="6473952"/>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607585"/>
                </a:solidFill>
              </a:defRPr>
            </a:lvl1pPr>
          </a:lstStyle>
          <a:p>
            <a:pPr algn="l"/>
            <a:fld id="{F7021451-1387-4CA6-816F-3879F97B5CBC}" type="slidenum">
              <a:rPr lang="en-US" b="0"/>
              <a:t>8</a:t>
            </a:fld>
            <a:endParaRPr lang="en-US"/>
          </a:p>
        </p:txBody>
      </p:sp>
      <p:pic>
        <p:nvPicPr>
          <p:cNvPr id="33" name="Picture 32" descr="A close-up of a book&#10;&#10;AI-generated content may be incorrect.">
            <a:extLst>
              <a:ext uri="{FF2B5EF4-FFF2-40B4-BE49-F238E27FC236}">
                <a16:creationId xmlns:a16="http://schemas.microsoft.com/office/drawing/2014/main" id="{BFD24611-9557-BFE9-09EB-94B127630A65}"/>
              </a:ext>
            </a:extLst>
          </p:cNvPr>
          <p:cNvPicPr>
            <a:picLocks noChangeAspect="1"/>
          </p:cNvPicPr>
          <p:nvPr/>
        </p:nvPicPr>
        <p:blipFill>
          <a:blip r:embed="rId3"/>
          <a:stretch>
            <a:fillRect/>
          </a:stretch>
        </p:blipFill>
        <p:spPr>
          <a:xfrm>
            <a:off x="2451623" y="146514"/>
            <a:ext cx="7606806" cy="302188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0040"/>
            <a:ext cx="8046720" cy="384048"/>
          </a:xfrm>
          <a:prstGeom prst="rect">
            <a:avLst/>
          </a:prstGeom>
          <a:noFill/>
          <a:ln/>
        </p:spPr>
        <p:txBody>
          <a:bodyPr wrap="square" lIns="0" tIns="0" rIns="0" bIns="0" rtlCol="0" anchor="ctr"/>
          <a:lstStyle/>
          <a:p>
            <a:pPr marL="0" indent="0">
              <a:buNone/>
            </a:pPr>
            <a:r>
              <a:rPr lang="en-US" sz="2600" b="1" dirty="0">
                <a:solidFill>
                  <a:srgbClr val="123042"/>
                </a:solidFill>
                <a:latin typeface="Aptos Display" pitchFamily="34" charset="0"/>
                <a:ea typeface="Aptos Display" pitchFamily="34" charset="-122"/>
                <a:cs typeface="Aptos Display" pitchFamily="34" charset="-120"/>
              </a:rPr>
              <a:t>The primary-care cardiovascular risk checklist</a:t>
            </a:r>
            <a:endParaRPr lang="en-US" sz="2600" dirty="0"/>
          </a:p>
        </p:txBody>
      </p:sp>
      <p:sp>
        <p:nvSpPr>
          <p:cNvPr id="3" name="Text 1"/>
          <p:cNvSpPr/>
          <p:nvPr/>
        </p:nvSpPr>
        <p:spPr>
          <a:xfrm>
            <a:off x="530352" y="786384"/>
            <a:ext cx="8412480" cy="256032"/>
          </a:xfrm>
          <a:prstGeom prst="rect">
            <a:avLst/>
          </a:prstGeom>
          <a:noFill/>
          <a:ln/>
        </p:spPr>
        <p:txBody>
          <a:bodyPr wrap="square" lIns="0" tIns="0" rIns="0" bIns="0" rtlCol="0" anchor="ctr"/>
          <a:lstStyle/>
          <a:p>
            <a:pPr marL="0" indent="0">
              <a:buNone/>
            </a:pPr>
            <a:r>
              <a:rPr lang="en-US" sz="1050" dirty="0">
                <a:solidFill>
                  <a:srgbClr val="4A5568"/>
                </a:solidFill>
              </a:rPr>
              <a:t>This is the minimum dataset for a diabetes/prediabetes visit.</a:t>
            </a:r>
            <a:endParaRPr lang="en-US" sz="1050" dirty="0"/>
          </a:p>
        </p:txBody>
      </p:sp>
      <p:sp>
        <p:nvSpPr>
          <p:cNvPr id="4" name="Shape 2"/>
          <p:cNvSpPr/>
          <p:nvPr/>
        </p:nvSpPr>
        <p:spPr>
          <a:xfrm>
            <a:off x="777240" y="1143000"/>
            <a:ext cx="5257800" cy="749808"/>
          </a:xfrm>
          <a:prstGeom prst="roundRect">
            <a:avLst>
              <a:gd name="adj" fmla="val 9756"/>
            </a:avLst>
          </a:prstGeom>
          <a:solidFill>
            <a:srgbClr val="FFFFFF"/>
          </a:solidFill>
          <a:ln w="6350">
            <a:solidFill>
              <a:srgbClr val="D6E3EA"/>
            </a:solidFill>
            <a:prstDash val="solid"/>
          </a:ln>
        </p:spPr>
        <p:txBody>
          <a:bodyPr/>
          <a:lstStyle/>
          <a:p>
            <a:endParaRPr lang="en-US"/>
          </a:p>
        </p:txBody>
      </p:sp>
      <p:sp>
        <p:nvSpPr>
          <p:cNvPr id="5" name="Text 3"/>
          <p:cNvSpPr/>
          <p:nvPr/>
        </p:nvSpPr>
        <p:spPr>
          <a:xfrm>
            <a:off x="941832" y="1261872"/>
            <a:ext cx="1417320" cy="182880"/>
          </a:xfrm>
          <a:prstGeom prst="rect">
            <a:avLst/>
          </a:prstGeom>
          <a:noFill/>
          <a:ln/>
        </p:spPr>
        <p:txBody>
          <a:bodyPr wrap="square" lIns="0" tIns="0" rIns="0" bIns="0" rtlCol="0" anchor="ctr"/>
          <a:lstStyle/>
          <a:p>
            <a:pPr marL="0" indent="0">
              <a:buNone/>
            </a:pPr>
            <a:r>
              <a:rPr lang="en-US" sz="1150" b="1" dirty="0">
                <a:solidFill>
                  <a:srgbClr val="0E7C86"/>
                </a:solidFill>
              </a:rPr>
              <a:t>Glycemia</a:t>
            </a:r>
            <a:endParaRPr lang="en-US" sz="1150" dirty="0"/>
          </a:p>
        </p:txBody>
      </p:sp>
      <p:sp>
        <p:nvSpPr>
          <p:cNvPr id="6" name="Text 4"/>
          <p:cNvSpPr/>
          <p:nvPr/>
        </p:nvSpPr>
        <p:spPr>
          <a:xfrm>
            <a:off x="2468880" y="1261872"/>
            <a:ext cx="3337560" cy="365760"/>
          </a:xfrm>
          <a:prstGeom prst="rect">
            <a:avLst/>
          </a:prstGeom>
          <a:noFill/>
          <a:ln/>
        </p:spPr>
        <p:txBody>
          <a:bodyPr wrap="square" lIns="0" tIns="0" rIns="0" bIns="0" rtlCol="0" anchor="ctr">
            <a:normAutofit/>
          </a:bodyPr>
          <a:lstStyle/>
          <a:p>
            <a:pPr marL="0" indent="0">
              <a:buNone/>
            </a:pPr>
            <a:r>
              <a:rPr lang="en-US" sz="1080" dirty="0">
                <a:solidFill>
                  <a:srgbClr val="0B1F2A"/>
                </a:solidFill>
              </a:rPr>
              <a:t>A1c, fasting glucose, meds, hypoglycemia</a:t>
            </a:r>
            <a:endParaRPr lang="en-US" sz="1080" dirty="0"/>
          </a:p>
        </p:txBody>
      </p:sp>
      <p:sp>
        <p:nvSpPr>
          <p:cNvPr id="7" name="Shape 5"/>
          <p:cNvSpPr/>
          <p:nvPr/>
        </p:nvSpPr>
        <p:spPr>
          <a:xfrm>
            <a:off x="777240" y="2103120"/>
            <a:ext cx="5257800" cy="749808"/>
          </a:xfrm>
          <a:prstGeom prst="roundRect">
            <a:avLst>
              <a:gd name="adj" fmla="val 9756"/>
            </a:avLst>
          </a:prstGeom>
          <a:solidFill>
            <a:srgbClr val="FFFFFF"/>
          </a:solidFill>
          <a:ln w="6350">
            <a:solidFill>
              <a:srgbClr val="D6E3EA"/>
            </a:solidFill>
            <a:prstDash val="solid"/>
          </a:ln>
        </p:spPr>
        <p:txBody>
          <a:bodyPr/>
          <a:lstStyle/>
          <a:p>
            <a:endParaRPr lang="en-US"/>
          </a:p>
        </p:txBody>
      </p:sp>
      <p:sp>
        <p:nvSpPr>
          <p:cNvPr id="8" name="Text 6"/>
          <p:cNvSpPr/>
          <p:nvPr/>
        </p:nvSpPr>
        <p:spPr>
          <a:xfrm>
            <a:off x="941832" y="2221992"/>
            <a:ext cx="1417320" cy="182880"/>
          </a:xfrm>
          <a:prstGeom prst="rect">
            <a:avLst/>
          </a:prstGeom>
          <a:noFill/>
          <a:ln/>
        </p:spPr>
        <p:txBody>
          <a:bodyPr wrap="square" lIns="0" tIns="0" rIns="0" bIns="0" rtlCol="0" anchor="ctr"/>
          <a:lstStyle/>
          <a:p>
            <a:pPr marL="0" indent="0">
              <a:buNone/>
            </a:pPr>
            <a:r>
              <a:rPr lang="en-US" sz="1150" b="1" dirty="0">
                <a:solidFill>
                  <a:srgbClr val="0E7C86"/>
                </a:solidFill>
              </a:rPr>
              <a:t>Blood pressure</a:t>
            </a:r>
            <a:endParaRPr lang="en-US" sz="1150" dirty="0"/>
          </a:p>
        </p:txBody>
      </p:sp>
      <p:sp>
        <p:nvSpPr>
          <p:cNvPr id="9" name="Text 7"/>
          <p:cNvSpPr/>
          <p:nvPr/>
        </p:nvSpPr>
        <p:spPr>
          <a:xfrm>
            <a:off x="2468880" y="2221992"/>
            <a:ext cx="3337560" cy="365760"/>
          </a:xfrm>
          <a:prstGeom prst="rect">
            <a:avLst/>
          </a:prstGeom>
          <a:noFill/>
          <a:ln/>
        </p:spPr>
        <p:txBody>
          <a:bodyPr wrap="square" lIns="0" tIns="0" rIns="0" bIns="0" rtlCol="0" anchor="ctr">
            <a:normAutofit/>
          </a:bodyPr>
          <a:lstStyle/>
          <a:p>
            <a:pPr marL="0" indent="0">
              <a:buNone/>
            </a:pPr>
            <a:r>
              <a:rPr lang="en-US" sz="1080" dirty="0">
                <a:solidFill>
                  <a:srgbClr val="0B1F2A"/>
                </a:solidFill>
              </a:rPr>
              <a:t>Office BP + home BP when possible</a:t>
            </a:r>
            <a:endParaRPr lang="en-US" sz="1080" dirty="0"/>
          </a:p>
        </p:txBody>
      </p:sp>
      <p:sp>
        <p:nvSpPr>
          <p:cNvPr id="10" name="Shape 8"/>
          <p:cNvSpPr/>
          <p:nvPr/>
        </p:nvSpPr>
        <p:spPr>
          <a:xfrm>
            <a:off x="777240" y="3063240"/>
            <a:ext cx="5257800" cy="749808"/>
          </a:xfrm>
          <a:prstGeom prst="roundRect">
            <a:avLst>
              <a:gd name="adj" fmla="val 9756"/>
            </a:avLst>
          </a:prstGeom>
          <a:solidFill>
            <a:srgbClr val="FFFFFF"/>
          </a:solidFill>
          <a:ln w="6350">
            <a:solidFill>
              <a:srgbClr val="D6E3EA"/>
            </a:solidFill>
            <a:prstDash val="solid"/>
          </a:ln>
        </p:spPr>
        <p:txBody>
          <a:bodyPr/>
          <a:lstStyle/>
          <a:p>
            <a:endParaRPr lang="en-US"/>
          </a:p>
        </p:txBody>
      </p:sp>
      <p:sp>
        <p:nvSpPr>
          <p:cNvPr id="11" name="Text 9"/>
          <p:cNvSpPr/>
          <p:nvPr/>
        </p:nvSpPr>
        <p:spPr>
          <a:xfrm>
            <a:off x="941832" y="3182112"/>
            <a:ext cx="1417320" cy="182880"/>
          </a:xfrm>
          <a:prstGeom prst="rect">
            <a:avLst/>
          </a:prstGeom>
          <a:noFill/>
          <a:ln/>
        </p:spPr>
        <p:txBody>
          <a:bodyPr wrap="square" lIns="0" tIns="0" rIns="0" bIns="0" rtlCol="0" anchor="ctr"/>
          <a:lstStyle/>
          <a:p>
            <a:pPr marL="0" indent="0">
              <a:buNone/>
            </a:pPr>
            <a:r>
              <a:rPr lang="en-US" sz="1150" b="1" dirty="0">
                <a:solidFill>
                  <a:srgbClr val="0E7C86"/>
                </a:solidFill>
              </a:rPr>
              <a:t>Lipids</a:t>
            </a:r>
            <a:endParaRPr lang="en-US" sz="1150" dirty="0"/>
          </a:p>
        </p:txBody>
      </p:sp>
      <p:sp>
        <p:nvSpPr>
          <p:cNvPr id="12" name="Text 10"/>
          <p:cNvSpPr/>
          <p:nvPr/>
        </p:nvSpPr>
        <p:spPr>
          <a:xfrm>
            <a:off x="2468880" y="3182112"/>
            <a:ext cx="3337560" cy="365760"/>
          </a:xfrm>
          <a:prstGeom prst="rect">
            <a:avLst/>
          </a:prstGeom>
          <a:noFill/>
          <a:ln/>
        </p:spPr>
        <p:txBody>
          <a:bodyPr wrap="square" lIns="0" tIns="0" rIns="0" bIns="0" rtlCol="0" anchor="ctr">
            <a:normAutofit/>
          </a:bodyPr>
          <a:lstStyle/>
          <a:p>
            <a:pPr marL="0" indent="0">
              <a:buNone/>
            </a:pPr>
            <a:r>
              <a:rPr lang="en-US" sz="1080" dirty="0">
                <a:solidFill>
                  <a:srgbClr val="0B1F2A"/>
                </a:solidFill>
              </a:rPr>
              <a:t>LDL-C, HDL-C, triglycerides, statin intensity</a:t>
            </a:r>
            <a:endParaRPr lang="en-US" sz="1080" dirty="0"/>
          </a:p>
        </p:txBody>
      </p:sp>
      <p:sp>
        <p:nvSpPr>
          <p:cNvPr id="13" name="Shape 11"/>
          <p:cNvSpPr/>
          <p:nvPr/>
        </p:nvSpPr>
        <p:spPr>
          <a:xfrm>
            <a:off x="777240" y="4023360"/>
            <a:ext cx="5257800" cy="749808"/>
          </a:xfrm>
          <a:prstGeom prst="roundRect">
            <a:avLst>
              <a:gd name="adj" fmla="val 9756"/>
            </a:avLst>
          </a:prstGeom>
          <a:solidFill>
            <a:srgbClr val="FFFFFF"/>
          </a:solidFill>
          <a:ln w="6350">
            <a:solidFill>
              <a:srgbClr val="D6E3EA"/>
            </a:solidFill>
            <a:prstDash val="solid"/>
          </a:ln>
        </p:spPr>
        <p:txBody>
          <a:bodyPr/>
          <a:lstStyle/>
          <a:p>
            <a:endParaRPr lang="en-US"/>
          </a:p>
        </p:txBody>
      </p:sp>
      <p:sp>
        <p:nvSpPr>
          <p:cNvPr id="14" name="Text 12"/>
          <p:cNvSpPr/>
          <p:nvPr/>
        </p:nvSpPr>
        <p:spPr>
          <a:xfrm>
            <a:off x="941832" y="4142232"/>
            <a:ext cx="1417320" cy="182880"/>
          </a:xfrm>
          <a:prstGeom prst="rect">
            <a:avLst/>
          </a:prstGeom>
          <a:noFill/>
          <a:ln/>
        </p:spPr>
        <p:txBody>
          <a:bodyPr wrap="square" lIns="0" tIns="0" rIns="0" bIns="0" rtlCol="0" anchor="ctr"/>
          <a:lstStyle/>
          <a:p>
            <a:pPr marL="0" indent="0">
              <a:buNone/>
            </a:pPr>
            <a:r>
              <a:rPr lang="en-US" sz="1150" b="1" dirty="0">
                <a:solidFill>
                  <a:srgbClr val="0E7C86"/>
                </a:solidFill>
              </a:rPr>
              <a:t>Kidney</a:t>
            </a:r>
            <a:endParaRPr lang="en-US" sz="1150" dirty="0"/>
          </a:p>
        </p:txBody>
      </p:sp>
      <p:sp>
        <p:nvSpPr>
          <p:cNvPr id="15" name="Text 13"/>
          <p:cNvSpPr/>
          <p:nvPr/>
        </p:nvSpPr>
        <p:spPr>
          <a:xfrm>
            <a:off x="2468880" y="4142232"/>
            <a:ext cx="3337560" cy="365760"/>
          </a:xfrm>
          <a:prstGeom prst="rect">
            <a:avLst/>
          </a:prstGeom>
          <a:noFill/>
          <a:ln/>
        </p:spPr>
        <p:txBody>
          <a:bodyPr wrap="square" lIns="0" tIns="0" rIns="0" bIns="0" rtlCol="0" anchor="ctr">
            <a:normAutofit/>
          </a:bodyPr>
          <a:lstStyle/>
          <a:p>
            <a:pPr marL="0" indent="0">
              <a:buNone/>
            </a:pPr>
            <a:r>
              <a:rPr lang="en-US" sz="1080" dirty="0">
                <a:solidFill>
                  <a:srgbClr val="0B1F2A"/>
                </a:solidFill>
              </a:rPr>
              <a:t>eGFR + urine albumin/creatinine ratio</a:t>
            </a:r>
            <a:endParaRPr lang="en-US" sz="1080" dirty="0"/>
          </a:p>
        </p:txBody>
      </p:sp>
      <p:sp>
        <p:nvSpPr>
          <p:cNvPr id="16" name="Shape 14"/>
          <p:cNvSpPr/>
          <p:nvPr/>
        </p:nvSpPr>
        <p:spPr>
          <a:xfrm>
            <a:off x="6263640" y="1143000"/>
            <a:ext cx="5257800" cy="749808"/>
          </a:xfrm>
          <a:prstGeom prst="roundRect">
            <a:avLst>
              <a:gd name="adj" fmla="val 9756"/>
            </a:avLst>
          </a:prstGeom>
          <a:solidFill>
            <a:srgbClr val="FFFFFF"/>
          </a:solidFill>
          <a:ln w="6350">
            <a:solidFill>
              <a:srgbClr val="D6E3EA"/>
            </a:solidFill>
            <a:prstDash val="solid"/>
          </a:ln>
        </p:spPr>
        <p:txBody>
          <a:bodyPr/>
          <a:lstStyle/>
          <a:p>
            <a:endParaRPr lang="en-US"/>
          </a:p>
        </p:txBody>
      </p:sp>
      <p:sp>
        <p:nvSpPr>
          <p:cNvPr id="17" name="Text 15"/>
          <p:cNvSpPr/>
          <p:nvPr/>
        </p:nvSpPr>
        <p:spPr>
          <a:xfrm>
            <a:off x="6428232" y="1261872"/>
            <a:ext cx="1417320" cy="182880"/>
          </a:xfrm>
          <a:prstGeom prst="rect">
            <a:avLst/>
          </a:prstGeom>
          <a:noFill/>
          <a:ln/>
        </p:spPr>
        <p:txBody>
          <a:bodyPr wrap="square" lIns="0" tIns="0" rIns="0" bIns="0" rtlCol="0" anchor="ctr"/>
          <a:lstStyle/>
          <a:p>
            <a:pPr marL="0" indent="0">
              <a:buNone/>
            </a:pPr>
            <a:r>
              <a:rPr lang="en-US" sz="1150" b="1" dirty="0">
                <a:solidFill>
                  <a:srgbClr val="0E7C86"/>
                </a:solidFill>
              </a:rPr>
              <a:t>Weight</a:t>
            </a:r>
            <a:endParaRPr lang="en-US" sz="1150" dirty="0"/>
          </a:p>
        </p:txBody>
      </p:sp>
      <p:sp>
        <p:nvSpPr>
          <p:cNvPr id="18" name="Text 16"/>
          <p:cNvSpPr/>
          <p:nvPr/>
        </p:nvSpPr>
        <p:spPr>
          <a:xfrm>
            <a:off x="7955280" y="1261872"/>
            <a:ext cx="3337560" cy="365760"/>
          </a:xfrm>
          <a:prstGeom prst="rect">
            <a:avLst/>
          </a:prstGeom>
          <a:noFill/>
          <a:ln/>
        </p:spPr>
        <p:txBody>
          <a:bodyPr wrap="square" lIns="0" tIns="0" rIns="0" bIns="0" rtlCol="0" anchor="ctr">
            <a:normAutofit/>
          </a:bodyPr>
          <a:lstStyle/>
          <a:p>
            <a:pPr marL="0" indent="0">
              <a:buNone/>
            </a:pPr>
            <a:r>
              <a:rPr lang="en-US" sz="1080" dirty="0">
                <a:solidFill>
                  <a:srgbClr val="0B1F2A"/>
                </a:solidFill>
              </a:rPr>
              <a:t>BMI, waist circumference, obesity treatment options</a:t>
            </a:r>
            <a:endParaRPr lang="en-US" sz="1080" dirty="0"/>
          </a:p>
        </p:txBody>
      </p:sp>
      <p:sp>
        <p:nvSpPr>
          <p:cNvPr id="19" name="Shape 17"/>
          <p:cNvSpPr/>
          <p:nvPr/>
        </p:nvSpPr>
        <p:spPr>
          <a:xfrm>
            <a:off x="6263640" y="2103120"/>
            <a:ext cx="5257800" cy="749808"/>
          </a:xfrm>
          <a:prstGeom prst="roundRect">
            <a:avLst>
              <a:gd name="adj" fmla="val 9756"/>
            </a:avLst>
          </a:prstGeom>
          <a:solidFill>
            <a:srgbClr val="FFFFFF"/>
          </a:solidFill>
          <a:ln w="6350">
            <a:solidFill>
              <a:srgbClr val="D6E3EA"/>
            </a:solidFill>
            <a:prstDash val="solid"/>
          </a:ln>
        </p:spPr>
        <p:txBody>
          <a:bodyPr/>
          <a:lstStyle/>
          <a:p>
            <a:endParaRPr lang="en-US"/>
          </a:p>
        </p:txBody>
      </p:sp>
      <p:sp>
        <p:nvSpPr>
          <p:cNvPr id="20" name="Text 18"/>
          <p:cNvSpPr/>
          <p:nvPr/>
        </p:nvSpPr>
        <p:spPr>
          <a:xfrm>
            <a:off x="6428232" y="2221992"/>
            <a:ext cx="1417320" cy="182880"/>
          </a:xfrm>
          <a:prstGeom prst="rect">
            <a:avLst/>
          </a:prstGeom>
          <a:noFill/>
          <a:ln/>
        </p:spPr>
        <p:txBody>
          <a:bodyPr wrap="square" lIns="0" tIns="0" rIns="0" bIns="0" rtlCol="0" anchor="ctr"/>
          <a:lstStyle/>
          <a:p>
            <a:pPr marL="0" indent="0">
              <a:buNone/>
            </a:pPr>
            <a:r>
              <a:rPr lang="en-US" sz="1150" b="1" dirty="0">
                <a:solidFill>
                  <a:srgbClr val="0E7C86"/>
                </a:solidFill>
              </a:rPr>
              <a:t>ASCVD/HF symptoms</a:t>
            </a:r>
            <a:endParaRPr lang="en-US" sz="1150" dirty="0"/>
          </a:p>
        </p:txBody>
      </p:sp>
      <p:sp>
        <p:nvSpPr>
          <p:cNvPr id="21" name="Text 19"/>
          <p:cNvSpPr/>
          <p:nvPr/>
        </p:nvSpPr>
        <p:spPr>
          <a:xfrm>
            <a:off x="7955280" y="2221992"/>
            <a:ext cx="3337560" cy="365760"/>
          </a:xfrm>
          <a:prstGeom prst="rect">
            <a:avLst/>
          </a:prstGeom>
          <a:noFill/>
          <a:ln/>
        </p:spPr>
        <p:txBody>
          <a:bodyPr wrap="square" lIns="0" tIns="0" rIns="0" bIns="0" rtlCol="0" anchor="ctr">
            <a:normAutofit/>
          </a:bodyPr>
          <a:lstStyle/>
          <a:p>
            <a:pPr marL="0" indent="0">
              <a:buNone/>
            </a:pPr>
            <a:r>
              <a:rPr lang="en-US" sz="1080" dirty="0">
                <a:solidFill>
                  <a:srgbClr val="0B1F2A"/>
                </a:solidFill>
              </a:rPr>
              <a:t>Chest pain equivalents, dyspnea, edema, exercise tolerance</a:t>
            </a:r>
            <a:endParaRPr lang="en-US" sz="1080" dirty="0"/>
          </a:p>
        </p:txBody>
      </p:sp>
      <p:sp>
        <p:nvSpPr>
          <p:cNvPr id="22" name="Shape 20"/>
          <p:cNvSpPr/>
          <p:nvPr/>
        </p:nvSpPr>
        <p:spPr>
          <a:xfrm>
            <a:off x="6263640" y="3063240"/>
            <a:ext cx="5257800" cy="749808"/>
          </a:xfrm>
          <a:prstGeom prst="roundRect">
            <a:avLst>
              <a:gd name="adj" fmla="val 9756"/>
            </a:avLst>
          </a:prstGeom>
          <a:solidFill>
            <a:srgbClr val="FFFFFF"/>
          </a:solidFill>
          <a:ln w="6350">
            <a:solidFill>
              <a:srgbClr val="D6E3EA"/>
            </a:solidFill>
            <a:prstDash val="solid"/>
          </a:ln>
        </p:spPr>
        <p:txBody>
          <a:bodyPr/>
          <a:lstStyle/>
          <a:p>
            <a:endParaRPr lang="en-US"/>
          </a:p>
        </p:txBody>
      </p:sp>
      <p:sp>
        <p:nvSpPr>
          <p:cNvPr id="23" name="Text 21"/>
          <p:cNvSpPr/>
          <p:nvPr/>
        </p:nvSpPr>
        <p:spPr>
          <a:xfrm>
            <a:off x="6428232" y="3182112"/>
            <a:ext cx="1417320" cy="182880"/>
          </a:xfrm>
          <a:prstGeom prst="rect">
            <a:avLst/>
          </a:prstGeom>
          <a:noFill/>
          <a:ln/>
        </p:spPr>
        <p:txBody>
          <a:bodyPr wrap="square" lIns="0" tIns="0" rIns="0" bIns="0" rtlCol="0" anchor="ctr"/>
          <a:lstStyle/>
          <a:p>
            <a:pPr marL="0" indent="0">
              <a:buNone/>
            </a:pPr>
            <a:r>
              <a:rPr lang="en-US" sz="1150" b="1" dirty="0">
                <a:solidFill>
                  <a:srgbClr val="0E7C86"/>
                </a:solidFill>
              </a:rPr>
              <a:t>PAD/foot</a:t>
            </a:r>
            <a:endParaRPr lang="en-US" sz="1150" dirty="0"/>
          </a:p>
        </p:txBody>
      </p:sp>
      <p:sp>
        <p:nvSpPr>
          <p:cNvPr id="24" name="Text 22"/>
          <p:cNvSpPr/>
          <p:nvPr/>
        </p:nvSpPr>
        <p:spPr>
          <a:xfrm>
            <a:off x="7955280" y="3182112"/>
            <a:ext cx="3337560" cy="365760"/>
          </a:xfrm>
          <a:prstGeom prst="rect">
            <a:avLst/>
          </a:prstGeom>
          <a:noFill/>
          <a:ln/>
        </p:spPr>
        <p:txBody>
          <a:bodyPr wrap="square" lIns="0" tIns="0" rIns="0" bIns="0" rtlCol="0" anchor="ctr">
            <a:normAutofit/>
          </a:bodyPr>
          <a:lstStyle/>
          <a:p>
            <a:pPr marL="0" indent="0">
              <a:buNone/>
            </a:pPr>
            <a:r>
              <a:rPr lang="en-US" sz="1080" dirty="0">
                <a:solidFill>
                  <a:srgbClr val="0B1F2A"/>
                </a:solidFill>
              </a:rPr>
              <a:t>Pulses, wounds, claudication, neuropathy</a:t>
            </a:r>
            <a:endParaRPr lang="en-US" sz="1080" dirty="0"/>
          </a:p>
        </p:txBody>
      </p:sp>
      <p:sp>
        <p:nvSpPr>
          <p:cNvPr id="25" name="Shape 23"/>
          <p:cNvSpPr/>
          <p:nvPr/>
        </p:nvSpPr>
        <p:spPr>
          <a:xfrm>
            <a:off x="6263640" y="4023360"/>
            <a:ext cx="5257800" cy="749808"/>
          </a:xfrm>
          <a:prstGeom prst="roundRect">
            <a:avLst>
              <a:gd name="adj" fmla="val 9756"/>
            </a:avLst>
          </a:prstGeom>
          <a:solidFill>
            <a:srgbClr val="FFFFFF"/>
          </a:solidFill>
          <a:ln w="6350">
            <a:solidFill>
              <a:srgbClr val="D6E3EA"/>
            </a:solidFill>
            <a:prstDash val="solid"/>
          </a:ln>
        </p:spPr>
        <p:txBody>
          <a:bodyPr/>
          <a:lstStyle/>
          <a:p>
            <a:endParaRPr lang="en-US"/>
          </a:p>
        </p:txBody>
      </p:sp>
      <p:sp>
        <p:nvSpPr>
          <p:cNvPr id="26" name="Text 24"/>
          <p:cNvSpPr/>
          <p:nvPr/>
        </p:nvSpPr>
        <p:spPr>
          <a:xfrm>
            <a:off x="6428232" y="4142232"/>
            <a:ext cx="1417320" cy="182880"/>
          </a:xfrm>
          <a:prstGeom prst="rect">
            <a:avLst/>
          </a:prstGeom>
          <a:noFill/>
          <a:ln/>
        </p:spPr>
        <p:txBody>
          <a:bodyPr wrap="square" lIns="0" tIns="0" rIns="0" bIns="0" rtlCol="0" anchor="ctr"/>
          <a:lstStyle/>
          <a:p>
            <a:pPr marL="0" indent="0">
              <a:buNone/>
            </a:pPr>
            <a:r>
              <a:rPr lang="en-US" sz="1150" b="1" dirty="0">
                <a:solidFill>
                  <a:srgbClr val="0E7C86"/>
                </a:solidFill>
              </a:rPr>
              <a:t>Lifestyle</a:t>
            </a:r>
            <a:endParaRPr lang="en-US" sz="1150" dirty="0"/>
          </a:p>
        </p:txBody>
      </p:sp>
      <p:sp>
        <p:nvSpPr>
          <p:cNvPr id="27" name="Text 25"/>
          <p:cNvSpPr/>
          <p:nvPr/>
        </p:nvSpPr>
        <p:spPr>
          <a:xfrm>
            <a:off x="7955280" y="4142232"/>
            <a:ext cx="3337560" cy="365760"/>
          </a:xfrm>
          <a:prstGeom prst="rect">
            <a:avLst/>
          </a:prstGeom>
          <a:noFill/>
          <a:ln/>
        </p:spPr>
        <p:txBody>
          <a:bodyPr wrap="square" lIns="0" tIns="0" rIns="0" bIns="0" rtlCol="0" anchor="ctr">
            <a:normAutofit/>
          </a:bodyPr>
          <a:lstStyle/>
          <a:p>
            <a:pPr marL="0" indent="0">
              <a:buNone/>
            </a:pPr>
            <a:r>
              <a:rPr lang="en-US" sz="1080" dirty="0">
                <a:solidFill>
                  <a:srgbClr val="0B1F2A"/>
                </a:solidFill>
              </a:rPr>
              <a:t>Nutrition, activity, sleep, tobacco, alcohol</a:t>
            </a:r>
            <a:endParaRPr lang="en-US" sz="1080" dirty="0"/>
          </a:p>
        </p:txBody>
      </p:sp>
      <p:sp>
        <p:nvSpPr>
          <p:cNvPr id="28" name="Text 26"/>
          <p:cNvSpPr/>
          <p:nvPr/>
        </p:nvSpPr>
        <p:spPr>
          <a:xfrm>
            <a:off x="914400" y="5440680"/>
            <a:ext cx="10241280" cy="274320"/>
          </a:xfrm>
          <a:prstGeom prst="rect">
            <a:avLst/>
          </a:prstGeom>
          <a:noFill/>
          <a:ln/>
        </p:spPr>
        <p:txBody>
          <a:bodyPr wrap="square" lIns="0" tIns="0" rIns="0" bIns="0" rtlCol="0" anchor="ctr"/>
          <a:lstStyle/>
          <a:p>
            <a:pPr marL="0" indent="0" algn="ctr">
              <a:buNone/>
            </a:pPr>
            <a:r>
              <a:rPr lang="en-US" sz="1800" b="1" dirty="0">
                <a:solidFill>
                  <a:srgbClr val="123042"/>
                </a:solidFill>
              </a:rPr>
              <a:t>Clinical point: risk reduction comes from treating the cluster, not just lowering A1c.</a:t>
            </a:r>
            <a:endParaRPr lang="en-US" sz="1800" dirty="0"/>
          </a:p>
        </p:txBody>
      </p:sp>
      <p:sp>
        <p:nvSpPr>
          <p:cNvPr id="29" name="Text 27"/>
          <p:cNvSpPr/>
          <p:nvPr/>
        </p:nvSpPr>
        <p:spPr>
          <a:xfrm>
            <a:off x="502920" y="6053328"/>
            <a:ext cx="11155680" cy="201168"/>
          </a:xfrm>
          <a:prstGeom prst="rect">
            <a:avLst/>
          </a:prstGeom>
          <a:noFill/>
          <a:ln/>
        </p:spPr>
        <p:txBody>
          <a:bodyPr wrap="square" lIns="0" tIns="0" rIns="0" bIns="0" rtlCol="0" anchor="ctr">
            <a:normAutofit/>
          </a:bodyPr>
          <a:lstStyle/>
          <a:p>
            <a:pPr marL="0" indent="0">
              <a:buNone/>
            </a:pPr>
            <a:r>
              <a:rPr lang="en-US" sz="540" dirty="0">
                <a:solidFill>
                  <a:srgbClr val="708692"/>
                </a:solidFill>
              </a:rPr>
              <a:t>ADA Standards of Care—2026: Comprehensive Medical Evaluation and Risk Management</a:t>
            </a:r>
            <a:endParaRPr lang="en-US" sz="540" dirty="0"/>
          </a:p>
        </p:txBody>
      </p:sp>
      <p:sp>
        <p:nvSpPr>
          <p:cNvPr id="30"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700">
                <a:solidFill>
                  <a:srgbClr val="6B7C86"/>
                </a:solidFill>
                <a:latin typeface="Aptos"/>
                <a:ea typeface="Aptos"/>
                <a:cs typeface="Aptos"/>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11480" y="320040"/>
            <a:ext cx="7498080" cy="548640"/>
          </a:xfrm>
          <a:prstGeom prst="rect">
            <a:avLst/>
          </a:prstGeom>
          <a:noFill/>
          <a:ln/>
        </p:spPr>
        <p:txBody>
          <a:bodyPr wrap="square" lIns="0" tIns="0" rIns="0" bIns="0" rtlCol="0" anchor="ctr"/>
          <a:lstStyle/>
          <a:p>
            <a:pPr marL="0" indent="0">
              <a:buNone/>
            </a:pPr>
            <a:r>
              <a:rPr lang="en-US" sz="3200" b="1" dirty="0">
                <a:solidFill>
                  <a:srgbClr val="123044"/>
                </a:solidFill>
                <a:latin typeface="Aptos Display" pitchFamily="34" charset="0"/>
                <a:ea typeface="Aptos Display" pitchFamily="34" charset="-122"/>
                <a:cs typeface="Aptos Display" pitchFamily="34" charset="-120"/>
              </a:rPr>
              <a:t>Treatment framework: beyond A1c</a:t>
            </a:r>
            <a:endParaRPr lang="en-US" sz="3200" dirty="0"/>
          </a:p>
        </p:txBody>
      </p:sp>
      <p:sp>
        <p:nvSpPr>
          <p:cNvPr id="3" name="Text 1"/>
          <p:cNvSpPr/>
          <p:nvPr/>
        </p:nvSpPr>
        <p:spPr>
          <a:xfrm>
            <a:off x="438912" y="960120"/>
            <a:ext cx="10789920" cy="320040"/>
          </a:xfrm>
          <a:prstGeom prst="rect">
            <a:avLst/>
          </a:prstGeom>
          <a:noFill/>
          <a:ln/>
        </p:spPr>
        <p:txBody>
          <a:bodyPr wrap="square" lIns="0" tIns="0" rIns="0" bIns="0" rtlCol="0" anchor="ctr"/>
          <a:lstStyle/>
          <a:p>
            <a:pPr marL="0" indent="0">
              <a:buNone/>
            </a:pPr>
            <a:r>
              <a:rPr lang="en-US" sz="1450" dirty="0">
                <a:solidFill>
                  <a:srgbClr val="45566A"/>
                </a:solidFill>
              </a:rPr>
              <a:t>Choose diabetes therapy by the patient's cardiovascular, kidney, weight, PAD risk — not only glucose level.</a:t>
            </a:r>
            <a:endParaRPr lang="en-US" sz="1450" dirty="0"/>
          </a:p>
        </p:txBody>
      </p:sp>
      <p:sp>
        <p:nvSpPr>
          <p:cNvPr id="4" name="Shape 2"/>
          <p:cNvSpPr/>
          <p:nvPr/>
        </p:nvSpPr>
        <p:spPr>
          <a:xfrm>
            <a:off x="548640" y="1600200"/>
            <a:ext cx="3291840" cy="3840480"/>
          </a:xfrm>
          <a:prstGeom prst="roundRect">
            <a:avLst>
              <a:gd name="adj" fmla="val 4444"/>
            </a:avLst>
          </a:prstGeom>
          <a:solidFill>
            <a:srgbClr val="FFFFFF"/>
          </a:solidFill>
          <a:ln w="13970">
            <a:solidFill>
              <a:srgbClr val="BFD6E2">
                <a:alpha val="90000"/>
              </a:srgbClr>
            </a:solidFill>
            <a:prstDash val="solid"/>
          </a:ln>
          <a:effectLst>
            <a:outerShdw blurRad="25400" dist="50800" dir="2700000" algn="bl" rotWithShape="0">
              <a:srgbClr val="D9E3E8">
                <a:alpha val="35000"/>
              </a:srgbClr>
            </a:outerShdw>
          </a:effectLst>
        </p:spPr>
        <p:txBody>
          <a:bodyPr/>
          <a:lstStyle/>
          <a:p>
            <a:endParaRPr lang="en-US"/>
          </a:p>
        </p:txBody>
      </p:sp>
      <p:sp>
        <p:nvSpPr>
          <p:cNvPr id="5" name="Text 3"/>
          <p:cNvSpPr/>
          <p:nvPr/>
        </p:nvSpPr>
        <p:spPr>
          <a:xfrm>
            <a:off x="777240" y="1847088"/>
            <a:ext cx="2468880" cy="274320"/>
          </a:xfrm>
          <a:prstGeom prst="rect">
            <a:avLst/>
          </a:prstGeom>
          <a:noFill/>
          <a:ln/>
        </p:spPr>
        <p:txBody>
          <a:bodyPr wrap="square" lIns="0" tIns="0" rIns="0" bIns="0" rtlCol="0" anchor="ctr"/>
          <a:lstStyle/>
          <a:p>
            <a:pPr marL="0" indent="0">
              <a:buNone/>
            </a:pPr>
            <a:r>
              <a:rPr lang="en-US" sz="1700" b="1" dirty="0">
                <a:solidFill>
                  <a:srgbClr val="0B8793"/>
                </a:solidFill>
              </a:rPr>
              <a:t>Key message</a:t>
            </a:r>
            <a:endParaRPr lang="en-US" sz="1700" dirty="0"/>
          </a:p>
        </p:txBody>
      </p:sp>
      <p:sp>
        <p:nvSpPr>
          <p:cNvPr id="6" name="Text 4"/>
          <p:cNvSpPr/>
          <p:nvPr/>
        </p:nvSpPr>
        <p:spPr>
          <a:xfrm>
            <a:off x="777240" y="2331720"/>
            <a:ext cx="2697480" cy="1143000"/>
          </a:xfrm>
          <a:prstGeom prst="rect">
            <a:avLst/>
          </a:prstGeom>
          <a:noFill/>
          <a:ln/>
        </p:spPr>
        <p:txBody>
          <a:bodyPr wrap="square" lIns="254" tIns="254" rIns="254" bIns="254" rtlCol="0" anchor="ctr">
            <a:normAutofit fontScale="92500"/>
          </a:bodyPr>
          <a:lstStyle/>
          <a:p>
            <a:pPr marL="0" indent="0">
              <a:buNone/>
            </a:pPr>
            <a:r>
              <a:rPr lang="en-US" sz="2200" b="1" dirty="0">
                <a:solidFill>
                  <a:srgbClr val="123044"/>
                </a:solidFill>
              </a:rPr>
              <a:t>Start with A1c,</a:t>
            </a:r>
            <a:endParaRPr lang="en-US" sz="2200" dirty="0"/>
          </a:p>
          <a:p>
            <a:pPr marL="0" indent="0">
              <a:buNone/>
            </a:pPr>
            <a:r>
              <a:rPr lang="en-US" sz="2200" b="1" dirty="0">
                <a:solidFill>
                  <a:srgbClr val="123044"/>
                </a:solidFill>
              </a:rPr>
              <a:t>but build the plan</a:t>
            </a:r>
            <a:endParaRPr lang="en-US" sz="2200" dirty="0"/>
          </a:p>
          <a:p>
            <a:pPr marL="0" indent="0">
              <a:buNone/>
            </a:pPr>
            <a:r>
              <a:rPr lang="en-US" sz="2200" b="1" dirty="0">
                <a:solidFill>
                  <a:srgbClr val="123044"/>
                </a:solidFill>
              </a:rPr>
              <a:t>around risk phenotype.</a:t>
            </a:r>
            <a:endParaRPr lang="en-US" sz="2200" dirty="0"/>
          </a:p>
        </p:txBody>
      </p:sp>
      <p:sp>
        <p:nvSpPr>
          <p:cNvPr id="7" name="Text 5"/>
          <p:cNvSpPr/>
          <p:nvPr/>
        </p:nvSpPr>
        <p:spPr>
          <a:xfrm>
            <a:off x="777240" y="3794760"/>
            <a:ext cx="2697480" cy="1005840"/>
          </a:xfrm>
          <a:prstGeom prst="rect">
            <a:avLst/>
          </a:prstGeom>
          <a:noFill/>
          <a:ln/>
        </p:spPr>
        <p:txBody>
          <a:bodyPr wrap="square" lIns="254" tIns="254" rIns="254" bIns="254" rtlCol="0" anchor="ctr">
            <a:normAutofit/>
          </a:bodyPr>
          <a:lstStyle/>
          <a:p>
            <a:pPr marL="0" indent="0">
              <a:buNone/>
            </a:pPr>
            <a:r>
              <a:rPr lang="en-US" sz="1270" dirty="0">
                <a:solidFill>
                  <a:srgbClr val="45566A"/>
                </a:solidFill>
              </a:rPr>
              <a:t>The medication choice should consider established ASCVD, heart failure, CKD, obesity, PAD, cost/access, and patient preference.</a:t>
            </a:r>
            <a:endParaRPr lang="en-US" sz="1270" dirty="0"/>
          </a:p>
        </p:txBody>
      </p:sp>
      <p:sp>
        <p:nvSpPr>
          <p:cNvPr id="8" name="Shape 6"/>
          <p:cNvSpPr/>
          <p:nvPr/>
        </p:nvSpPr>
        <p:spPr>
          <a:xfrm>
            <a:off x="4160520" y="1600200"/>
            <a:ext cx="3383280" cy="3840480"/>
          </a:xfrm>
          <a:prstGeom prst="roundRect">
            <a:avLst>
              <a:gd name="adj" fmla="val 4324"/>
            </a:avLst>
          </a:prstGeom>
          <a:solidFill>
            <a:srgbClr val="E9F7F8"/>
          </a:solidFill>
          <a:ln w="13970">
            <a:solidFill>
              <a:srgbClr val="A9DEE4"/>
            </a:solidFill>
            <a:prstDash val="solid"/>
          </a:ln>
        </p:spPr>
        <p:txBody>
          <a:bodyPr/>
          <a:lstStyle/>
          <a:p>
            <a:endParaRPr lang="en-US"/>
          </a:p>
        </p:txBody>
      </p:sp>
      <p:sp>
        <p:nvSpPr>
          <p:cNvPr id="9" name="Text 7"/>
          <p:cNvSpPr/>
          <p:nvPr/>
        </p:nvSpPr>
        <p:spPr>
          <a:xfrm>
            <a:off x="4434840" y="1874520"/>
            <a:ext cx="2834640" cy="274320"/>
          </a:xfrm>
          <a:prstGeom prst="rect">
            <a:avLst/>
          </a:prstGeom>
          <a:noFill/>
          <a:ln/>
        </p:spPr>
        <p:txBody>
          <a:bodyPr wrap="square" lIns="0" tIns="0" rIns="0" bIns="0" rtlCol="0" anchor="ctr"/>
          <a:lstStyle/>
          <a:p>
            <a:pPr marL="0" indent="0">
              <a:buNone/>
            </a:pPr>
            <a:r>
              <a:rPr lang="en-US" sz="1700" b="1" dirty="0">
                <a:solidFill>
                  <a:srgbClr val="0B8793"/>
                </a:solidFill>
              </a:rPr>
              <a:t>Before prescribing, ask:</a:t>
            </a:r>
            <a:endParaRPr lang="en-US" sz="1700" dirty="0"/>
          </a:p>
        </p:txBody>
      </p:sp>
      <p:sp>
        <p:nvSpPr>
          <p:cNvPr id="10" name="Shape 8"/>
          <p:cNvSpPr/>
          <p:nvPr/>
        </p:nvSpPr>
        <p:spPr>
          <a:xfrm>
            <a:off x="4434840" y="2350008"/>
            <a:ext cx="256032" cy="256032"/>
          </a:xfrm>
          <a:prstGeom prst="ellipse">
            <a:avLst/>
          </a:prstGeom>
          <a:solidFill>
            <a:srgbClr val="0B8793"/>
          </a:solidFill>
          <a:ln w="12700">
            <a:solidFill>
              <a:srgbClr val="0B8793"/>
            </a:solidFill>
            <a:prstDash val="solid"/>
          </a:ln>
        </p:spPr>
        <p:txBody>
          <a:bodyPr/>
          <a:lstStyle/>
          <a:p>
            <a:endParaRPr lang="en-US"/>
          </a:p>
        </p:txBody>
      </p:sp>
      <p:sp>
        <p:nvSpPr>
          <p:cNvPr id="11" name="Text 9"/>
          <p:cNvSpPr/>
          <p:nvPr/>
        </p:nvSpPr>
        <p:spPr>
          <a:xfrm>
            <a:off x="4434840" y="2372868"/>
            <a:ext cx="256032" cy="164592"/>
          </a:xfrm>
          <a:prstGeom prst="rect">
            <a:avLst/>
          </a:prstGeom>
          <a:noFill/>
          <a:ln/>
        </p:spPr>
        <p:txBody>
          <a:bodyPr wrap="square" lIns="0" tIns="0" rIns="0" bIns="0" rtlCol="0" anchor="ctr"/>
          <a:lstStyle/>
          <a:p>
            <a:pPr marL="0" indent="0" algn="ctr">
              <a:buNone/>
            </a:pPr>
            <a:r>
              <a:rPr lang="en-US" sz="850" b="1" dirty="0">
                <a:solidFill>
                  <a:srgbClr val="FFFFFF"/>
                </a:solidFill>
              </a:rPr>
              <a:t>1</a:t>
            </a:r>
            <a:endParaRPr lang="en-US" sz="850" dirty="0"/>
          </a:p>
        </p:txBody>
      </p:sp>
      <p:sp>
        <p:nvSpPr>
          <p:cNvPr id="12" name="Text 10"/>
          <p:cNvSpPr/>
          <p:nvPr/>
        </p:nvSpPr>
        <p:spPr>
          <a:xfrm>
            <a:off x="4800600" y="2331720"/>
            <a:ext cx="2423160" cy="320040"/>
          </a:xfrm>
          <a:prstGeom prst="rect">
            <a:avLst/>
          </a:prstGeom>
          <a:noFill/>
          <a:ln/>
        </p:spPr>
        <p:txBody>
          <a:bodyPr wrap="square" lIns="0" tIns="0" rIns="0" bIns="0" rtlCol="0" anchor="ctr"/>
          <a:lstStyle/>
          <a:p>
            <a:pPr marL="0" indent="0">
              <a:buNone/>
            </a:pPr>
            <a:r>
              <a:rPr lang="en-US" sz="1380" b="1" dirty="0">
                <a:solidFill>
                  <a:srgbClr val="123044"/>
                </a:solidFill>
              </a:rPr>
              <a:t>ASCVD or high CV risk?</a:t>
            </a:r>
            <a:endParaRPr lang="en-US" sz="1380" dirty="0"/>
          </a:p>
        </p:txBody>
      </p:sp>
      <p:sp>
        <p:nvSpPr>
          <p:cNvPr id="13" name="Shape 11"/>
          <p:cNvSpPr/>
          <p:nvPr/>
        </p:nvSpPr>
        <p:spPr>
          <a:xfrm>
            <a:off x="4434840" y="2852928"/>
            <a:ext cx="256032" cy="256032"/>
          </a:xfrm>
          <a:prstGeom prst="ellipse">
            <a:avLst/>
          </a:prstGeom>
          <a:solidFill>
            <a:srgbClr val="0B8793"/>
          </a:solidFill>
          <a:ln w="12700">
            <a:solidFill>
              <a:srgbClr val="0B8793"/>
            </a:solidFill>
            <a:prstDash val="solid"/>
          </a:ln>
        </p:spPr>
        <p:txBody>
          <a:bodyPr/>
          <a:lstStyle/>
          <a:p>
            <a:endParaRPr lang="en-US"/>
          </a:p>
        </p:txBody>
      </p:sp>
      <p:sp>
        <p:nvSpPr>
          <p:cNvPr id="14" name="Text 12"/>
          <p:cNvSpPr/>
          <p:nvPr/>
        </p:nvSpPr>
        <p:spPr>
          <a:xfrm>
            <a:off x="4434840" y="2875788"/>
            <a:ext cx="256032" cy="164592"/>
          </a:xfrm>
          <a:prstGeom prst="rect">
            <a:avLst/>
          </a:prstGeom>
          <a:noFill/>
          <a:ln/>
        </p:spPr>
        <p:txBody>
          <a:bodyPr wrap="square" lIns="0" tIns="0" rIns="0" bIns="0" rtlCol="0" anchor="ctr"/>
          <a:lstStyle/>
          <a:p>
            <a:pPr marL="0" indent="0" algn="ctr">
              <a:buNone/>
            </a:pPr>
            <a:r>
              <a:rPr lang="en-US" sz="850" b="1" dirty="0">
                <a:solidFill>
                  <a:srgbClr val="FFFFFF"/>
                </a:solidFill>
              </a:rPr>
              <a:t>2</a:t>
            </a:r>
            <a:endParaRPr lang="en-US" sz="850" dirty="0"/>
          </a:p>
        </p:txBody>
      </p:sp>
      <p:sp>
        <p:nvSpPr>
          <p:cNvPr id="15" name="Text 13"/>
          <p:cNvSpPr/>
          <p:nvPr/>
        </p:nvSpPr>
        <p:spPr>
          <a:xfrm>
            <a:off x="4800600" y="2834640"/>
            <a:ext cx="2423160" cy="320040"/>
          </a:xfrm>
          <a:prstGeom prst="rect">
            <a:avLst/>
          </a:prstGeom>
          <a:noFill/>
          <a:ln/>
        </p:spPr>
        <p:txBody>
          <a:bodyPr wrap="square" lIns="0" tIns="0" rIns="0" bIns="0" rtlCol="0" anchor="ctr"/>
          <a:lstStyle/>
          <a:p>
            <a:pPr marL="0" indent="0">
              <a:buNone/>
            </a:pPr>
            <a:r>
              <a:rPr lang="en-US" sz="1380" b="1" dirty="0">
                <a:solidFill>
                  <a:srgbClr val="123044"/>
                </a:solidFill>
              </a:rPr>
              <a:t>Heart failure?</a:t>
            </a:r>
            <a:endParaRPr lang="en-US" sz="1380" dirty="0"/>
          </a:p>
        </p:txBody>
      </p:sp>
      <p:sp>
        <p:nvSpPr>
          <p:cNvPr id="16" name="Shape 14"/>
          <p:cNvSpPr/>
          <p:nvPr/>
        </p:nvSpPr>
        <p:spPr>
          <a:xfrm>
            <a:off x="4434840" y="3355848"/>
            <a:ext cx="256032" cy="256032"/>
          </a:xfrm>
          <a:prstGeom prst="ellipse">
            <a:avLst/>
          </a:prstGeom>
          <a:solidFill>
            <a:srgbClr val="0B8793"/>
          </a:solidFill>
          <a:ln w="12700">
            <a:solidFill>
              <a:srgbClr val="0B8793"/>
            </a:solidFill>
            <a:prstDash val="solid"/>
          </a:ln>
        </p:spPr>
        <p:txBody>
          <a:bodyPr/>
          <a:lstStyle/>
          <a:p>
            <a:endParaRPr lang="en-US"/>
          </a:p>
        </p:txBody>
      </p:sp>
      <p:sp>
        <p:nvSpPr>
          <p:cNvPr id="17" name="Text 15"/>
          <p:cNvSpPr/>
          <p:nvPr/>
        </p:nvSpPr>
        <p:spPr>
          <a:xfrm>
            <a:off x="4434840" y="3378708"/>
            <a:ext cx="256032" cy="164592"/>
          </a:xfrm>
          <a:prstGeom prst="rect">
            <a:avLst/>
          </a:prstGeom>
          <a:noFill/>
          <a:ln/>
        </p:spPr>
        <p:txBody>
          <a:bodyPr wrap="square" lIns="0" tIns="0" rIns="0" bIns="0" rtlCol="0" anchor="ctr"/>
          <a:lstStyle/>
          <a:p>
            <a:pPr marL="0" indent="0" algn="ctr">
              <a:buNone/>
            </a:pPr>
            <a:r>
              <a:rPr lang="en-US" sz="850" b="1" dirty="0">
                <a:solidFill>
                  <a:srgbClr val="FFFFFF"/>
                </a:solidFill>
              </a:rPr>
              <a:t>3</a:t>
            </a:r>
            <a:endParaRPr lang="en-US" sz="850" dirty="0"/>
          </a:p>
        </p:txBody>
      </p:sp>
      <p:sp>
        <p:nvSpPr>
          <p:cNvPr id="18" name="Text 16"/>
          <p:cNvSpPr/>
          <p:nvPr/>
        </p:nvSpPr>
        <p:spPr>
          <a:xfrm>
            <a:off x="4800600" y="3337560"/>
            <a:ext cx="2423160" cy="320040"/>
          </a:xfrm>
          <a:prstGeom prst="rect">
            <a:avLst/>
          </a:prstGeom>
          <a:noFill/>
          <a:ln/>
        </p:spPr>
        <p:txBody>
          <a:bodyPr wrap="square" lIns="0" tIns="0" rIns="0" bIns="0" rtlCol="0" anchor="ctr"/>
          <a:lstStyle/>
          <a:p>
            <a:pPr marL="0" indent="0">
              <a:buNone/>
            </a:pPr>
            <a:r>
              <a:rPr lang="en-US" sz="1380" b="1" dirty="0">
                <a:solidFill>
                  <a:srgbClr val="123044"/>
                </a:solidFill>
              </a:rPr>
              <a:t>CKD or albuminuria?</a:t>
            </a:r>
            <a:endParaRPr lang="en-US" sz="1380" dirty="0"/>
          </a:p>
        </p:txBody>
      </p:sp>
      <p:sp>
        <p:nvSpPr>
          <p:cNvPr id="19" name="Shape 17"/>
          <p:cNvSpPr/>
          <p:nvPr/>
        </p:nvSpPr>
        <p:spPr>
          <a:xfrm>
            <a:off x="4434840" y="3858768"/>
            <a:ext cx="256032" cy="256032"/>
          </a:xfrm>
          <a:prstGeom prst="ellipse">
            <a:avLst/>
          </a:prstGeom>
          <a:solidFill>
            <a:srgbClr val="0B8793"/>
          </a:solidFill>
          <a:ln w="12700">
            <a:solidFill>
              <a:srgbClr val="0B8793"/>
            </a:solidFill>
            <a:prstDash val="solid"/>
          </a:ln>
        </p:spPr>
        <p:txBody>
          <a:bodyPr/>
          <a:lstStyle/>
          <a:p>
            <a:endParaRPr lang="en-US"/>
          </a:p>
        </p:txBody>
      </p:sp>
      <p:sp>
        <p:nvSpPr>
          <p:cNvPr id="20" name="Text 18"/>
          <p:cNvSpPr/>
          <p:nvPr/>
        </p:nvSpPr>
        <p:spPr>
          <a:xfrm>
            <a:off x="4434840" y="3881628"/>
            <a:ext cx="256032" cy="164592"/>
          </a:xfrm>
          <a:prstGeom prst="rect">
            <a:avLst/>
          </a:prstGeom>
          <a:noFill/>
          <a:ln/>
        </p:spPr>
        <p:txBody>
          <a:bodyPr wrap="square" lIns="0" tIns="0" rIns="0" bIns="0" rtlCol="0" anchor="ctr"/>
          <a:lstStyle/>
          <a:p>
            <a:pPr marL="0" indent="0" algn="ctr">
              <a:buNone/>
            </a:pPr>
            <a:r>
              <a:rPr lang="en-US" sz="850" b="1" dirty="0">
                <a:solidFill>
                  <a:srgbClr val="FFFFFF"/>
                </a:solidFill>
              </a:rPr>
              <a:t>4</a:t>
            </a:r>
            <a:endParaRPr lang="en-US" sz="850" dirty="0"/>
          </a:p>
        </p:txBody>
      </p:sp>
      <p:sp>
        <p:nvSpPr>
          <p:cNvPr id="21" name="Text 19"/>
          <p:cNvSpPr/>
          <p:nvPr/>
        </p:nvSpPr>
        <p:spPr>
          <a:xfrm>
            <a:off x="4800600" y="3840480"/>
            <a:ext cx="2423160" cy="320040"/>
          </a:xfrm>
          <a:prstGeom prst="rect">
            <a:avLst/>
          </a:prstGeom>
          <a:noFill/>
          <a:ln/>
        </p:spPr>
        <p:txBody>
          <a:bodyPr wrap="square" lIns="0" tIns="0" rIns="0" bIns="0" rtlCol="0" anchor="ctr"/>
          <a:lstStyle/>
          <a:p>
            <a:pPr marL="0" indent="0">
              <a:buNone/>
            </a:pPr>
            <a:r>
              <a:rPr lang="en-US" sz="1380" b="1" dirty="0">
                <a:solidFill>
                  <a:srgbClr val="123044"/>
                </a:solidFill>
              </a:rPr>
              <a:t>Obesity or weight goal?</a:t>
            </a:r>
            <a:endParaRPr lang="en-US" sz="1380" dirty="0"/>
          </a:p>
        </p:txBody>
      </p:sp>
      <p:sp>
        <p:nvSpPr>
          <p:cNvPr id="22" name="Shape 20"/>
          <p:cNvSpPr/>
          <p:nvPr/>
        </p:nvSpPr>
        <p:spPr>
          <a:xfrm>
            <a:off x="4434840" y="4361688"/>
            <a:ext cx="256032" cy="256032"/>
          </a:xfrm>
          <a:prstGeom prst="ellipse">
            <a:avLst/>
          </a:prstGeom>
          <a:solidFill>
            <a:srgbClr val="0B8793"/>
          </a:solidFill>
          <a:ln w="12700">
            <a:solidFill>
              <a:srgbClr val="0B8793"/>
            </a:solidFill>
            <a:prstDash val="solid"/>
          </a:ln>
        </p:spPr>
        <p:txBody>
          <a:bodyPr/>
          <a:lstStyle/>
          <a:p>
            <a:endParaRPr lang="en-US"/>
          </a:p>
        </p:txBody>
      </p:sp>
      <p:sp>
        <p:nvSpPr>
          <p:cNvPr id="23" name="Text 21"/>
          <p:cNvSpPr/>
          <p:nvPr/>
        </p:nvSpPr>
        <p:spPr>
          <a:xfrm>
            <a:off x="4434840" y="4384548"/>
            <a:ext cx="256032" cy="164592"/>
          </a:xfrm>
          <a:prstGeom prst="rect">
            <a:avLst/>
          </a:prstGeom>
          <a:noFill/>
          <a:ln/>
        </p:spPr>
        <p:txBody>
          <a:bodyPr wrap="square" lIns="0" tIns="0" rIns="0" bIns="0" rtlCol="0" anchor="ctr"/>
          <a:lstStyle/>
          <a:p>
            <a:pPr marL="0" indent="0" algn="ctr">
              <a:buNone/>
            </a:pPr>
            <a:r>
              <a:rPr lang="en-US" sz="850" b="1" dirty="0">
                <a:solidFill>
                  <a:srgbClr val="FFFFFF"/>
                </a:solidFill>
              </a:rPr>
              <a:t>5</a:t>
            </a:r>
            <a:endParaRPr lang="en-US" sz="850" dirty="0"/>
          </a:p>
        </p:txBody>
      </p:sp>
      <p:sp>
        <p:nvSpPr>
          <p:cNvPr id="24" name="Text 22"/>
          <p:cNvSpPr/>
          <p:nvPr/>
        </p:nvSpPr>
        <p:spPr>
          <a:xfrm>
            <a:off x="4800600" y="4343400"/>
            <a:ext cx="2423160" cy="320040"/>
          </a:xfrm>
          <a:prstGeom prst="rect">
            <a:avLst/>
          </a:prstGeom>
          <a:noFill/>
          <a:ln/>
        </p:spPr>
        <p:txBody>
          <a:bodyPr wrap="square" lIns="0" tIns="0" rIns="0" bIns="0" rtlCol="0" anchor="ctr"/>
          <a:lstStyle/>
          <a:p>
            <a:pPr marL="0" indent="0">
              <a:buNone/>
            </a:pPr>
            <a:r>
              <a:rPr lang="en-US" sz="1380" b="1" dirty="0">
                <a:solidFill>
                  <a:srgbClr val="123044"/>
                </a:solidFill>
              </a:rPr>
              <a:t>PAD, smoking, or foot risk?</a:t>
            </a:r>
            <a:endParaRPr lang="en-US" sz="1380" dirty="0"/>
          </a:p>
        </p:txBody>
      </p:sp>
      <p:sp>
        <p:nvSpPr>
          <p:cNvPr id="25" name="Text 23"/>
          <p:cNvSpPr/>
          <p:nvPr/>
        </p:nvSpPr>
        <p:spPr>
          <a:xfrm>
            <a:off x="4434840" y="4983480"/>
            <a:ext cx="2743200" cy="228600"/>
          </a:xfrm>
          <a:prstGeom prst="rect">
            <a:avLst/>
          </a:prstGeom>
          <a:noFill/>
          <a:ln/>
        </p:spPr>
        <p:txBody>
          <a:bodyPr wrap="square" lIns="0" tIns="0" rIns="0" bIns="0" rtlCol="0" anchor="ctr"/>
          <a:lstStyle/>
          <a:p>
            <a:pPr marL="0" indent="0">
              <a:buNone/>
            </a:pPr>
            <a:r>
              <a:rPr lang="en-US" sz="1050" i="1" dirty="0">
                <a:solidFill>
                  <a:srgbClr val="45566A"/>
                </a:solidFill>
              </a:rPr>
              <a:t>This makes diabetes care a CV–kidney–metabolic prevention strategy.</a:t>
            </a:r>
            <a:endParaRPr lang="en-US" sz="1050" dirty="0"/>
          </a:p>
        </p:txBody>
      </p:sp>
      <p:sp>
        <p:nvSpPr>
          <p:cNvPr id="26" name="Text 24"/>
          <p:cNvSpPr/>
          <p:nvPr/>
        </p:nvSpPr>
        <p:spPr>
          <a:xfrm>
            <a:off x="7973568" y="1627632"/>
            <a:ext cx="3566160" cy="320040"/>
          </a:xfrm>
          <a:prstGeom prst="rect">
            <a:avLst/>
          </a:prstGeom>
          <a:noFill/>
          <a:ln/>
        </p:spPr>
        <p:txBody>
          <a:bodyPr wrap="square" lIns="0" tIns="0" rIns="0" bIns="0" rtlCol="0" anchor="ctr"/>
          <a:lstStyle/>
          <a:p>
            <a:pPr marL="0" indent="0">
              <a:buNone/>
            </a:pPr>
            <a:r>
              <a:rPr lang="en-US" sz="1700" b="1" dirty="0">
                <a:solidFill>
                  <a:srgbClr val="123044"/>
                </a:solidFill>
              </a:rPr>
              <a:t>Risk-based treatment priorities</a:t>
            </a:r>
            <a:endParaRPr lang="en-US" sz="1700" dirty="0"/>
          </a:p>
        </p:txBody>
      </p:sp>
      <p:sp>
        <p:nvSpPr>
          <p:cNvPr id="27" name="Shape 25"/>
          <p:cNvSpPr/>
          <p:nvPr/>
        </p:nvSpPr>
        <p:spPr>
          <a:xfrm>
            <a:off x="7909560" y="2057400"/>
            <a:ext cx="1627632" cy="987552"/>
          </a:xfrm>
          <a:prstGeom prst="roundRect">
            <a:avLst>
              <a:gd name="adj" fmla="val 11111"/>
            </a:avLst>
          </a:prstGeom>
          <a:solidFill>
            <a:srgbClr val="C73A2F"/>
          </a:solidFill>
          <a:ln w="12700">
            <a:solidFill>
              <a:srgbClr val="C73A2F"/>
            </a:solidFill>
            <a:prstDash val="solid"/>
          </a:ln>
          <a:effectLst>
            <a:outerShdw blurRad="12700" dist="50800" dir="2700000" algn="bl" rotWithShape="0">
              <a:srgbClr val="D9E3E8">
                <a:alpha val="25000"/>
              </a:srgbClr>
            </a:outerShdw>
          </a:effectLst>
        </p:spPr>
        <p:txBody>
          <a:bodyPr/>
          <a:lstStyle/>
          <a:p>
            <a:endParaRPr lang="en-US"/>
          </a:p>
        </p:txBody>
      </p:sp>
      <p:sp>
        <p:nvSpPr>
          <p:cNvPr id="28" name="Text 26"/>
          <p:cNvSpPr/>
          <p:nvPr/>
        </p:nvSpPr>
        <p:spPr>
          <a:xfrm>
            <a:off x="8028432" y="2258568"/>
            <a:ext cx="1389888" cy="292608"/>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rPr>
              <a:t>BP control</a:t>
            </a:r>
            <a:endParaRPr lang="en-US" sz="1200" dirty="0"/>
          </a:p>
        </p:txBody>
      </p:sp>
      <p:sp>
        <p:nvSpPr>
          <p:cNvPr id="29" name="Text 27"/>
          <p:cNvSpPr/>
          <p:nvPr/>
        </p:nvSpPr>
        <p:spPr>
          <a:xfrm>
            <a:off x="8028432" y="2642616"/>
            <a:ext cx="1389888" cy="228600"/>
          </a:xfrm>
          <a:prstGeom prst="rect">
            <a:avLst/>
          </a:prstGeom>
          <a:noFill/>
          <a:ln/>
        </p:spPr>
        <p:txBody>
          <a:bodyPr wrap="square" lIns="0" tIns="0" rIns="0" bIns="0" rtlCol="0" anchor="ctr">
            <a:normAutofit/>
          </a:bodyPr>
          <a:lstStyle/>
          <a:p>
            <a:pPr marL="0" indent="0" algn="ctr">
              <a:buNone/>
            </a:pPr>
            <a:r>
              <a:rPr lang="en-US" sz="920" b="1" dirty="0">
                <a:solidFill>
                  <a:srgbClr val="FFFFFF"/>
                </a:solidFill>
              </a:rPr>
              <a:t>stroke, HF, CKD risk</a:t>
            </a:r>
            <a:endParaRPr lang="en-US" sz="920" dirty="0"/>
          </a:p>
        </p:txBody>
      </p:sp>
      <p:sp>
        <p:nvSpPr>
          <p:cNvPr id="30" name="Shape 28"/>
          <p:cNvSpPr/>
          <p:nvPr/>
        </p:nvSpPr>
        <p:spPr>
          <a:xfrm>
            <a:off x="9646920" y="2057400"/>
            <a:ext cx="1627632" cy="987552"/>
          </a:xfrm>
          <a:prstGeom prst="roundRect">
            <a:avLst>
              <a:gd name="adj" fmla="val 11111"/>
            </a:avLst>
          </a:prstGeom>
          <a:solidFill>
            <a:srgbClr val="123044"/>
          </a:solidFill>
          <a:ln w="12700">
            <a:solidFill>
              <a:srgbClr val="123044"/>
            </a:solidFill>
            <a:prstDash val="solid"/>
          </a:ln>
          <a:effectLst>
            <a:outerShdw blurRad="12700" dist="50800" dir="2700000" algn="bl" rotWithShape="0">
              <a:srgbClr val="D9E3E8">
                <a:alpha val="25000"/>
              </a:srgbClr>
            </a:outerShdw>
          </a:effectLst>
        </p:spPr>
        <p:txBody>
          <a:bodyPr/>
          <a:lstStyle/>
          <a:p>
            <a:endParaRPr lang="en-US"/>
          </a:p>
        </p:txBody>
      </p:sp>
      <p:sp>
        <p:nvSpPr>
          <p:cNvPr id="31" name="Text 29"/>
          <p:cNvSpPr/>
          <p:nvPr/>
        </p:nvSpPr>
        <p:spPr>
          <a:xfrm>
            <a:off x="9765792" y="2258568"/>
            <a:ext cx="1389888" cy="292608"/>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rPr>
              <a:t>LDL-C lowering</a:t>
            </a:r>
            <a:endParaRPr lang="en-US" sz="1200" dirty="0"/>
          </a:p>
        </p:txBody>
      </p:sp>
      <p:sp>
        <p:nvSpPr>
          <p:cNvPr id="32" name="Text 30"/>
          <p:cNvSpPr/>
          <p:nvPr/>
        </p:nvSpPr>
        <p:spPr>
          <a:xfrm>
            <a:off x="9765792" y="2642616"/>
            <a:ext cx="1389888" cy="228600"/>
          </a:xfrm>
          <a:prstGeom prst="rect">
            <a:avLst/>
          </a:prstGeom>
          <a:noFill/>
          <a:ln/>
        </p:spPr>
        <p:txBody>
          <a:bodyPr wrap="square" lIns="0" tIns="0" rIns="0" bIns="0" rtlCol="0" anchor="ctr">
            <a:normAutofit/>
          </a:bodyPr>
          <a:lstStyle/>
          <a:p>
            <a:pPr marL="0" indent="0" algn="ctr">
              <a:buNone/>
            </a:pPr>
            <a:r>
              <a:rPr lang="en-US" sz="920" b="1" dirty="0">
                <a:solidFill>
                  <a:srgbClr val="FFFFFF"/>
                </a:solidFill>
              </a:rPr>
              <a:t>ASCVD risk</a:t>
            </a:r>
            <a:endParaRPr lang="en-US" sz="920" dirty="0"/>
          </a:p>
        </p:txBody>
      </p:sp>
      <p:sp>
        <p:nvSpPr>
          <p:cNvPr id="33" name="Shape 31"/>
          <p:cNvSpPr/>
          <p:nvPr/>
        </p:nvSpPr>
        <p:spPr>
          <a:xfrm>
            <a:off x="7909560" y="3246120"/>
            <a:ext cx="1627632" cy="987552"/>
          </a:xfrm>
          <a:prstGeom prst="roundRect">
            <a:avLst>
              <a:gd name="adj" fmla="val 11111"/>
            </a:avLst>
          </a:prstGeom>
          <a:solidFill>
            <a:srgbClr val="1D6FA3"/>
          </a:solidFill>
          <a:ln w="12700">
            <a:solidFill>
              <a:srgbClr val="1D6FA3"/>
            </a:solidFill>
            <a:prstDash val="solid"/>
          </a:ln>
          <a:effectLst>
            <a:outerShdw blurRad="12700" dist="50800" dir="2700000" algn="bl" rotWithShape="0">
              <a:srgbClr val="D9E3E8">
                <a:alpha val="25000"/>
              </a:srgbClr>
            </a:outerShdw>
          </a:effectLst>
        </p:spPr>
        <p:txBody>
          <a:bodyPr/>
          <a:lstStyle/>
          <a:p>
            <a:endParaRPr lang="en-US"/>
          </a:p>
        </p:txBody>
      </p:sp>
      <p:sp>
        <p:nvSpPr>
          <p:cNvPr id="34" name="Text 32"/>
          <p:cNvSpPr/>
          <p:nvPr/>
        </p:nvSpPr>
        <p:spPr>
          <a:xfrm>
            <a:off x="8028432" y="3447288"/>
            <a:ext cx="1389888" cy="292608"/>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rPr>
              <a:t>SGLT2 inhibitor</a:t>
            </a:r>
            <a:endParaRPr lang="en-US" sz="1200" dirty="0"/>
          </a:p>
        </p:txBody>
      </p:sp>
      <p:sp>
        <p:nvSpPr>
          <p:cNvPr id="35" name="Text 33"/>
          <p:cNvSpPr/>
          <p:nvPr/>
        </p:nvSpPr>
        <p:spPr>
          <a:xfrm>
            <a:off x="8028432" y="3831336"/>
            <a:ext cx="1389888" cy="228600"/>
          </a:xfrm>
          <a:prstGeom prst="rect">
            <a:avLst/>
          </a:prstGeom>
          <a:noFill/>
          <a:ln/>
        </p:spPr>
        <p:txBody>
          <a:bodyPr wrap="square" lIns="0" tIns="0" rIns="0" bIns="0" rtlCol="0" anchor="ctr">
            <a:normAutofit/>
          </a:bodyPr>
          <a:lstStyle/>
          <a:p>
            <a:pPr marL="0" indent="0" algn="ctr">
              <a:buNone/>
            </a:pPr>
            <a:r>
              <a:rPr lang="en-US" sz="920" b="1" dirty="0">
                <a:solidFill>
                  <a:srgbClr val="FFFFFF"/>
                </a:solidFill>
              </a:rPr>
              <a:t>HF / CKD benefit</a:t>
            </a:r>
            <a:endParaRPr lang="en-US" sz="920" dirty="0"/>
          </a:p>
        </p:txBody>
      </p:sp>
      <p:sp>
        <p:nvSpPr>
          <p:cNvPr id="36" name="Shape 34"/>
          <p:cNvSpPr/>
          <p:nvPr/>
        </p:nvSpPr>
        <p:spPr>
          <a:xfrm>
            <a:off x="9646920" y="3246120"/>
            <a:ext cx="1627632" cy="987552"/>
          </a:xfrm>
          <a:prstGeom prst="roundRect">
            <a:avLst>
              <a:gd name="adj" fmla="val 11111"/>
            </a:avLst>
          </a:prstGeom>
          <a:solidFill>
            <a:srgbClr val="F39C12"/>
          </a:solidFill>
          <a:ln w="12700">
            <a:solidFill>
              <a:srgbClr val="F39C12"/>
            </a:solidFill>
            <a:prstDash val="solid"/>
          </a:ln>
          <a:effectLst>
            <a:outerShdw blurRad="12700" dist="50800" dir="2700000" algn="bl" rotWithShape="0">
              <a:srgbClr val="D9E3E8">
                <a:alpha val="25000"/>
              </a:srgbClr>
            </a:outerShdw>
          </a:effectLst>
        </p:spPr>
        <p:txBody>
          <a:bodyPr/>
          <a:lstStyle/>
          <a:p>
            <a:endParaRPr lang="en-US"/>
          </a:p>
        </p:txBody>
      </p:sp>
      <p:sp>
        <p:nvSpPr>
          <p:cNvPr id="37" name="Text 35"/>
          <p:cNvSpPr/>
          <p:nvPr/>
        </p:nvSpPr>
        <p:spPr>
          <a:xfrm>
            <a:off x="9765792" y="3447288"/>
            <a:ext cx="1389888" cy="292608"/>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rPr>
              <a:t>GLP-1 RA / obesity tx</a:t>
            </a:r>
            <a:endParaRPr lang="en-US" sz="1200" dirty="0"/>
          </a:p>
        </p:txBody>
      </p:sp>
      <p:sp>
        <p:nvSpPr>
          <p:cNvPr id="38" name="Text 36"/>
          <p:cNvSpPr/>
          <p:nvPr/>
        </p:nvSpPr>
        <p:spPr>
          <a:xfrm>
            <a:off x="9765792" y="3831336"/>
            <a:ext cx="1389888" cy="228600"/>
          </a:xfrm>
          <a:prstGeom prst="rect">
            <a:avLst/>
          </a:prstGeom>
          <a:noFill/>
          <a:ln/>
        </p:spPr>
        <p:txBody>
          <a:bodyPr wrap="square" lIns="0" tIns="0" rIns="0" bIns="0" rtlCol="0" anchor="ctr">
            <a:normAutofit/>
          </a:bodyPr>
          <a:lstStyle/>
          <a:p>
            <a:pPr marL="0" indent="0" algn="ctr">
              <a:buNone/>
            </a:pPr>
            <a:r>
              <a:rPr lang="en-US" sz="920" b="1" dirty="0">
                <a:solidFill>
                  <a:srgbClr val="FFFFFF"/>
                </a:solidFill>
              </a:rPr>
              <a:t>ASCVD + weight benefit</a:t>
            </a:r>
            <a:endParaRPr lang="en-US" sz="920" dirty="0"/>
          </a:p>
        </p:txBody>
      </p:sp>
      <p:sp>
        <p:nvSpPr>
          <p:cNvPr id="39" name="Shape 37"/>
          <p:cNvSpPr/>
          <p:nvPr/>
        </p:nvSpPr>
        <p:spPr>
          <a:xfrm>
            <a:off x="8778240" y="4434840"/>
            <a:ext cx="1627632" cy="987552"/>
          </a:xfrm>
          <a:prstGeom prst="roundRect">
            <a:avLst>
              <a:gd name="adj" fmla="val 11111"/>
            </a:avLst>
          </a:prstGeom>
          <a:solidFill>
            <a:srgbClr val="2C8C5A"/>
          </a:solidFill>
          <a:ln w="12700">
            <a:solidFill>
              <a:srgbClr val="2C8C5A"/>
            </a:solidFill>
            <a:prstDash val="solid"/>
          </a:ln>
          <a:effectLst>
            <a:outerShdw blurRad="12700" dist="50800" dir="2700000" algn="bl" rotWithShape="0">
              <a:srgbClr val="D9E3E8">
                <a:alpha val="25000"/>
              </a:srgbClr>
            </a:outerShdw>
          </a:effectLst>
        </p:spPr>
        <p:txBody>
          <a:bodyPr/>
          <a:lstStyle/>
          <a:p>
            <a:endParaRPr lang="en-US"/>
          </a:p>
        </p:txBody>
      </p:sp>
      <p:sp>
        <p:nvSpPr>
          <p:cNvPr id="40" name="Text 38"/>
          <p:cNvSpPr/>
          <p:nvPr/>
        </p:nvSpPr>
        <p:spPr>
          <a:xfrm>
            <a:off x="8897112" y="4636008"/>
            <a:ext cx="1389888" cy="292608"/>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rPr>
              <a:t>Smoking + PAD care</a:t>
            </a:r>
            <a:endParaRPr lang="en-US" sz="1200" dirty="0"/>
          </a:p>
        </p:txBody>
      </p:sp>
      <p:sp>
        <p:nvSpPr>
          <p:cNvPr id="41" name="Text 39"/>
          <p:cNvSpPr/>
          <p:nvPr/>
        </p:nvSpPr>
        <p:spPr>
          <a:xfrm>
            <a:off x="8897112" y="5020056"/>
            <a:ext cx="1389888" cy="228600"/>
          </a:xfrm>
          <a:prstGeom prst="rect">
            <a:avLst/>
          </a:prstGeom>
          <a:noFill/>
          <a:ln/>
        </p:spPr>
        <p:txBody>
          <a:bodyPr wrap="square" lIns="0" tIns="0" rIns="0" bIns="0" rtlCol="0" anchor="ctr">
            <a:normAutofit/>
          </a:bodyPr>
          <a:lstStyle/>
          <a:p>
            <a:pPr marL="0" indent="0" algn="ctr">
              <a:buNone/>
            </a:pPr>
            <a:r>
              <a:rPr lang="en-US" sz="920" b="1" dirty="0">
                <a:solidFill>
                  <a:srgbClr val="FFFFFF"/>
                </a:solidFill>
              </a:rPr>
              <a:t>limb + ASCVD risk</a:t>
            </a:r>
            <a:endParaRPr lang="en-US" sz="920" dirty="0"/>
          </a:p>
        </p:txBody>
      </p:sp>
      <p:sp>
        <p:nvSpPr>
          <p:cNvPr id="42" name="Shape 40"/>
          <p:cNvSpPr/>
          <p:nvPr/>
        </p:nvSpPr>
        <p:spPr>
          <a:xfrm>
            <a:off x="548640" y="5687568"/>
            <a:ext cx="10927080" cy="502920"/>
          </a:xfrm>
          <a:prstGeom prst="roundRect">
            <a:avLst>
              <a:gd name="adj" fmla="val 20000"/>
            </a:avLst>
          </a:prstGeom>
          <a:solidFill>
            <a:srgbClr val="FFFFFF"/>
          </a:solidFill>
          <a:ln w="12700">
            <a:solidFill>
              <a:srgbClr val="BFD6E2"/>
            </a:solidFill>
            <a:prstDash val="solid"/>
          </a:ln>
        </p:spPr>
        <p:txBody>
          <a:bodyPr/>
          <a:lstStyle/>
          <a:p>
            <a:endParaRPr lang="en-US"/>
          </a:p>
        </p:txBody>
      </p:sp>
      <p:sp>
        <p:nvSpPr>
          <p:cNvPr id="43" name="Text 41"/>
          <p:cNvSpPr/>
          <p:nvPr/>
        </p:nvSpPr>
        <p:spPr>
          <a:xfrm>
            <a:off x="777240" y="5833872"/>
            <a:ext cx="10469880" cy="201168"/>
          </a:xfrm>
          <a:prstGeom prst="rect">
            <a:avLst/>
          </a:prstGeom>
          <a:noFill/>
          <a:ln/>
        </p:spPr>
        <p:txBody>
          <a:bodyPr wrap="square" lIns="0" tIns="0" rIns="0" bIns="0" rtlCol="0" anchor="ctr">
            <a:normAutofit/>
          </a:bodyPr>
          <a:lstStyle/>
          <a:p>
            <a:pPr marL="0" indent="0">
              <a:buNone/>
            </a:pPr>
            <a:r>
              <a:rPr lang="en-US" sz="1080" b="1" dirty="0">
                <a:solidFill>
                  <a:srgbClr val="123044"/>
                </a:solidFill>
              </a:rPr>
              <a:t>Primary care action: screen eGFR + UACR, treat BP/LDL, address weight and smoking, and select SGLT2i/GLP-1 RA based on comorbid risk.</a:t>
            </a:r>
            <a:endParaRPr lang="en-US" sz="1080" dirty="0"/>
          </a:p>
        </p:txBody>
      </p:sp>
      <p:sp>
        <p:nvSpPr>
          <p:cNvPr id="44" name="Text 42"/>
          <p:cNvSpPr/>
          <p:nvPr/>
        </p:nvSpPr>
        <p:spPr>
          <a:xfrm>
            <a:off x="411480" y="6446520"/>
            <a:ext cx="9601200" cy="164592"/>
          </a:xfrm>
          <a:prstGeom prst="rect">
            <a:avLst/>
          </a:prstGeom>
          <a:noFill/>
          <a:ln/>
        </p:spPr>
        <p:txBody>
          <a:bodyPr wrap="square" lIns="0" tIns="0" rIns="0" bIns="0" rtlCol="0" anchor="ctr"/>
          <a:lstStyle/>
          <a:p>
            <a:pPr marL="0" indent="0">
              <a:buNone/>
            </a:pPr>
            <a:r>
              <a:rPr lang="en-US" sz="670" dirty="0">
                <a:solidFill>
                  <a:srgbClr val="607589"/>
                </a:solidFill>
              </a:rPr>
              <a:t>References: ADA Standards of Care in Diabetes—2026: Pharmacologic Approaches, Cardiovascular Disease &amp; Risk Management, and CKD &amp; Risk Management.</a:t>
            </a:r>
            <a:endParaRPr lang="en-US" sz="670" dirty="0"/>
          </a:p>
        </p:txBody>
      </p:sp>
      <p:sp>
        <p:nvSpPr>
          <p:cNvPr id="45" name="Shape 43"/>
          <p:cNvSpPr/>
          <p:nvPr/>
        </p:nvSpPr>
        <p:spPr>
          <a:xfrm>
            <a:off x="411480" y="6327648"/>
            <a:ext cx="11292840" cy="0"/>
          </a:xfrm>
          <a:prstGeom prst="line">
            <a:avLst/>
          </a:prstGeom>
          <a:noFill/>
          <a:ln w="10160">
            <a:solidFill>
              <a:srgbClr val="D6E3EA"/>
            </a:solidFill>
            <a:prstDash val="solid"/>
          </a:ln>
        </p:spPr>
        <p:txBody>
          <a:bodyPr/>
          <a:lstStyle/>
          <a:p>
            <a:endParaRPr lang="en-US"/>
          </a:p>
        </p:txBody>
      </p:sp>
      <p:sp>
        <p:nvSpPr>
          <p:cNvPr id="46" name="Text 44"/>
          <p:cNvSpPr/>
          <p:nvPr/>
        </p:nvSpPr>
        <p:spPr>
          <a:xfrm>
            <a:off x="411480" y="6638544"/>
            <a:ext cx="4114800" cy="109728"/>
          </a:xfrm>
          <a:prstGeom prst="rect">
            <a:avLst/>
          </a:prstGeom>
          <a:noFill/>
          <a:ln/>
        </p:spPr>
        <p:txBody>
          <a:bodyPr wrap="square" lIns="0" tIns="0" rIns="0" bIns="0" rtlCol="0" anchor="ctr"/>
          <a:lstStyle/>
          <a:p>
            <a:pPr marL="0" indent="0">
              <a:buNone/>
            </a:pPr>
            <a:r>
              <a:rPr lang="en-US" sz="580" dirty="0">
                <a:solidFill>
                  <a:srgbClr val="607589"/>
                </a:solidFill>
              </a:rPr>
              <a:t>Diabetes, Prediabetes &amp; Cardiovascular Risk in Primary Care</a:t>
            </a:r>
            <a:endParaRPr lang="en-US" sz="580" dirty="0"/>
          </a:p>
        </p:txBody>
      </p:sp>
      <p:sp>
        <p:nvSpPr>
          <p:cNvPr id="47" name="Text 45"/>
          <p:cNvSpPr/>
          <p:nvPr/>
        </p:nvSpPr>
        <p:spPr>
          <a:xfrm>
            <a:off x="11475720" y="6592824"/>
            <a:ext cx="228600" cy="146304"/>
          </a:xfrm>
          <a:prstGeom prst="rect">
            <a:avLst/>
          </a:prstGeom>
          <a:noFill/>
          <a:ln/>
        </p:spPr>
        <p:txBody>
          <a:bodyPr wrap="square" lIns="0" tIns="0" rIns="0" bIns="0" rtlCol="0" anchor="ctr"/>
          <a:lstStyle/>
          <a:p>
            <a:pPr marL="0" indent="0" algn="r">
              <a:buNone/>
            </a:pPr>
            <a:r>
              <a:rPr lang="en-US" sz="730" dirty="0">
                <a:solidFill>
                  <a:srgbClr val="607589"/>
                </a:solidFill>
              </a:rPr>
              <a:t>9</a:t>
            </a:r>
            <a:endParaRPr lang="en-US" sz="73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11480" y="292608"/>
            <a:ext cx="11155680" cy="502920"/>
          </a:xfrm>
          <a:prstGeom prst="rect">
            <a:avLst/>
          </a:prstGeom>
          <a:noFill/>
          <a:ln/>
        </p:spPr>
        <p:txBody>
          <a:bodyPr wrap="square" lIns="0" tIns="0" rIns="0" bIns="0" rtlCol="0" anchor="ctr"/>
          <a:lstStyle/>
          <a:p>
            <a:pPr marL="0" indent="0">
              <a:buNone/>
            </a:pPr>
            <a:r>
              <a:rPr lang="en-US" sz="3100" b="1" dirty="0">
                <a:solidFill>
                  <a:srgbClr val="123044"/>
                </a:solidFill>
                <a:latin typeface="Aptos Display" pitchFamily="34" charset="0"/>
                <a:ea typeface="Aptos Display" pitchFamily="34" charset="-122"/>
                <a:cs typeface="Aptos Display" pitchFamily="34" charset="-120"/>
              </a:rPr>
              <a:t>Prediabetes: cardiovascular risk is already active</a:t>
            </a:r>
            <a:endParaRPr lang="en-US" sz="3100" dirty="0"/>
          </a:p>
        </p:txBody>
      </p:sp>
      <p:sp>
        <p:nvSpPr>
          <p:cNvPr id="3" name="Text 1"/>
          <p:cNvSpPr/>
          <p:nvPr/>
        </p:nvSpPr>
        <p:spPr>
          <a:xfrm>
            <a:off x="420624" y="1024128"/>
            <a:ext cx="10972800" cy="274320"/>
          </a:xfrm>
          <a:prstGeom prst="rect">
            <a:avLst/>
          </a:prstGeom>
          <a:noFill/>
          <a:ln/>
        </p:spPr>
        <p:txBody>
          <a:bodyPr wrap="square" lIns="0" tIns="0" rIns="0" bIns="0" rtlCol="0" anchor="ctr"/>
          <a:lstStyle/>
          <a:p>
            <a:pPr marL="0" indent="0">
              <a:buNone/>
            </a:pPr>
            <a:r>
              <a:rPr lang="en-US" sz="1500" dirty="0">
                <a:solidFill>
                  <a:srgbClr val="4B5A6A"/>
                </a:solidFill>
                <a:latin typeface="Aptos" pitchFamily="34" charset="0"/>
                <a:ea typeface="Aptos" pitchFamily="34" charset="-122"/>
                <a:cs typeface="Aptos" pitchFamily="34" charset="-120"/>
              </a:rPr>
              <a:t>Do not present it as “borderline sugar.” Present it as early vascular risk.</a:t>
            </a:r>
            <a:endParaRPr lang="en-US" sz="1500" dirty="0"/>
          </a:p>
        </p:txBody>
      </p:sp>
      <p:sp>
        <p:nvSpPr>
          <p:cNvPr id="4" name="Shape 2"/>
          <p:cNvSpPr/>
          <p:nvPr/>
        </p:nvSpPr>
        <p:spPr>
          <a:xfrm>
            <a:off x="658368" y="1508760"/>
            <a:ext cx="4572000" cy="1371600"/>
          </a:xfrm>
          <a:prstGeom prst="roundRect">
            <a:avLst>
              <a:gd name="adj" fmla="val 6667"/>
            </a:avLst>
          </a:prstGeom>
          <a:solidFill>
            <a:srgbClr val="E5F5F6"/>
          </a:solidFill>
          <a:ln w="12700">
            <a:solidFill>
              <a:srgbClr val="78C7CF"/>
            </a:solidFill>
            <a:prstDash val="solid"/>
          </a:ln>
        </p:spPr>
        <p:txBody>
          <a:bodyPr/>
          <a:lstStyle/>
          <a:p>
            <a:endParaRPr lang="en-US"/>
          </a:p>
        </p:txBody>
      </p:sp>
      <p:sp>
        <p:nvSpPr>
          <p:cNvPr id="5" name="Text 3"/>
          <p:cNvSpPr/>
          <p:nvPr/>
        </p:nvSpPr>
        <p:spPr>
          <a:xfrm>
            <a:off x="914400" y="1691640"/>
            <a:ext cx="2103120" cy="228600"/>
          </a:xfrm>
          <a:prstGeom prst="rect">
            <a:avLst/>
          </a:prstGeom>
          <a:noFill/>
          <a:ln/>
        </p:spPr>
        <p:txBody>
          <a:bodyPr wrap="square" lIns="0" tIns="0" rIns="0" bIns="0" rtlCol="0" anchor="ctr"/>
          <a:lstStyle/>
          <a:p>
            <a:pPr marL="0" indent="0">
              <a:buNone/>
            </a:pPr>
            <a:r>
              <a:rPr lang="en-US" sz="1300" b="1" dirty="0">
                <a:solidFill>
                  <a:srgbClr val="0B8793"/>
                </a:solidFill>
                <a:latin typeface="Aptos" pitchFamily="34" charset="0"/>
                <a:ea typeface="Aptos" pitchFamily="34" charset="-122"/>
                <a:cs typeface="Aptos" pitchFamily="34" charset="-120"/>
              </a:rPr>
              <a:t>Core message</a:t>
            </a:r>
            <a:endParaRPr lang="en-US" sz="1300" dirty="0"/>
          </a:p>
        </p:txBody>
      </p:sp>
      <p:sp>
        <p:nvSpPr>
          <p:cNvPr id="6" name="Text 4"/>
          <p:cNvSpPr/>
          <p:nvPr/>
        </p:nvSpPr>
        <p:spPr>
          <a:xfrm>
            <a:off x="914400" y="1993392"/>
            <a:ext cx="4069080" cy="566928"/>
          </a:xfrm>
          <a:prstGeom prst="rect">
            <a:avLst/>
          </a:prstGeom>
          <a:noFill/>
          <a:ln/>
        </p:spPr>
        <p:txBody>
          <a:bodyPr wrap="square" lIns="0" tIns="0" rIns="0" bIns="0" rtlCol="0" anchor="ctr">
            <a:normAutofit fontScale="85000" lnSpcReduction="10000"/>
          </a:bodyPr>
          <a:lstStyle/>
          <a:p>
            <a:pPr marL="0" indent="0">
              <a:buNone/>
            </a:pPr>
            <a:r>
              <a:rPr lang="en-US" sz="1350" b="1" dirty="0">
                <a:solidFill>
                  <a:srgbClr val="123044"/>
                </a:solidFill>
                <a:latin typeface="Aptos" pitchFamily="34" charset="0"/>
                <a:ea typeface="Aptos" pitchFamily="34" charset="-122"/>
                <a:cs typeface="Aptos" pitchFamily="34" charset="-120"/>
              </a:rPr>
              <a:t>When A1c reaches 5.7–6.4%, the patient may already have insulin resistance, endothelial dysfunction, visceral adiposity, hypertension, dyslipidemia, fatty liver or kidney risk.</a:t>
            </a:r>
            <a:endParaRPr lang="en-US" sz="1350" dirty="0"/>
          </a:p>
        </p:txBody>
      </p:sp>
      <p:sp>
        <p:nvSpPr>
          <p:cNvPr id="7" name="Shape 5"/>
          <p:cNvSpPr/>
          <p:nvPr/>
        </p:nvSpPr>
        <p:spPr>
          <a:xfrm>
            <a:off x="5715000" y="1417320"/>
            <a:ext cx="1828800" cy="1353312"/>
          </a:xfrm>
          <a:prstGeom prst="roundRect">
            <a:avLst>
              <a:gd name="adj" fmla="val 8108"/>
            </a:avLst>
          </a:prstGeom>
          <a:solidFill>
            <a:srgbClr val="FFFFFF"/>
          </a:solidFill>
          <a:ln w="11430">
            <a:solidFill>
              <a:srgbClr val="C7D9E2"/>
            </a:solidFill>
            <a:prstDash val="solid"/>
          </a:ln>
          <a:effectLst>
            <a:outerShdw blurRad="12700" dist="50800" dir="2700000" algn="bl" rotWithShape="0">
              <a:srgbClr val="AAB8BF">
                <a:alpha val="22000"/>
              </a:srgbClr>
            </a:outerShdw>
          </a:effectLst>
        </p:spPr>
        <p:txBody>
          <a:bodyPr/>
          <a:lstStyle/>
          <a:p>
            <a:endParaRPr lang="en-US"/>
          </a:p>
        </p:txBody>
      </p:sp>
      <p:sp>
        <p:nvSpPr>
          <p:cNvPr id="8" name="Text 6"/>
          <p:cNvSpPr/>
          <p:nvPr/>
        </p:nvSpPr>
        <p:spPr>
          <a:xfrm>
            <a:off x="5806440" y="1618488"/>
            <a:ext cx="1645920" cy="502920"/>
          </a:xfrm>
          <a:prstGeom prst="rect">
            <a:avLst/>
          </a:prstGeom>
          <a:noFill/>
          <a:ln/>
        </p:spPr>
        <p:txBody>
          <a:bodyPr wrap="square" lIns="0" tIns="0" rIns="0" bIns="0" rtlCol="0" anchor="ctr"/>
          <a:lstStyle/>
          <a:p>
            <a:pPr marL="0" indent="0" algn="ctr">
              <a:buNone/>
            </a:pPr>
            <a:r>
              <a:rPr lang="en-US" sz="2800" b="1" dirty="0">
                <a:solidFill>
                  <a:srgbClr val="0B8793"/>
                </a:solidFill>
                <a:latin typeface="Aptos Display" pitchFamily="34" charset="0"/>
                <a:ea typeface="Aptos Display" pitchFamily="34" charset="-122"/>
                <a:cs typeface="Aptos Display" pitchFamily="34" charset="-120"/>
              </a:rPr>
              <a:t>115.2M</a:t>
            </a:r>
            <a:endParaRPr lang="en-US" sz="2800" dirty="0"/>
          </a:p>
        </p:txBody>
      </p:sp>
      <p:sp>
        <p:nvSpPr>
          <p:cNvPr id="9" name="Text 7"/>
          <p:cNvSpPr/>
          <p:nvPr/>
        </p:nvSpPr>
        <p:spPr>
          <a:xfrm>
            <a:off x="5879592" y="2203704"/>
            <a:ext cx="1499616" cy="310896"/>
          </a:xfrm>
          <a:prstGeom prst="rect">
            <a:avLst/>
          </a:prstGeom>
          <a:noFill/>
          <a:ln/>
        </p:spPr>
        <p:txBody>
          <a:bodyPr wrap="square" lIns="0" tIns="0" rIns="0" bIns="0" rtlCol="0" anchor="ctr"/>
          <a:lstStyle/>
          <a:p>
            <a:pPr marL="0" indent="0" algn="ctr">
              <a:buNone/>
            </a:pPr>
            <a:r>
              <a:rPr lang="en-US" sz="1150" b="1" dirty="0">
                <a:solidFill>
                  <a:srgbClr val="123044"/>
                </a:solidFill>
                <a:latin typeface="Aptos" pitchFamily="34" charset="0"/>
                <a:ea typeface="Aptos" pitchFamily="34" charset="-122"/>
                <a:cs typeface="Aptos" pitchFamily="34" charset="-120"/>
              </a:rPr>
              <a:t>U.S. adults</a:t>
            </a:r>
            <a:endParaRPr lang="en-US" sz="1150" dirty="0"/>
          </a:p>
        </p:txBody>
      </p:sp>
      <p:sp>
        <p:nvSpPr>
          <p:cNvPr id="10" name="Text 8"/>
          <p:cNvSpPr/>
          <p:nvPr/>
        </p:nvSpPr>
        <p:spPr>
          <a:xfrm>
            <a:off x="5916168" y="2487168"/>
            <a:ext cx="1426464" cy="219456"/>
          </a:xfrm>
          <a:prstGeom prst="rect">
            <a:avLst/>
          </a:prstGeom>
          <a:noFill/>
          <a:ln/>
        </p:spPr>
        <p:txBody>
          <a:bodyPr wrap="square" lIns="0" tIns="0" rIns="0" bIns="0" rtlCol="0" anchor="ctr">
            <a:normAutofit fontScale="92500"/>
          </a:bodyPr>
          <a:lstStyle/>
          <a:p>
            <a:pPr marL="0" indent="0" algn="ctr">
              <a:buNone/>
            </a:pPr>
            <a:r>
              <a:rPr lang="en-US" sz="860" dirty="0">
                <a:solidFill>
                  <a:srgbClr val="4B5A6A"/>
                </a:solidFill>
                <a:latin typeface="Aptos" pitchFamily="34" charset="0"/>
                <a:ea typeface="Aptos" pitchFamily="34" charset="-122"/>
                <a:cs typeface="Aptos" pitchFamily="34" charset="-120"/>
              </a:rPr>
              <a:t>estimated to have prediabetes</a:t>
            </a:r>
            <a:endParaRPr lang="en-US" sz="860" dirty="0"/>
          </a:p>
        </p:txBody>
      </p:sp>
      <p:sp>
        <p:nvSpPr>
          <p:cNvPr id="11" name="Shape 9"/>
          <p:cNvSpPr/>
          <p:nvPr/>
        </p:nvSpPr>
        <p:spPr>
          <a:xfrm>
            <a:off x="7772400" y="1417320"/>
            <a:ext cx="1600200" cy="1353312"/>
          </a:xfrm>
          <a:prstGeom prst="roundRect">
            <a:avLst>
              <a:gd name="adj" fmla="val 8108"/>
            </a:avLst>
          </a:prstGeom>
          <a:solidFill>
            <a:srgbClr val="FFFFFF"/>
          </a:solidFill>
          <a:ln w="11430">
            <a:solidFill>
              <a:srgbClr val="C7D9E2"/>
            </a:solidFill>
            <a:prstDash val="solid"/>
          </a:ln>
          <a:effectLst>
            <a:outerShdw blurRad="12700" dist="50800" dir="2700000" algn="bl" rotWithShape="0">
              <a:srgbClr val="AAB8BF">
                <a:alpha val="22000"/>
              </a:srgbClr>
            </a:outerShdw>
          </a:effectLst>
        </p:spPr>
        <p:txBody>
          <a:bodyPr/>
          <a:lstStyle/>
          <a:p>
            <a:endParaRPr lang="en-US"/>
          </a:p>
        </p:txBody>
      </p:sp>
      <p:sp>
        <p:nvSpPr>
          <p:cNvPr id="12" name="Text 10"/>
          <p:cNvSpPr/>
          <p:nvPr/>
        </p:nvSpPr>
        <p:spPr>
          <a:xfrm>
            <a:off x="7863840" y="1618488"/>
            <a:ext cx="1417320" cy="502920"/>
          </a:xfrm>
          <a:prstGeom prst="rect">
            <a:avLst/>
          </a:prstGeom>
          <a:noFill/>
          <a:ln/>
        </p:spPr>
        <p:txBody>
          <a:bodyPr wrap="square" lIns="0" tIns="0" rIns="0" bIns="0" rtlCol="0" anchor="ctr"/>
          <a:lstStyle/>
          <a:p>
            <a:pPr marL="0" indent="0" algn="ctr">
              <a:buNone/>
            </a:pPr>
            <a:r>
              <a:rPr lang="en-US" sz="2800" b="1" dirty="0">
                <a:solidFill>
                  <a:srgbClr val="F39C12"/>
                </a:solidFill>
                <a:latin typeface="Aptos Display" pitchFamily="34" charset="0"/>
                <a:ea typeface="Aptos Display" pitchFamily="34" charset="-122"/>
                <a:cs typeface="Aptos Display" pitchFamily="34" charset="-120"/>
              </a:rPr>
              <a:t>&gt;2 in 5</a:t>
            </a:r>
            <a:endParaRPr lang="en-US" sz="2800" dirty="0"/>
          </a:p>
        </p:txBody>
      </p:sp>
      <p:sp>
        <p:nvSpPr>
          <p:cNvPr id="13" name="Text 11"/>
          <p:cNvSpPr/>
          <p:nvPr/>
        </p:nvSpPr>
        <p:spPr>
          <a:xfrm>
            <a:off x="7936992" y="2203704"/>
            <a:ext cx="1271016" cy="310896"/>
          </a:xfrm>
          <a:prstGeom prst="rect">
            <a:avLst/>
          </a:prstGeom>
          <a:noFill/>
          <a:ln/>
        </p:spPr>
        <p:txBody>
          <a:bodyPr wrap="square" lIns="0" tIns="0" rIns="0" bIns="0" rtlCol="0" anchor="ctr"/>
          <a:lstStyle/>
          <a:p>
            <a:pPr marL="0" indent="0" algn="ctr">
              <a:buNone/>
            </a:pPr>
            <a:r>
              <a:rPr lang="en-US" sz="1150" b="1" dirty="0">
                <a:solidFill>
                  <a:srgbClr val="123044"/>
                </a:solidFill>
                <a:latin typeface="Aptos" pitchFamily="34" charset="0"/>
                <a:ea typeface="Aptos" pitchFamily="34" charset="-122"/>
                <a:cs typeface="Aptos" pitchFamily="34" charset="-120"/>
              </a:rPr>
              <a:t>adults</a:t>
            </a:r>
            <a:endParaRPr lang="en-US" sz="1150" dirty="0"/>
          </a:p>
        </p:txBody>
      </p:sp>
      <p:sp>
        <p:nvSpPr>
          <p:cNvPr id="14" name="Text 12"/>
          <p:cNvSpPr/>
          <p:nvPr/>
        </p:nvSpPr>
        <p:spPr>
          <a:xfrm>
            <a:off x="7973568" y="2487168"/>
            <a:ext cx="1197864" cy="219456"/>
          </a:xfrm>
          <a:prstGeom prst="rect">
            <a:avLst/>
          </a:prstGeom>
          <a:noFill/>
          <a:ln/>
        </p:spPr>
        <p:txBody>
          <a:bodyPr wrap="square" lIns="0" tIns="0" rIns="0" bIns="0" rtlCol="0" anchor="ctr">
            <a:normAutofit fontScale="92500" lnSpcReduction="20000"/>
          </a:bodyPr>
          <a:lstStyle/>
          <a:p>
            <a:pPr marL="0" indent="0" algn="ctr">
              <a:buNone/>
            </a:pPr>
            <a:r>
              <a:rPr lang="en-US" sz="860" dirty="0">
                <a:solidFill>
                  <a:srgbClr val="4B5A6A"/>
                </a:solidFill>
                <a:latin typeface="Aptos" pitchFamily="34" charset="0"/>
                <a:ea typeface="Aptos" pitchFamily="34" charset="-122"/>
                <a:cs typeface="Aptos" pitchFamily="34" charset="-120"/>
              </a:rPr>
              <a:t>meet criteria for prediabetes</a:t>
            </a:r>
            <a:endParaRPr lang="en-US" sz="860" dirty="0"/>
          </a:p>
        </p:txBody>
      </p:sp>
      <p:sp>
        <p:nvSpPr>
          <p:cNvPr id="15" name="Shape 13"/>
          <p:cNvSpPr/>
          <p:nvPr/>
        </p:nvSpPr>
        <p:spPr>
          <a:xfrm>
            <a:off x="9601200" y="1417320"/>
            <a:ext cx="1828800" cy="1353312"/>
          </a:xfrm>
          <a:prstGeom prst="roundRect">
            <a:avLst>
              <a:gd name="adj" fmla="val 8108"/>
            </a:avLst>
          </a:prstGeom>
          <a:solidFill>
            <a:srgbClr val="FFFFFF"/>
          </a:solidFill>
          <a:ln w="11430">
            <a:solidFill>
              <a:srgbClr val="C7D9E2"/>
            </a:solidFill>
            <a:prstDash val="solid"/>
          </a:ln>
          <a:effectLst>
            <a:outerShdw blurRad="12700" dist="50800" dir="2700000" algn="bl" rotWithShape="0">
              <a:srgbClr val="AAB8BF">
                <a:alpha val="22000"/>
              </a:srgbClr>
            </a:outerShdw>
          </a:effectLst>
        </p:spPr>
        <p:txBody>
          <a:bodyPr/>
          <a:lstStyle/>
          <a:p>
            <a:endParaRPr lang="en-US"/>
          </a:p>
        </p:txBody>
      </p:sp>
      <p:sp>
        <p:nvSpPr>
          <p:cNvPr id="16" name="Text 14"/>
          <p:cNvSpPr/>
          <p:nvPr/>
        </p:nvSpPr>
        <p:spPr>
          <a:xfrm>
            <a:off x="9692640" y="1618488"/>
            <a:ext cx="1645920" cy="502920"/>
          </a:xfrm>
          <a:prstGeom prst="rect">
            <a:avLst/>
          </a:prstGeom>
          <a:noFill/>
          <a:ln/>
        </p:spPr>
        <p:txBody>
          <a:bodyPr wrap="square" lIns="0" tIns="0" rIns="0" bIns="0" rtlCol="0" anchor="ctr"/>
          <a:lstStyle/>
          <a:p>
            <a:pPr marL="0" indent="0" algn="ctr">
              <a:buNone/>
            </a:pPr>
            <a:r>
              <a:rPr lang="en-US" sz="2800" b="1" dirty="0">
                <a:solidFill>
                  <a:srgbClr val="C7352C"/>
                </a:solidFill>
                <a:latin typeface="Aptos Display" pitchFamily="34" charset="0"/>
                <a:ea typeface="Aptos Display" pitchFamily="34" charset="-122"/>
                <a:cs typeface="Aptos Display" pitchFamily="34" charset="-120"/>
              </a:rPr>
              <a:t>~80%</a:t>
            </a:r>
            <a:endParaRPr lang="en-US" sz="2800" dirty="0"/>
          </a:p>
        </p:txBody>
      </p:sp>
      <p:sp>
        <p:nvSpPr>
          <p:cNvPr id="17" name="Text 15"/>
          <p:cNvSpPr/>
          <p:nvPr/>
        </p:nvSpPr>
        <p:spPr>
          <a:xfrm>
            <a:off x="9765792" y="2203704"/>
            <a:ext cx="1499616" cy="310896"/>
          </a:xfrm>
          <a:prstGeom prst="rect">
            <a:avLst/>
          </a:prstGeom>
          <a:noFill/>
          <a:ln/>
        </p:spPr>
        <p:txBody>
          <a:bodyPr wrap="square" lIns="0" tIns="0" rIns="0" bIns="0" rtlCol="0" anchor="ctr"/>
          <a:lstStyle/>
          <a:p>
            <a:pPr marL="0" indent="0" algn="ctr">
              <a:buNone/>
            </a:pPr>
            <a:r>
              <a:rPr lang="en-US" sz="1150" b="1" dirty="0">
                <a:solidFill>
                  <a:srgbClr val="123044"/>
                </a:solidFill>
                <a:latin typeface="Aptos" pitchFamily="34" charset="0"/>
                <a:ea typeface="Aptos" pitchFamily="34" charset="-122"/>
                <a:cs typeface="Aptos" pitchFamily="34" charset="-120"/>
              </a:rPr>
              <a:t>unaware</a:t>
            </a:r>
            <a:endParaRPr lang="en-US" sz="1150" dirty="0"/>
          </a:p>
        </p:txBody>
      </p:sp>
      <p:sp>
        <p:nvSpPr>
          <p:cNvPr id="18" name="Text 16"/>
          <p:cNvSpPr/>
          <p:nvPr/>
        </p:nvSpPr>
        <p:spPr>
          <a:xfrm>
            <a:off x="9802368" y="2487168"/>
            <a:ext cx="1426464" cy="219456"/>
          </a:xfrm>
          <a:prstGeom prst="rect">
            <a:avLst/>
          </a:prstGeom>
          <a:noFill/>
          <a:ln/>
        </p:spPr>
        <p:txBody>
          <a:bodyPr wrap="square" lIns="0" tIns="0" rIns="0" bIns="0" rtlCol="0" anchor="ctr">
            <a:normAutofit/>
          </a:bodyPr>
          <a:lstStyle/>
          <a:p>
            <a:pPr marL="0" indent="0" algn="ctr">
              <a:buNone/>
            </a:pPr>
            <a:r>
              <a:rPr lang="en-US" sz="860" dirty="0">
                <a:solidFill>
                  <a:srgbClr val="4B5A6A"/>
                </a:solidFill>
                <a:latin typeface="Aptos" pitchFamily="34" charset="0"/>
                <a:ea typeface="Aptos" pitchFamily="34" charset="-122"/>
                <a:cs typeface="Aptos" pitchFamily="34" charset="-120"/>
              </a:rPr>
              <a:t>most do not know they have it</a:t>
            </a:r>
            <a:endParaRPr lang="en-US" sz="860" dirty="0"/>
          </a:p>
        </p:txBody>
      </p:sp>
      <p:sp>
        <p:nvSpPr>
          <p:cNvPr id="19" name="Text 17"/>
          <p:cNvSpPr/>
          <p:nvPr/>
        </p:nvSpPr>
        <p:spPr>
          <a:xfrm>
            <a:off x="694944" y="3246120"/>
            <a:ext cx="2194560" cy="228600"/>
          </a:xfrm>
          <a:prstGeom prst="rect">
            <a:avLst/>
          </a:prstGeom>
          <a:noFill/>
          <a:ln/>
        </p:spPr>
        <p:txBody>
          <a:bodyPr wrap="square" lIns="0" tIns="0" rIns="0" bIns="0" rtlCol="0" anchor="ctr"/>
          <a:lstStyle/>
          <a:p>
            <a:pPr marL="0" indent="0">
              <a:buNone/>
            </a:pPr>
            <a:r>
              <a:rPr lang="en-US" sz="1400" b="1" dirty="0">
                <a:solidFill>
                  <a:srgbClr val="123044"/>
                </a:solidFill>
              </a:rPr>
              <a:t>Diagnostic range</a:t>
            </a:r>
            <a:endParaRPr lang="en-US" sz="1400" dirty="0"/>
          </a:p>
        </p:txBody>
      </p:sp>
      <p:sp>
        <p:nvSpPr>
          <p:cNvPr id="20" name="Shape 18"/>
          <p:cNvSpPr/>
          <p:nvPr/>
        </p:nvSpPr>
        <p:spPr>
          <a:xfrm>
            <a:off x="685800" y="3602736"/>
            <a:ext cx="2468880" cy="1078992"/>
          </a:xfrm>
          <a:prstGeom prst="roundRect">
            <a:avLst>
              <a:gd name="adj" fmla="val 10169"/>
            </a:avLst>
          </a:prstGeom>
          <a:solidFill>
            <a:srgbClr val="FFFFFF"/>
          </a:solidFill>
          <a:ln w="11430">
            <a:solidFill>
              <a:srgbClr val="C7D9E2"/>
            </a:solidFill>
            <a:prstDash val="solid"/>
          </a:ln>
          <a:effectLst>
            <a:outerShdw blurRad="12700" dist="50800" dir="2700000" algn="bl" rotWithShape="0">
              <a:srgbClr val="AAB8BF">
                <a:alpha val="22000"/>
              </a:srgbClr>
            </a:outerShdw>
          </a:effectLst>
        </p:spPr>
        <p:txBody>
          <a:bodyPr/>
          <a:lstStyle/>
          <a:p>
            <a:endParaRPr lang="en-US"/>
          </a:p>
        </p:txBody>
      </p:sp>
      <p:sp>
        <p:nvSpPr>
          <p:cNvPr id="21" name="Text 19"/>
          <p:cNvSpPr/>
          <p:nvPr/>
        </p:nvSpPr>
        <p:spPr>
          <a:xfrm>
            <a:off x="777240" y="3803904"/>
            <a:ext cx="2286000" cy="502920"/>
          </a:xfrm>
          <a:prstGeom prst="rect">
            <a:avLst/>
          </a:prstGeom>
          <a:noFill/>
          <a:ln/>
        </p:spPr>
        <p:txBody>
          <a:bodyPr wrap="square" lIns="0" tIns="0" rIns="0" bIns="0" rtlCol="0" anchor="ctr"/>
          <a:lstStyle/>
          <a:p>
            <a:pPr marL="0" indent="0" algn="ctr">
              <a:buNone/>
            </a:pPr>
            <a:r>
              <a:rPr lang="en-US" sz="2800" b="1" dirty="0">
                <a:solidFill>
                  <a:srgbClr val="123044"/>
                </a:solidFill>
                <a:latin typeface="Aptos Display" pitchFamily="34" charset="0"/>
                <a:ea typeface="Aptos Display" pitchFamily="34" charset="-122"/>
                <a:cs typeface="Aptos Display" pitchFamily="34" charset="-120"/>
              </a:rPr>
              <a:t>A1c</a:t>
            </a:r>
            <a:endParaRPr lang="en-US" sz="2800" dirty="0"/>
          </a:p>
        </p:txBody>
      </p:sp>
      <p:sp>
        <p:nvSpPr>
          <p:cNvPr id="22" name="Text 20"/>
          <p:cNvSpPr/>
          <p:nvPr/>
        </p:nvSpPr>
        <p:spPr>
          <a:xfrm>
            <a:off x="850392" y="4389120"/>
            <a:ext cx="2139696" cy="310896"/>
          </a:xfrm>
          <a:prstGeom prst="rect">
            <a:avLst/>
          </a:prstGeom>
          <a:noFill/>
          <a:ln/>
        </p:spPr>
        <p:txBody>
          <a:bodyPr wrap="square" lIns="0" tIns="0" rIns="0" bIns="0" rtlCol="0" anchor="ctr"/>
          <a:lstStyle/>
          <a:p>
            <a:pPr marL="0" indent="0" algn="ctr">
              <a:buNone/>
            </a:pPr>
            <a:r>
              <a:rPr lang="en-US" sz="1150" b="1" dirty="0">
                <a:solidFill>
                  <a:srgbClr val="123044"/>
                </a:solidFill>
                <a:latin typeface="Aptos" pitchFamily="34" charset="0"/>
                <a:ea typeface="Aptos" pitchFamily="34" charset="-122"/>
                <a:cs typeface="Aptos" pitchFamily="34" charset="-120"/>
              </a:rPr>
              <a:t>5.7–6.4%</a:t>
            </a:r>
            <a:endParaRPr lang="en-US" sz="1150" dirty="0"/>
          </a:p>
        </p:txBody>
      </p:sp>
      <p:sp>
        <p:nvSpPr>
          <p:cNvPr id="23" name="Shape 21"/>
          <p:cNvSpPr/>
          <p:nvPr/>
        </p:nvSpPr>
        <p:spPr>
          <a:xfrm>
            <a:off x="3429000" y="3602736"/>
            <a:ext cx="2468880" cy="1078992"/>
          </a:xfrm>
          <a:prstGeom prst="roundRect">
            <a:avLst>
              <a:gd name="adj" fmla="val 10169"/>
            </a:avLst>
          </a:prstGeom>
          <a:solidFill>
            <a:srgbClr val="FFFFFF"/>
          </a:solidFill>
          <a:ln w="11430">
            <a:solidFill>
              <a:srgbClr val="C7D9E2"/>
            </a:solidFill>
            <a:prstDash val="solid"/>
          </a:ln>
          <a:effectLst>
            <a:outerShdw blurRad="12700" dist="50800" dir="2700000" algn="bl" rotWithShape="0">
              <a:srgbClr val="AAB8BF">
                <a:alpha val="22000"/>
              </a:srgbClr>
            </a:outerShdw>
          </a:effectLst>
        </p:spPr>
        <p:txBody>
          <a:bodyPr/>
          <a:lstStyle/>
          <a:p>
            <a:endParaRPr lang="en-US"/>
          </a:p>
        </p:txBody>
      </p:sp>
      <p:sp>
        <p:nvSpPr>
          <p:cNvPr id="24" name="Text 22"/>
          <p:cNvSpPr/>
          <p:nvPr/>
        </p:nvSpPr>
        <p:spPr>
          <a:xfrm>
            <a:off x="3520440" y="3803904"/>
            <a:ext cx="2286000" cy="502920"/>
          </a:xfrm>
          <a:prstGeom prst="rect">
            <a:avLst/>
          </a:prstGeom>
          <a:noFill/>
          <a:ln/>
        </p:spPr>
        <p:txBody>
          <a:bodyPr wrap="square" lIns="0" tIns="0" rIns="0" bIns="0" rtlCol="0" anchor="ctr"/>
          <a:lstStyle/>
          <a:p>
            <a:pPr marL="0" indent="0" algn="ctr">
              <a:buNone/>
            </a:pPr>
            <a:r>
              <a:rPr lang="en-US" sz="2800" b="1" dirty="0">
                <a:solidFill>
                  <a:srgbClr val="123044"/>
                </a:solidFill>
                <a:latin typeface="Aptos Display" pitchFamily="34" charset="0"/>
                <a:ea typeface="Aptos Display" pitchFamily="34" charset="-122"/>
                <a:cs typeface="Aptos Display" pitchFamily="34" charset="-120"/>
              </a:rPr>
              <a:t>FPG</a:t>
            </a:r>
            <a:endParaRPr lang="en-US" sz="2800" dirty="0"/>
          </a:p>
        </p:txBody>
      </p:sp>
      <p:sp>
        <p:nvSpPr>
          <p:cNvPr id="25" name="Text 23"/>
          <p:cNvSpPr/>
          <p:nvPr/>
        </p:nvSpPr>
        <p:spPr>
          <a:xfrm>
            <a:off x="3593592" y="4389120"/>
            <a:ext cx="2139696" cy="310896"/>
          </a:xfrm>
          <a:prstGeom prst="rect">
            <a:avLst/>
          </a:prstGeom>
          <a:noFill/>
          <a:ln/>
        </p:spPr>
        <p:txBody>
          <a:bodyPr wrap="square" lIns="0" tIns="0" rIns="0" bIns="0" rtlCol="0" anchor="ctr"/>
          <a:lstStyle/>
          <a:p>
            <a:pPr marL="0" indent="0" algn="ctr">
              <a:buNone/>
            </a:pPr>
            <a:r>
              <a:rPr lang="en-US" sz="1150" b="1" dirty="0">
                <a:solidFill>
                  <a:srgbClr val="123044"/>
                </a:solidFill>
                <a:latin typeface="Aptos" pitchFamily="34" charset="0"/>
                <a:ea typeface="Aptos" pitchFamily="34" charset="-122"/>
                <a:cs typeface="Aptos" pitchFamily="34" charset="-120"/>
              </a:rPr>
              <a:t>100–125 mg/dL</a:t>
            </a:r>
            <a:endParaRPr lang="en-US" sz="1150" dirty="0"/>
          </a:p>
        </p:txBody>
      </p:sp>
      <p:sp>
        <p:nvSpPr>
          <p:cNvPr id="26" name="Shape 24"/>
          <p:cNvSpPr/>
          <p:nvPr/>
        </p:nvSpPr>
        <p:spPr>
          <a:xfrm>
            <a:off x="6172200" y="3602736"/>
            <a:ext cx="2468880" cy="1078992"/>
          </a:xfrm>
          <a:prstGeom prst="roundRect">
            <a:avLst>
              <a:gd name="adj" fmla="val 10169"/>
            </a:avLst>
          </a:prstGeom>
          <a:solidFill>
            <a:srgbClr val="FFFFFF"/>
          </a:solidFill>
          <a:ln w="11430">
            <a:solidFill>
              <a:srgbClr val="C7D9E2"/>
            </a:solidFill>
            <a:prstDash val="solid"/>
          </a:ln>
          <a:effectLst>
            <a:outerShdw blurRad="12700" dist="50800" dir="2700000" algn="bl" rotWithShape="0">
              <a:srgbClr val="AAB8BF">
                <a:alpha val="22000"/>
              </a:srgbClr>
            </a:outerShdw>
          </a:effectLst>
        </p:spPr>
        <p:txBody>
          <a:bodyPr/>
          <a:lstStyle/>
          <a:p>
            <a:endParaRPr lang="en-US"/>
          </a:p>
        </p:txBody>
      </p:sp>
      <p:sp>
        <p:nvSpPr>
          <p:cNvPr id="27" name="Text 25"/>
          <p:cNvSpPr/>
          <p:nvPr/>
        </p:nvSpPr>
        <p:spPr>
          <a:xfrm>
            <a:off x="6263640" y="3803904"/>
            <a:ext cx="2286000" cy="502920"/>
          </a:xfrm>
          <a:prstGeom prst="rect">
            <a:avLst/>
          </a:prstGeom>
          <a:noFill/>
          <a:ln/>
        </p:spPr>
        <p:txBody>
          <a:bodyPr wrap="square" lIns="0" tIns="0" rIns="0" bIns="0" rtlCol="0" anchor="ctr"/>
          <a:lstStyle/>
          <a:p>
            <a:pPr marL="0" indent="0" algn="ctr">
              <a:buNone/>
            </a:pPr>
            <a:r>
              <a:rPr lang="en-US" sz="2800" b="1" dirty="0">
                <a:solidFill>
                  <a:srgbClr val="123044"/>
                </a:solidFill>
                <a:latin typeface="Aptos Display" pitchFamily="34" charset="0"/>
                <a:ea typeface="Aptos Display" pitchFamily="34" charset="-122"/>
                <a:cs typeface="Aptos Display" pitchFamily="34" charset="-120"/>
              </a:rPr>
              <a:t>2-hr OGTT</a:t>
            </a:r>
            <a:endParaRPr lang="en-US" sz="2800" dirty="0"/>
          </a:p>
        </p:txBody>
      </p:sp>
      <p:sp>
        <p:nvSpPr>
          <p:cNvPr id="28" name="Text 26"/>
          <p:cNvSpPr/>
          <p:nvPr/>
        </p:nvSpPr>
        <p:spPr>
          <a:xfrm>
            <a:off x="6336792" y="4389120"/>
            <a:ext cx="2139696" cy="310896"/>
          </a:xfrm>
          <a:prstGeom prst="rect">
            <a:avLst/>
          </a:prstGeom>
          <a:noFill/>
          <a:ln/>
        </p:spPr>
        <p:txBody>
          <a:bodyPr wrap="square" lIns="0" tIns="0" rIns="0" bIns="0" rtlCol="0" anchor="ctr"/>
          <a:lstStyle/>
          <a:p>
            <a:pPr marL="0" indent="0" algn="ctr">
              <a:buNone/>
            </a:pPr>
            <a:r>
              <a:rPr lang="en-US" sz="1150" b="1" dirty="0">
                <a:solidFill>
                  <a:srgbClr val="123044"/>
                </a:solidFill>
                <a:latin typeface="Aptos" pitchFamily="34" charset="0"/>
                <a:ea typeface="Aptos" pitchFamily="34" charset="-122"/>
                <a:cs typeface="Aptos" pitchFamily="34" charset="-120"/>
              </a:rPr>
              <a:t>140–199 mg/dL</a:t>
            </a:r>
            <a:endParaRPr lang="en-US" sz="1150" dirty="0"/>
          </a:p>
        </p:txBody>
      </p:sp>
      <p:sp>
        <p:nvSpPr>
          <p:cNvPr id="29" name="Shape 27"/>
          <p:cNvSpPr/>
          <p:nvPr/>
        </p:nvSpPr>
        <p:spPr>
          <a:xfrm>
            <a:off x="8979408" y="3337560"/>
            <a:ext cx="2514600" cy="1600200"/>
          </a:xfrm>
          <a:prstGeom prst="roundRect">
            <a:avLst>
              <a:gd name="adj" fmla="val 6857"/>
            </a:avLst>
          </a:prstGeom>
          <a:solidFill>
            <a:srgbClr val="FEF4E2"/>
          </a:solidFill>
          <a:ln w="13970">
            <a:solidFill>
              <a:srgbClr val="F39C12"/>
            </a:solidFill>
            <a:prstDash val="solid"/>
          </a:ln>
        </p:spPr>
        <p:txBody>
          <a:bodyPr/>
          <a:lstStyle/>
          <a:p>
            <a:endParaRPr lang="en-US"/>
          </a:p>
        </p:txBody>
      </p:sp>
      <p:sp>
        <p:nvSpPr>
          <p:cNvPr id="31" name="Text 29"/>
          <p:cNvSpPr/>
          <p:nvPr/>
        </p:nvSpPr>
        <p:spPr>
          <a:xfrm>
            <a:off x="9189720" y="3877056"/>
            <a:ext cx="2103120" cy="530352"/>
          </a:xfrm>
          <a:prstGeom prst="rect">
            <a:avLst/>
          </a:prstGeom>
          <a:noFill/>
          <a:ln/>
        </p:spPr>
        <p:txBody>
          <a:bodyPr wrap="square" lIns="0" tIns="0" rIns="0" bIns="0" rtlCol="0" anchor="ctr">
            <a:normAutofit fontScale="92500" lnSpcReduction="10000"/>
          </a:bodyPr>
          <a:lstStyle/>
          <a:p>
            <a:pPr marL="0" indent="0" algn="ctr">
              <a:buNone/>
            </a:pPr>
            <a:r>
              <a:rPr lang="en-US" sz="1300" b="1" dirty="0">
                <a:solidFill>
                  <a:srgbClr val="123044"/>
                </a:solidFill>
              </a:rPr>
              <a:t>“This is the best time to prevent diabetes and cardiovascular disease.”</a:t>
            </a:r>
            <a:endParaRPr lang="en-US" sz="1300" dirty="0"/>
          </a:p>
        </p:txBody>
      </p:sp>
      <p:sp>
        <p:nvSpPr>
          <p:cNvPr id="32" name="Shape 30"/>
          <p:cNvSpPr/>
          <p:nvPr/>
        </p:nvSpPr>
        <p:spPr>
          <a:xfrm>
            <a:off x="685800" y="5239512"/>
            <a:ext cx="10744200" cy="594360"/>
          </a:xfrm>
          <a:prstGeom prst="roundRect">
            <a:avLst>
              <a:gd name="adj" fmla="val 15385"/>
            </a:avLst>
          </a:prstGeom>
          <a:solidFill>
            <a:srgbClr val="123044"/>
          </a:solidFill>
          <a:ln w="12700">
            <a:solidFill>
              <a:srgbClr val="123044"/>
            </a:solidFill>
            <a:prstDash val="solid"/>
          </a:ln>
        </p:spPr>
        <p:txBody>
          <a:bodyPr/>
          <a:lstStyle/>
          <a:p>
            <a:endParaRPr lang="en-US"/>
          </a:p>
        </p:txBody>
      </p:sp>
      <p:sp>
        <p:nvSpPr>
          <p:cNvPr id="33" name="Text 31"/>
          <p:cNvSpPr/>
          <p:nvPr/>
        </p:nvSpPr>
        <p:spPr>
          <a:xfrm>
            <a:off x="914400" y="5394960"/>
            <a:ext cx="10287000" cy="219456"/>
          </a:xfrm>
          <a:prstGeom prst="rect">
            <a:avLst/>
          </a:prstGeom>
          <a:noFill/>
          <a:ln/>
        </p:spPr>
        <p:txBody>
          <a:bodyPr wrap="square" lIns="0" tIns="0" rIns="0" bIns="0" rtlCol="0" anchor="ctr"/>
          <a:lstStyle/>
          <a:p>
            <a:pPr marL="0" indent="0" algn="ctr">
              <a:buNone/>
            </a:pPr>
            <a:r>
              <a:rPr lang="en-US" sz="1350" b="1" dirty="0">
                <a:solidFill>
                  <a:srgbClr val="FFFFFF"/>
                </a:solidFill>
              </a:rPr>
              <a:t>Clinical takeaway: Prediabetes is already a cardiovascular-risk condition — screen and treat the whole cardiometabolic profile.</a:t>
            </a:r>
            <a:endParaRPr lang="en-US" sz="1350" dirty="0"/>
          </a:p>
        </p:txBody>
      </p:sp>
      <p:sp>
        <p:nvSpPr>
          <p:cNvPr id="34" name="Shape 32"/>
          <p:cNvSpPr/>
          <p:nvPr/>
        </p:nvSpPr>
        <p:spPr>
          <a:xfrm>
            <a:off x="347472" y="6446520"/>
            <a:ext cx="11475720" cy="0"/>
          </a:xfrm>
          <a:prstGeom prst="line">
            <a:avLst/>
          </a:prstGeom>
          <a:noFill/>
          <a:ln w="7620">
            <a:solidFill>
              <a:srgbClr val="C7D9E2"/>
            </a:solidFill>
            <a:prstDash val="solid"/>
          </a:ln>
        </p:spPr>
        <p:txBody>
          <a:bodyPr/>
          <a:lstStyle/>
          <a:p>
            <a:endParaRPr lang="en-US"/>
          </a:p>
        </p:txBody>
      </p:sp>
      <p:sp>
        <p:nvSpPr>
          <p:cNvPr id="35" name="Text 33"/>
          <p:cNvSpPr/>
          <p:nvPr/>
        </p:nvSpPr>
        <p:spPr>
          <a:xfrm>
            <a:off x="411480" y="6236208"/>
            <a:ext cx="10515600" cy="146304"/>
          </a:xfrm>
          <a:prstGeom prst="rect">
            <a:avLst/>
          </a:prstGeom>
          <a:noFill/>
          <a:ln/>
        </p:spPr>
        <p:txBody>
          <a:bodyPr wrap="square" lIns="0" tIns="0" rIns="0" bIns="0" rtlCol="0" anchor="ctr"/>
          <a:lstStyle/>
          <a:p>
            <a:pPr marL="0" indent="0">
              <a:buNone/>
            </a:pPr>
            <a:r>
              <a:rPr lang="en-US" sz="550" dirty="0">
                <a:solidFill>
                  <a:srgbClr val="607786"/>
                </a:solidFill>
                <a:latin typeface="Aptos" pitchFamily="34" charset="0"/>
                <a:ea typeface="Aptos" pitchFamily="34" charset="-122"/>
                <a:cs typeface="Aptos" pitchFamily="34" charset="-120"/>
              </a:rPr>
              <a:t>References: CDC National Diabetes Statistics Report 2026; ADA Standards of Care in Diabetes—2026, Section 3.</a:t>
            </a:r>
            <a:endParaRPr lang="en-US" sz="550" dirty="0"/>
          </a:p>
        </p:txBody>
      </p:sp>
      <p:sp>
        <p:nvSpPr>
          <p:cNvPr id="36" name="Text 34"/>
          <p:cNvSpPr/>
          <p:nvPr/>
        </p:nvSpPr>
        <p:spPr>
          <a:xfrm>
            <a:off x="411480" y="6547104"/>
            <a:ext cx="5120640" cy="109728"/>
          </a:xfrm>
          <a:prstGeom prst="rect">
            <a:avLst/>
          </a:prstGeom>
          <a:noFill/>
          <a:ln/>
        </p:spPr>
        <p:txBody>
          <a:bodyPr wrap="square" lIns="0" tIns="0" rIns="0" bIns="0" rtlCol="0" anchor="ctr"/>
          <a:lstStyle/>
          <a:p>
            <a:pPr marL="0" indent="0">
              <a:buNone/>
            </a:pPr>
            <a:r>
              <a:rPr lang="en-US" sz="550" dirty="0">
                <a:solidFill>
                  <a:srgbClr val="607786"/>
                </a:solidFill>
                <a:latin typeface="Aptos" pitchFamily="34" charset="0"/>
                <a:ea typeface="Aptos" pitchFamily="34" charset="-122"/>
                <a:cs typeface="Aptos" pitchFamily="34" charset="-120"/>
              </a:rPr>
              <a:t>Diabetes, Prediabetes &amp; Cardiovascular Risk in Primary Care</a:t>
            </a:r>
            <a:endParaRPr lang="en-US" sz="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11480" y="292608"/>
            <a:ext cx="11155680" cy="502920"/>
          </a:xfrm>
          <a:prstGeom prst="rect">
            <a:avLst/>
          </a:prstGeom>
          <a:noFill/>
          <a:ln/>
        </p:spPr>
        <p:txBody>
          <a:bodyPr wrap="square" lIns="0" tIns="0" rIns="0" bIns="0" rtlCol="0" anchor="ctr"/>
          <a:lstStyle/>
          <a:p>
            <a:pPr marL="0" indent="0">
              <a:buNone/>
            </a:pPr>
            <a:r>
              <a:rPr lang="en-US" sz="3100" b="1" dirty="0">
                <a:solidFill>
                  <a:srgbClr val="123044"/>
                </a:solidFill>
                <a:latin typeface="Aptos Display" pitchFamily="34" charset="0"/>
                <a:ea typeface="Aptos Display" pitchFamily="34" charset="-122"/>
                <a:cs typeface="Aptos Display" pitchFamily="34" charset="-120"/>
              </a:rPr>
              <a:t>MESA Study: prediabetes risk can already be seen in the arteries</a:t>
            </a:r>
            <a:endParaRPr lang="en-US" sz="3100" dirty="0"/>
          </a:p>
        </p:txBody>
      </p:sp>
      <p:sp>
        <p:nvSpPr>
          <p:cNvPr id="3" name="Text 1"/>
          <p:cNvSpPr/>
          <p:nvPr/>
        </p:nvSpPr>
        <p:spPr>
          <a:xfrm>
            <a:off x="420624" y="1024128"/>
            <a:ext cx="10972800" cy="274320"/>
          </a:xfrm>
          <a:prstGeom prst="rect">
            <a:avLst/>
          </a:prstGeom>
          <a:noFill/>
          <a:ln/>
        </p:spPr>
        <p:txBody>
          <a:bodyPr wrap="square" lIns="0" tIns="0" rIns="0" bIns="0" rtlCol="0" anchor="ctr"/>
          <a:lstStyle/>
          <a:p>
            <a:pPr marL="0" indent="0">
              <a:buNone/>
            </a:pPr>
            <a:r>
              <a:rPr lang="en-US" sz="1500" dirty="0">
                <a:solidFill>
                  <a:srgbClr val="4B5A6A"/>
                </a:solidFill>
                <a:latin typeface="Aptos" pitchFamily="34" charset="0"/>
                <a:ea typeface="Aptos" pitchFamily="34" charset="-122"/>
                <a:cs typeface="Aptos" pitchFamily="34" charset="-120"/>
              </a:rPr>
              <a:t>Coronary calcium shows subclinical atherosclerosis before symptoms or events.</a:t>
            </a:r>
            <a:endParaRPr lang="en-US" sz="1500" dirty="0"/>
          </a:p>
        </p:txBody>
      </p:sp>
      <p:sp>
        <p:nvSpPr>
          <p:cNvPr id="4" name="Shape 2"/>
          <p:cNvSpPr/>
          <p:nvPr/>
        </p:nvSpPr>
        <p:spPr>
          <a:xfrm>
            <a:off x="594360" y="1261872"/>
            <a:ext cx="10972800" cy="822960"/>
          </a:xfrm>
          <a:prstGeom prst="roundRect">
            <a:avLst>
              <a:gd name="adj" fmla="val 11111"/>
            </a:avLst>
          </a:prstGeom>
          <a:solidFill>
            <a:srgbClr val="EAF3F7"/>
          </a:solidFill>
          <a:ln w="12700">
            <a:solidFill>
              <a:srgbClr val="C7D9E2"/>
            </a:solidFill>
            <a:prstDash val="solid"/>
          </a:ln>
        </p:spPr>
        <p:txBody>
          <a:bodyPr/>
          <a:lstStyle/>
          <a:p>
            <a:endParaRPr lang="en-US"/>
          </a:p>
        </p:txBody>
      </p:sp>
      <p:sp>
        <p:nvSpPr>
          <p:cNvPr id="5" name="Text 3"/>
          <p:cNvSpPr/>
          <p:nvPr/>
        </p:nvSpPr>
        <p:spPr>
          <a:xfrm>
            <a:off x="868680" y="1481328"/>
            <a:ext cx="10424160" cy="310896"/>
          </a:xfrm>
          <a:prstGeom prst="rect">
            <a:avLst/>
          </a:prstGeom>
          <a:noFill/>
          <a:ln/>
        </p:spPr>
        <p:txBody>
          <a:bodyPr wrap="square" lIns="0" tIns="0" rIns="0" bIns="0" rtlCol="0" anchor="ctr">
            <a:normAutofit/>
          </a:bodyPr>
          <a:lstStyle/>
          <a:p>
            <a:pPr marL="0" indent="0" algn="ctr">
              <a:buNone/>
            </a:pPr>
            <a:r>
              <a:rPr lang="en-US" sz="1400" b="1" dirty="0">
                <a:solidFill>
                  <a:srgbClr val="123044"/>
                </a:solidFill>
              </a:rPr>
              <a:t>MESA studied adults free of clinical CVD and used coronary artery calcium (CAC) on CT to detect silent atherosclerosis.</a:t>
            </a:r>
            <a:endParaRPr lang="en-US" sz="1400" dirty="0"/>
          </a:p>
        </p:txBody>
      </p:sp>
      <p:sp>
        <p:nvSpPr>
          <p:cNvPr id="6" name="Shape 4"/>
          <p:cNvSpPr/>
          <p:nvPr/>
        </p:nvSpPr>
        <p:spPr>
          <a:xfrm>
            <a:off x="786384" y="2423160"/>
            <a:ext cx="2011680" cy="594360"/>
          </a:xfrm>
          <a:prstGeom prst="roundRect">
            <a:avLst>
              <a:gd name="adj" fmla="val 13846"/>
            </a:avLst>
          </a:prstGeom>
          <a:solidFill>
            <a:srgbClr val="DFF4F6"/>
          </a:solidFill>
          <a:ln w="15240">
            <a:solidFill>
              <a:srgbClr val="0B8793"/>
            </a:solidFill>
            <a:prstDash val="solid"/>
          </a:ln>
        </p:spPr>
        <p:txBody>
          <a:bodyPr/>
          <a:lstStyle/>
          <a:p>
            <a:endParaRPr lang="en-US"/>
          </a:p>
        </p:txBody>
      </p:sp>
      <p:sp>
        <p:nvSpPr>
          <p:cNvPr id="7" name="Text 5"/>
          <p:cNvSpPr/>
          <p:nvPr/>
        </p:nvSpPr>
        <p:spPr>
          <a:xfrm>
            <a:off x="877824" y="2560320"/>
            <a:ext cx="1828800" cy="256032"/>
          </a:xfrm>
          <a:prstGeom prst="rect">
            <a:avLst/>
          </a:prstGeom>
          <a:noFill/>
          <a:ln/>
        </p:spPr>
        <p:txBody>
          <a:bodyPr wrap="square" lIns="0" tIns="0" rIns="0" bIns="0" rtlCol="0" anchor="ctr"/>
          <a:lstStyle/>
          <a:p>
            <a:pPr marL="0" indent="0" algn="ctr">
              <a:buNone/>
            </a:pPr>
            <a:r>
              <a:rPr lang="en-US" sz="1100" b="1" dirty="0">
                <a:solidFill>
                  <a:srgbClr val="123044"/>
                </a:solidFill>
                <a:latin typeface="Aptos" pitchFamily="34" charset="0"/>
                <a:ea typeface="Aptos" pitchFamily="34" charset="-122"/>
                <a:cs typeface="Aptos" pitchFamily="34" charset="-120"/>
              </a:rPr>
              <a:t>Impaired fasting glucose / MetS</a:t>
            </a:r>
            <a:endParaRPr lang="en-US" sz="1100" dirty="0"/>
          </a:p>
        </p:txBody>
      </p:sp>
      <p:sp>
        <p:nvSpPr>
          <p:cNvPr id="8" name="Shape 6"/>
          <p:cNvSpPr/>
          <p:nvPr/>
        </p:nvSpPr>
        <p:spPr>
          <a:xfrm>
            <a:off x="2916936" y="2587752"/>
            <a:ext cx="182880" cy="256032"/>
          </a:xfrm>
          <a:prstGeom prst="chevron">
            <a:avLst/>
          </a:prstGeom>
          <a:solidFill>
            <a:srgbClr val="4B5A6A"/>
          </a:solidFill>
          <a:ln w="12700">
            <a:solidFill>
              <a:srgbClr val="4B5A6A"/>
            </a:solidFill>
            <a:prstDash val="solid"/>
          </a:ln>
        </p:spPr>
        <p:txBody>
          <a:bodyPr/>
          <a:lstStyle/>
          <a:p>
            <a:endParaRPr lang="en-US"/>
          </a:p>
        </p:txBody>
      </p:sp>
      <p:sp>
        <p:nvSpPr>
          <p:cNvPr id="9" name="Shape 7"/>
          <p:cNvSpPr/>
          <p:nvPr/>
        </p:nvSpPr>
        <p:spPr>
          <a:xfrm>
            <a:off x="3209544" y="2423160"/>
            <a:ext cx="2011680" cy="594360"/>
          </a:xfrm>
          <a:prstGeom prst="roundRect">
            <a:avLst>
              <a:gd name="adj" fmla="val 13846"/>
            </a:avLst>
          </a:prstGeom>
          <a:solidFill>
            <a:srgbClr val="DFF4F6"/>
          </a:solidFill>
          <a:ln w="15240">
            <a:solidFill>
              <a:srgbClr val="0B8793"/>
            </a:solidFill>
            <a:prstDash val="solid"/>
          </a:ln>
        </p:spPr>
        <p:txBody>
          <a:bodyPr/>
          <a:lstStyle/>
          <a:p>
            <a:endParaRPr lang="en-US"/>
          </a:p>
        </p:txBody>
      </p:sp>
      <p:sp>
        <p:nvSpPr>
          <p:cNvPr id="10" name="Text 8"/>
          <p:cNvSpPr/>
          <p:nvPr/>
        </p:nvSpPr>
        <p:spPr>
          <a:xfrm>
            <a:off x="3300984" y="2560320"/>
            <a:ext cx="1828800" cy="256032"/>
          </a:xfrm>
          <a:prstGeom prst="rect">
            <a:avLst/>
          </a:prstGeom>
          <a:noFill/>
          <a:ln/>
        </p:spPr>
        <p:txBody>
          <a:bodyPr wrap="square" lIns="0" tIns="0" rIns="0" bIns="0" rtlCol="0" anchor="ctr"/>
          <a:lstStyle/>
          <a:p>
            <a:pPr marL="0" indent="0" algn="ctr">
              <a:buNone/>
            </a:pPr>
            <a:r>
              <a:rPr lang="en-US" sz="1100" b="1" dirty="0">
                <a:solidFill>
                  <a:srgbClr val="123044"/>
                </a:solidFill>
                <a:latin typeface="Aptos" pitchFamily="34" charset="0"/>
                <a:ea typeface="Aptos" pitchFamily="34" charset="-122"/>
                <a:cs typeface="Aptos" pitchFamily="34" charset="-120"/>
              </a:rPr>
              <a:t>Incident CAC</a:t>
            </a:r>
            <a:endParaRPr lang="en-US" sz="1100" dirty="0"/>
          </a:p>
        </p:txBody>
      </p:sp>
      <p:sp>
        <p:nvSpPr>
          <p:cNvPr id="11" name="Shape 9"/>
          <p:cNvSpPr/>
          <p:nvPr/>
        </p:nvSpPr>
        <p:spPr>
          <a:xfrm>
            <a:off x="5340096" y="2587752"/>
            <a:ext cx="182880" cy="256032"/>
          </a:xfrm>
          <a:prstGeom prst="chevron">
            <a:avLst/>
          </a:prstGeom>
          <a:solidFill>
            <a:srgbClr val="4B5A6A"/>
          </a:solidFill>
          <a:ln w="12700">
            <a:solidFill>
              <a:srgbClr val="4B5A6A"/>
            </a:solidFill>
            <a:prstDash val="solid"/>
          </a:ln>
        </p:spPr>
        <p:txBody>
          <a:bodyPr/>
          <a:lstStyle/>
          <a:p>
            <a:endParaRPr lang="en-US"/>
          </a:p>
        </p:txBody>
      </p:sp>
      <p:sp>
        <p:nvSpPr>
          <p:cNvPr id="12" name="Shape 10"/>
          <p:cNvSpPr/>
          <p:nvPr/>
        </p:nvSpPr>
        <p:spPr>
          <a:xfrm>
            <a:off x="5632704" y="2423160"/>
            <a:ext cx="2011680" cy="594360"/>
          </a:xfrm>
          <a:prstGeom prst="roundRect">
            <a:avLst>
              <a:gd name="adj" fmla="val 13846"/>
            </a:avLst>
          </a:prstGeom>
          <a:solidFill>
            <a:srgbClr val="FDE9E6"/>
          </a:solidFill>
          <a:ln w="15240">
            <a:solidFill>
              <a:srgbClr val="C7352C"/>
            </a:solidFill>
            <a:prstDash val="solid"/>
          </a:ln>
        </p:spPr>
        <p:txBody>
          <a:bodyPr/>
          <a:lstStyle/>
          <a:p>
            <a:endParaRPr lang="en-US"/>
          </a:p>
        </p:txBody>
      </p:sp>
      <p:sp>
        <p:nvSpPr>
          <p:cNvPr id="13" name="Text 11"/>
          <p:cNvSpPr/>
          <p:nvPr/>
        </p:nvSpPr>
        <p:spPr>
          <a:xfrm>
            <a:off x="5724144" y="2560320"/>
            <a:ext cx="1828800" cy="256032"/>
          </a:xfrm>
          <a:prstGeom prst="rect">
            <a:avLst/>
          </a:prstGeom>
          <a:noFill/>
          <a:ln/>
        </p:spPr>
        <p:txBody>
          <a:bodyPr wrap="square" lIns="0" tIns="0" rIns="0" bIns="0" rtlCol="0" anchor="ctr"/>
          <a:lstStyle/>
          <a:p>
            <a:pPr marL="0" indent="0" algn="ctr">
              <a:buNone/>
            </a:pPr>
            <a:r>
              <a:rPr lang="en-US" sz="1100" b="1" dirty="0">
                <a:solidFill>
                  <a:srgbClr val="123044"/>
                </a:solidFill>
                <a:latin typeface="Aptos" pitchFamily="34" charset="0"/>
                <a:ea typeface="Aptos" pitchFamily="34" charset="-122"/>
                <a:cs typeface="Aptos" pitchFamily="34" charset="-120"/>
              </a:rPr>
              <a:t>CAC progression</a:t>
            </a:r>
            <a:endParaRPr lang="en-US" sz="1100" dirty="0"/>
          </a:p>
        </p:txBody>
      </p:sp>
      <p:sp>
        <p:nvSpPr>
          <p:cNvPr id="14" name="Shape 12"/>
          <p:cNvSpPr/>
          <p:nvPr/>
        </p:nvSpPr>
        <p:spPr>
          <a:xfrm>
            <a:off x="7763256" y="2587752"/>
            <a:ext cx="182880" cy="256032"/>
          </a:xfrm>
          <a:prstGeom prst="chevron">
            <a:avLst/>
          </a:prstGeom>
          <a:solidFill>
            <a:srgbClr val="4B5A6A"/>
          </a:solidFill>
          <a:ln w="12700">
            <a:solidFill>
              <a:srgbClr val="4B5A6A"/>
            </a:solidFill>
            <a:prstDash val="solid"/>
          </a:ln>
        </p:spPr>
        <p:txBody>
          <a:bodyPr/>
          <a:lstStyle/>
          <a:p>
            <a:endParaRPr lang="en-US"/>
          </a:p>
        </p:txBody>
      </p:sp>
      <p:sp>
        <p:nvSpPr>
          <p:cNvPr id="15" name="Shape 13"/>
          <p:cNvSpPr/>
          <p:nvPr/>
        </p:nvSpPr>
        <p:spPr>
          <a:xfrm>
            <a:off x="8055864" y="2423160"/>
            <a:ext cx="2011680" cy="594360"/>
          </a:xfrm>
          <a:prstGeom prst="roundRect">
            <a:avLst>
              <a:gd name="adj" fmla="val 13846"/>
            </a:avLst>
          </a:prstGeom>
          <a:solidFill>
            <a:srgbClr val="FDE9E6"/>
          </a:solidFill>
          <a:ln w="15240">
            <a:solidFill>
              <a:srgbClr val="C7352C"/>
            </a:solidFill>
            <a:prstDash val="solid"/>
          </a:ln>
        </p:spPr>
        <p:txBody>
          <a:bodyPr/>
          <a:lstStyle/>
          <a:p>
            <a:endParaRPr lang="en-US"/>
          </a:p>
        </p:txBody>
      </p:sp>
      <p:sp>
        <p:nvSpPr>
          <p:cNvPr id="16" name="Text 14"/>
          <p:cNvSpPr/>
          <p:nvPr/>
        </p:nvSpPr>
        <p:spPr>
          <a:xfrm>
            <a:off x="8147304" y="2560320"/>
            <a:ext cx="1828800" cy="256032"/>
          </a:xfrm>
          <a:prstGeom prst="rect">
            <a:avLst/>
          </a:prstGeom>
          <a:noFill/>
          <a:ln/>
        </p:spPr>
        <p:txBody>
          <a:bodyPr wrap="square" lIns="0" tIns="0" rIns="0" bIns="0" rtlCol="0" anchor="ctr"/>
          <a:lstStyle/>
          <a:p>
            <a:pPr marL="0" indent="0" algn="ctr">
              <a:buNone/>
            </a:pPr>
            <a:r>
              <a:rPr lang="en-US" sz="1100" b="1" dirty="0">
                <a:solidFill>
                  <a:srgbClr val="123044"/>
                </a:solidFill>
                <a:latin typeface="Aptos" pitchFamily="34" charset="0"/>
                <a:ea typeface="Aptos" pitchFamily="34" charset="-122"/>
                <a:cs typeface="Aptos" pitchFamily="34" charset="-120"/>
              </a:rPr>
              <a:t>CHD events</a:t>
            </a:r>
            <a:endParaRPr lang="en-US" sz="1100" dirty="0"/>
          </a:p>
        </p:txBody>
      </p:sp>
      <p:sp>
        <p:nvSpPr>
          <p:cNvPr id="17" name="Shape 15"/>
          <p:cNvSpPr/>
          <p:nvPr/>
        </p:nvSpPr>
        <p:spPr>
          <a:xfrm>
            <a:off x="749808" y="3337560"/>
            <a:ext cx="2468880" cy="1234440"/>
          </a:xfrm>
          <a:prstGeom prst="roundRect">
            <a:avLst>
              <a:gd name="adj" fmla="val 8889"/>
            </a:avLst>
          </a:prstGeom>
          <a:solidFill>
            <a:srgbClr val="FFFFFF"/>
          </a:solidFill>
          <a:ln w="11430">
            <a:solidFill>
              <a:srgbClr val="C7D9E2"/>
            </a:solidFill>
            <a:prstDash val="solid"/>
          </a:ln>
          <a:effectLst>
            <a:outerShdw blurRad="12700" dist="50800" dir="2700000" algn="bl" rotWithShape="0">
              <a:srgbClr val="AAB8BF">
                <a:alpha val="22000"/>
              </a:srgbClr>
            </a:outerShdw>
          </a:effectLst>
        </p:spPr>
        <p:txBody>
          <a:bodyPr/>
          <a:lstStyle/>
          <a:p>
            <a:endParaRPr lang="en-US"/>
          </a:p>
        </p:txBody>
      </p:sp>
      <p:sp>
        <p:nvSpPr>
          <p:cNvPr id="18" name="Text 16"/>
          <p:cNvSpPr/>
          <p:nvPr/>
        </p:nvSpPr>
        <p:spPr>
          <a:xfrm>
            <a:off x="841248" y="3538728"/>
            <a:ext cx="2286000" cy="502920"/>
          </a:xfrm>
          <a:prstGeom prst="rect">
            <a:avLst/>
          </a:prstGeom>
          <a:noFill/>
          <a:ln/>
        </p:spPr>
        <p:txBody>
          <a:bodyPr wrap="square" lIns="0" tIns="0" rIns="0" bIns="0" rtlCol="0" anchor="ctr"/>
          <a:lstStyle/>
          <a:p>
            <a:pPr marL="0" indent="0" algn="ctr">
              <a:buNone/>
            </a:pPr>
            <a:r>
              <a:rPr lang="en-US" sz="2800" b="1" dirty="0">
                <a:solidFill>
                  <a:srgbClr val="0B8793"/>
                </a:solidFill>
                <a:latin typeface="Aptos Display" pitchFamily="34" charset="0"/>
                <a:ea typeface="Aptos Display" pitchFamily="34" charset="-122"/>
                <a:cs typeface="Aptos Display" pitchFamily="34" charset="-120"/>
              </a:rPr>
              <a:t>1.7×</a:t>
            </a:r>
            <a:endParaRPr lang="en-US" sz="2800" dirty="0"/>
          </a:p>
        </p:txBody>
      </p:sp>
      <p:sp>
        <p:nvSpPr>
          <p:cNvPr id="19" name="Text 17"/>
          <p:cNvSpPr/>
          <p:nvPr/>
        </p:nvSpPr>
        <p:spPr>
          <a:xfrm>
            <a:off x="914400" y="4123944"/>
            <a:ext cx="2139696" cy="310896"/>
          </a:xfrm>
          <a:prstGeom prst="rect">
            <a:avLst/>
          </a:prstGeom>
          <a:noFill/>
          <a:ln/>
        </p:spPr>
        <p:txBody>
          <a:bodyPr wrap="square" lIns="0" tIns="0" rIns="0" bIns="0" rtlCol="0" anchor="ctr"/>
          <a:lstStyle/>
          <a:p>
            <a:pPr marL="0" indent="0" algn="ctr">
              <a:buNone/>
            </a:pPr>
            <a:r>
              <a:rPr lang="en-US" sz="1150" b="1" dirty="0">
                <a:solidFill>
                  <a:srgbClr val="123044"/>
                </a:solidFill>
                <a:latin typeface="Aptos" pitchFamily="34" charset="0"/>
                <a:ea typeface="Aptos" pitchFamily="34" charset="-122"/>
                <a:cs typeface="Aptos" pitchFamily="34" charset="-120"/>
              </a:rPr>
              <a:t>incident CAC</a:t>
            </a:r>
            <a:endParaRPr lang="en-US" sz="1150" dirty="0"/>
          </a:p>
        </p:txBody>
      </p:sp>
      <p:sp>
        <p:nvSpPr>
          <p:cNvPr id="20" name="Shape 18"/>
          <p:cNvSpPr/>
          <p:nvPr/>
        </p:nvSpPr>
        <p:spPr>
          <a:xfrm>
            <a:off x="3520440" y="3337560"/>
            <a:ext cx="2468880" cy="1234440"/>
          </a:xfrm>
          <a:prstGeom prst="roundRect">
            <a:avLst>
              <a:gd name="adj" fmla="val 8889"/>
            </a:avLst>
          </a:prstGeom>
          <a:solidFill>
            <a:srgbClr val="FFFFFF"/>
          </a:solidFill>
          <a:ln w="11430">
            <a:solidFill>
              <a:srgbClr val="C7D9E2"/>
            </a:solidFill>
            <a:prstDash val="solid"/>
          </a:ln>
          <a:effectLst>
            <a:outerShdw blurRad="12700" dist="50800" dir="2700000" algn="bl" rotWithShape="0">
              <a:srgbClr val="AAB8BF">
                <a:alpha val="22000"/>
              </a:srgbClr>
            </a:outerShdw>
          </a:effectLst>
        </p:spPr>
        <p:txBody>
          <a:bodyPr/>
          <a:lstStyle/>
          <a:p>
            <a:endParaRPr lang="en-US"/>
          </a:p>
        </p:txBody>
      </p:sp>
      <p:sp>
        <p:nvSpPr>
          <p:cNvPr id="21" name="Text 19"/>
          <p:cNvSpPr/>
          <p:nvPr/>
        </p:nvSpPr>
        <p:spPr>
          <a:xfrm>
            <a:off x="3611880" y="3538728"/>
            <a:ext cx="2286000" cy="502920"/>
          </a:xfrm>
          <a:prstGeom prst="rect">
            <a:avLst/>
          </a:prstGeom>
          <a:noFill/>
          <a:ln/>
        </p:spPr>
        <p:txBody>
          <a:bodyPr wrap="square" lIns="0" tIns="0" rIns="0" bIns="0" rtlCol="0" anchor="ctr"/>
          <a:lstStyle/>
          <a:p>
            <a:pPr marL="0" indent="0" algn="ctr">
              <a:buNone/>
            </a:pPr>
            <a:r>
              <a:rPr lang="en-US" sz="2800" b="1" dirty="0">
                <a:solidFill>
                  <a:srgbClr val="C7352C"/>
                </a:solidFill>
                <a:latin typeface="Aptos Display" pitchFamily="34" charset="0"/>
                <a:ea typeface="Aptos Display" pitchFamily="34" charset="-122"/>
                <a:cs typeface="Aptos Display" pitchFamily="34" charset="-120"/>
              </a:rPr>
              <a:t>1.9×</a:t>
            </a:r>
            <a:endParaRPr lang="en-US" sz="2800" dirty="0"/>
          </a:p>
        </p:txBody>
      </p:sp>
      <p:sp>
        <p:nvSpPr>
          <p:cNvPr id="22" name="Text 20"/>
          <p:cNvSpPr/>
          <p:nvPr/>
        </p:nvSpPr>
        <p:spPr>
          <a:xfrm>
            <a:off x="3685032" y="4123944"/>
            <a:ext cx="2139696" cy="310896"/>
          </a:xfrm>
          <a:prstGeom prst="rect">
            <a:avLst/>
          </a:prstGeom>
          <a:noFill/>
          <a:ln/>
        </p:spPr>
        <p:txBody>
          <a:bodyPr wrap="square" lIns="0" tIns="0" rIns="0" bIns="0" rtlCol="0" anchor="ctr"/>
          <a:lstStyle/>
          <a:p>
            <a:pPr marL="0" indent="0" algn="ctr">
              <a:buNone/>
            </a:pPr>
            <a:r>
              <a:rPr lang="en-US" sz="1150" b="1" dirty="0">
                <a:solidFill>
                  <a:srgbClr val="123044"/>
                </a:solidFill>
                <a:latin typeface="Aptos" pitchFamily="34" charset="0"/>
                <a:ea typeface="Aptos" pitchFamily="34" charset="-122"/>
                <a:cs typeface="Aptos" pitchFamily="34" charset="-120"/>
              </a:rPr>
              <a:t>incident CAC</a:t>
            </a:r>
            <a:endParaRPr lang="en-US" sz="1150" dirty="0"/>
          </a:p>
        </p:txBody>
      </p:sp>
      <p:sp>
        <p:nvSpPr>
          <p:cNvPr id="23" name="Shape 21"/>
          <p:cNvSpPr/>
          <p:nvPr/>
        </p:nvSpPr>
        <p:spPr>
          <a:xfrm>
            <a:off x="6291072" y="3337560"/>
            <a:ext cx="2468880" cy="1234440"/>
          </a:xfrm>
          <a:prstGeom prst="roundRect">
            <a:avLst>
              <a:gd name="adj" fmla="val 8889"/>
            </a:avLst>
          </a:prstGeom>
          <a:solidFill>
            <a:srgbClr val="FFFFFF"/>
          </a:solidFill>
          <a:ln w="11430">
            <a:solidFill>
              <a:srgbClr val="C7D9E2"/>
            </a:solidFill>
            <a:prstDash val="solid"/>
          </a:ln>
          <a:effectLst>
            <a:outerShdw blurRad="12700" dist="50800" dir="2700000" algn="bl" rotWithShape="0">
              <a:srgbClr val="AAB8BF">
                <a:alpha val="22000"/>
              </a:srgbClr>
            </a:outerShdw>
          </a:effectLst>
        </p:spPr>
        <p:txBody>
          <a:bodyPr/>
          <a:lstStyle/>
          <a:p>
            <a:endParaRPr lang="en-US"/>
          </a:p>
        </p:txBody>
      </p:sp>
      <p:sp>
        <p:nvSpPr>
          <p:cNvPr id="24" name="Text 22"/>
          <p:cNvSpPr/>
          <p:nvPr/>
        </p:nvSpPr>
        <p:spPr>
          <a:xfrm>
            <a:off x="6382512" y="3538728"/>
            <a:ext cx="2286000" cy="502920"/>
          </a:xfrm>
          <a:prstGeom prst="rect">
            <a:avLst/>
          </a:prstGeom>
          <a:noFill/>
          <a:ln/>
        </p:spPr>
        <p:txBody>
          <a:bodyPr wrap="square" lIns="0" tIns="0" rIns="0" bIns="0" rtlCol="0" anchor="ctr"/>
          <a:lstStyle/>
          <a:p>
            <a:pPr marL="0" indent="0" algn="ctr">
              <a:buNone/>
            </a:pPr>
            <a:r>
              <a:rPr lang="en-US" sz="2800" b="1" dirty="0">
                <a:solidFill>
                  <a:srgbClr val="F39C12"/>
                </a:solidFill>
                <a:latin typeface="Aptos Display" pitchFamily="34" charset="0"/>
                <a:ea typeface="Aptos Display" pitchFamily="34" charset="-122"/>
                <a:cs typeface="Aptos Display" pitchFamily="34" charset="-120"/>
              </a:rPr>
              <a:t>+22.6</a:t>
            </a:r>
            <a:endParaRPr lang="en-US" sz="2800" dirty="0"/>
          </a:p>
        </p:txBody>
      </p:sp>
      <p:sp>
        <p:nvSpPr>
          <p:cNvPr id="25" name="Text 23"/>
          <p:cNvSpPr/>
          <p:nvPr/>
        </p:nvSpPr>
        <p:spPr>
          <a:xfrm>
            <a:off x="6455664" y="4123944"/>
            <a:ext cx="2139696" cy="310896"/>
          </a:xfrm>
          <a:prstGeom prst="rect">
            <a:avLst/>
          </a:prstGeom>
          <a:noFill/>
          <a:ln/>
        </p:spPr>
        <p:txBody>
          <a:bodyPr wrap="square" lIns="0" tIns="0" rIns="0" bIns="0" rtlCol="0" anchor="ctr"/>
          <a:lstStyle/>
          <a:p>
            <a:pPr marL="0" indent="0" algn="ctr">
              <a:buNone/>
            </a:pPr>
            <a:r>
              <a:rPr lang="en-US" sz="1150" b="1" dirty="0">
                <a:solidFill>
                  <a:srgbClr val="123044"/>
                </a:solidFill>
                <a:latin typeface="Aptos" pitchFamily="34" charset="0"/>
                <a:ea typeface="Aptos" pitchFamily="34" charset="-122"/>
                <a:cs typeface="Aptos" pitchFamily="34" charset="-120"/>
              </a:rPr>
              <a:t>CAC progression</a:t>
            </a:r>
            <a:endParaRPr lang="en-US" sz="1150" dirty="0"/>
          </a:p>
        </p:txBody>
      </p:sp>
      <p:sp>
        <p:nvSpPr>
          <p:cNvPr id="26" name="Shape 24"/>
          <p:cNvSpPr/>
          <p:nvPr/>
        </p:nvSpPr>
        <p:spPr>
          <a:xfrm>
            <a:off x="9052560" y="3337560"/>
            <a:ext cx="2240280" cy="1234440"/>
          </a:xfrm>
          <a:prstGeom prst="roundRect">
            <a:avLst>
              <a:gd name="adj" fmla="val 8889"/>
            </a:avLst>
          </a:prstGeom>
          <a:solidFill>
            <a:srgbClr val="FFFFFF"/>
          </a:solidFill>
          <a:ln w="11430">
            <a:solidFill>
              <a:srgbClr val="C7D9E2"/>
            </a:solidFill>
            <a:prstDash val="solid"/>
          </a:ln>
          <a:effectLst>
            <a:outerShdw blurRad="12700" dist="50800" dir="2700000" algn="bl" rotWithShape="0">
              <a:srgbClr val="AAB8BF">
                <a:alpha val="22000"/>
              </a:srgbClr>
            </a:outerShdw>
          </a:effectLst>
        </p:spPr>
        <p:txBody>
          <a:bodyPr/>
          <a:lstStyle/>
          <a:p>
            <a:endParaRPr lang="en-US"/>
          </a:p>
        </p:txBody>
      </p:sp>
      <p:sp>
        <p:nvSpPr>
          <p:cNvPr id="27" name="Text 25"/>
          <p:cNvSpPr/>
          <p:nvPr/>
        </p:nvSpPr>
        <p:spPr>
          <a:xfrm>
            <a:off x="9144000" y="3538728"/>
            <a:ext cx="2057400" cy="502920"/>
          </a:xfrm>
          <a:prstGeom prst="rect">
            <a:avLst/>
          </a:prstGeom>
          <a:noFill/>
          <a:ln/>
        </p:spPr>
        <p:txBody>
          <a:bodyPr wrap="square" lIns="0" tIns="0" rIns="0" bIns="0" rtlCol="0" anchor="ctr"/>
          <a:lstStyle/>
          <a:p>
            <a:pPr marL="0" indent="0" algn="ctr">
              <a:buNone/>
            </a:pPr>
            <a:r>
              <a:rPr lang="en-US" sz="2800" b="1" dirty="0">
                <a:solidFill>
                  <a:srgbClr val="2E8B57"/>
                </a:solidFill>
                <a:latin typeface="Aptos Display" pitchFamily="34" charset="0"/>
                <a:ea typeface="Aptos Display" pitchFamily="34" charset="-122"/>
                <a:cs typeface="Aptos Display" pitchFamily="34" charset="-120"/>
              </a:rPr>
              <a:t>HR 4.1–4.9</a:t>
            </a:r>
            <a:endParaRPr lang="en-US" sz="2800" dirty="0"/>
          </a:p>
        </p:txBody>
      </p:sp>
      <p:sp>
        <p:nvSpPr>
          <p:cNvPr id="28" name="Text 26"/>
          <p:cNvSpPr/>
          <p:nvPr/>
        </p:nvSpPr>
        <p:spPr>
          <a:xfrm>
            <a:off x="9217152" y="4123944"/>
            <a:ext cx="1911096" cy="310896"/>
          </a:xfrm>
          <a:prstGeom prst="rect">
            <a:avLst/>
          </a:prstGeom>
          <a:noFill/>
          <a:ln/>
        </p:spPr>
        <p:txBody>
          <a:bodyPr wrap="square" lIns="0" tIns="0" rIns="0" bIns="0" rtlCol="0" anchor="ctr"/>
          <a:lstStyle/>
          <a:p>
            <a:pPr marL="0" indent="0" algn="ctr">
              <a:buNone/>
            </a:pPr>
            <a:r>
              <a:rPr lang="en-US" sz="1150" b="1" dirty="0">
                <a:solidFill>
                  <a:srgbClr val="123044"/>
                </a:solidFill>
                <a:latin typeface="Aptos" pitchFamily="34" charset="0"/>
                <a:ea typeface="Aptos" pitchFamily="34" charset="-122"/>
                <a:cs typeface="Aptos" pitchFamily="34" charset="-120"/>
              </a:rPr>
              <a:t>CHD events</a:t>
            </a:r>
            <a:endParaRPr lang="en-US" sz="1150" dirty="0"/>
          </a:p>
        </p:txBody>
      </p:sp>
      <p:sp>
        <p:nvSpPr>
          <p:cNvPr id="29" name="Shape 27"/>
          <p:cNvSpPr/>
          <p:nvPr/>
        </p:nvSpPr>
        <p:spPr>
          <a:xfrm>
            <a:off x="749808" y="5074920"/>
            <a:ext cx="10533888" cy="749808"/>
          </a:xfrm>
          <a:prstGeom prst="roundRect">
            <a:avLst>
              <a:gd name="adj" fmla="val 14634"/>
            </a:avLst>
          </a:prstGeom>
          <a:solidFill>
            <a:srgbClr val="123044"/>
          </a:solidFill>
          <a:ln w="12700">
            <a:solidFill>
              <a:srgbClr val="123044"/>
            </a:solidFill>
            <a:prstDash val="solid"/>
          </a:ln>
        </p:spPr>
        <p:txBody>
          <a:bodyPr/>
          <a:lstStyle/>
          <a:p>
            <a:endParaRPr lang="en-US"/>
          </a:p>
        </p:txBody>
      </p:sp>
      <p:sp>
        <p:nvSpPr>
          <p:cNvPr id="30" name="Text 28"/>
          <p:cNvSpPr/>
          <p:nvPr/>
        </p:nvSpPr>
        <p:spPr>
          <a:xfrm>
            <a:off x="960120" y="5285232"/>
            <a:ext cx="10104120" cy="256032"/>
          </a:xfrm>
          <a:prstGeom prst="rect">
            <a:avLst/>
          </a:prstGeom>
          <a:noFill/>
          <a:ln/>
        </p:spPr>
        <p:txBody>
          <a:bodyPr wrap="square" lIns="0" tIns="0" rIns="0" bIns="0" rtlCol="0" anchor="ctr"/>
          <a:lstStyle/>
          <a:p>
            <a:pPr marL="0" indent="0" algn="ctr">
              <a:buNone/>
            </a:pPr>
            <a:r>
              <a:rPr lang="en-US" sz="1340" b="1" dirty="0">
                <a:solidFill>
                  <a:srgbClr val="FFFFFF"/>
                </a:solidFill>
              </a:rPr>
              <a:t>Point for primary care: prediabetes often travels with metabolic syndrome. MESA shows this risk can already be seen as coronary calcium before symptoms appear.</a:t>
            </a:r>
            <a:endParaRPr lang="en-US" sz="1340" dirty="0"/>
          </a:p>
        </p:txBody>
      </p:sp>
      <p:sp>
        <p:nvSpPr>
          <p:cNvPr id="31" name="Shape 29"/>
          <p:cNvSpPr/>
          <p:nvPr/>
        </p:nvSpPr>
        <p:spPr>
          <a:xfrm>
            <a:off x="347472" y="6446520"/>
            <a:ext cx="11475720" cy="0"/>
          </a:xfrm>
          <a:prstGeom prst="line">
            <a:avLst/>
          </a:prstGeom>
          <a:noFill/>
          <a:ln w="7620">
            <a:solidFill>
              <a:srgbClr val="C7D9E2"/>
            </a:solidFill>
            <a:prstDash val="solid"/>
          </a:ln>
        </p:spPr>
        <p:txBody>
          <a:bodyPr/>
          <a:lstStyle/>
          <a:p>
            <a:endParaRPr lang="en-US"/>
          </a:p>
        </p:txBody>
      </p:sp>
      <p:sp>
        <p:nvSpPr>
          <p:cNvPr id="32" name="Text 30"/>
          <p:cNvSpPr/>
          <p:nvPr/>
        </p:nvSpPr>
        <p:spPr>
          <a:xfrm>
            <a:off x="411480" y="6236208"/>
            <a:ext cx="10515600" cy="146304"/>
          </a:xfrm>
          <a:prstGeom prst="rect">
            <a:avLst/>
          </a:prstGeom>
          <a:noFill/>
          <a:ln/>
        </p:spPr>
        <p:txBody>
          <a:bodyPr wrap="square" lIns="0" tIns="0" rIns="0" bIns="0" rtlCol="0" anchor="ctr"/>
          <a:lstStyle/>
          <a:p>
            <a:pPr marL="0" indent="0">
              <a:buNone/>
            </a:pPr>
            <a:r>
              <a:rPr lang="en-US" sz="550" dirty="0">
                <a:solidFill>
                  <a:srgbClr val="607786"/>
                </a:solidFill>
                <a:latin typeface="Aptos" pitchFamily="34" charset="0"/>
                <a:ea typeface="Aptos" pitchFamily="34" charset="-122"/>
                <a:cs typeface="Aptos" pitchFamily="34" charset="-120"/>
              </a:rPr>
              <a:t>References: Bild et al., Am J Epidemiol 2002; Wong et al., JACC Cardiovasc Imaging 2012; ADA Standards of Care in Diabetes—2026.</a:t>
            </a:r>
            <a:endParaRPr lang="en-US" sz="550" dirty="0"/>
          </a:p>
        </p:txBody>
      </p:sp>
      <p:sp>
        <p:nvSpPr>
          <p:cNvPr id="33" name="Text 31"/>
          <p:cNvSpPr/>
          <p:nvPr/>
        </p:nvSpPr>
        <p:spPr>
          <a:xfrm>
            <a:off x="411480" y="6547104"/>
            <a:ext cx="5120640" cy="109728"/>
          </a:xfrm>
          <a:prstGeom prst="rect">
            <a:avLst/>
          </a:prstGeom>
          <a:noFill/>
          <a:ln/>
        </p:spPr>
        <p:txBody>
          <a:bodyPr wrap="square" lIns="0" tIns="0" rIns="0" bIns="0" rtlCol="0" anchor="ctr"/>
          <a:lstStyle/>
          <a:p>
            <a:pPr marL="0" indent="0">
              <a:buNone/>
            </a:pPr>
            <a:r>
              <a:rPr lang="en-US" sz="550" dirty="0">
                <a:solidFill>
                  <a:srgbClr val="607786"/>
                </a:solidFill>
                <a:latin typeface="Aptos" pitchFamily="34" charset="0"/>
                <a:ea typeface="Aptos" pitchFamily="34" charset="-122"/>
                <a:cs typeface="Aptos" pitchFamily="34" charset="-120"/>
              </a:rPr>
              <a:t>Diabetes, Prediabetes &amp; Cardiovascular Risk in Primary Care</a:t>
            </a:r>
            <a:endParaRPr lang="en-US" sz="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86740" y="618503"/>
            <a:ext cx="11201400" cy="457200"/>
          </a:xfrm>
          <a:prstGeom prst="rect">
            <a:avLst/>
          </a:prstGeom>
          <a:noFill/>
          <a:ln/>
        </p:spPr>
        <p:txBody>
          <a:bodyPr wrap="square" lIns="0" tIns="0" rIns="0" bIns="0" rtlCol="0" anchor="ctr"/>
          <a:lstStyle/>
          <a:p>
            <a:pPr marL="0" indent="0">
              <a:buNone/>
            </a:pPr>
            <a:r>
              <a:rPr lang="en-US" sz="4000" b="1" dirty="0">
                <a:solidFill>
                  <a:srgbClr val="123042"/>
                </a:solidFill>
                <a:latin typeface="Aptos Display" pitchFamily="34" charset="0"/>
                <a:ea typeface="Aptos Display" pitchFamily="34" charset="-122"/>
                <a:cs typeface="Aptos Display" pitchFamily="34" charset="-120"/>
              </a:rPr>
              <a:t>Evidence-based medications: headline cardiovascular data</a:t>
            </a:r>
            <a:endParaRPr lang="en-US" sz="4000" dirty="0"/>
          </a:p>
        </p:txBody>
      </p:sp>
      <p:sp>
        <p:nvSpPr>
          <p:cNvPr id="4" name="Shape 2"/>
          <p:cNvSpPr/>
          <p:nvPr/>
        </p:nvSpPr>
        <p:spPr>
          <a:xfrm>
            <a:off x="586740" y="1611590"/>
            <a:ext cx="3429000" cy="3337560"/>
          </a:xfrm>
          <a:prstGeom prst="roundRect">
            <a:avLst>
              <a:gd name="adj" fmla="val 3288"/>
            </a:avLst>
          </a:prstGeom>
          <a:solidFill>
            <a:srgbClr val="FFFFFF"/>
          </a:solidFill>
          <a:ln w="7620">
            <a:solidFill>
              <a:srgbClr val="D6E3EA"/>
            </a:solidFill>
            <a:prstDash val="solid"/>
          </a:ln>
          <a:effectLst>
            <a:outerShdw blurRad="12700" dist="6350" dir="2700000" algn="bl" rotWithShape="0">
              <a:srgbClr val="C8D7DF">
                <a:alpha val="13000"/>
              </a:srgbClr>
            </a:outerShdw>
          </a:effectLst>
        </p:spPr>
        <p:txBody>
          <a:bodyPr/>
          <a:lstStyle/>
          <a:p>
            <a:endParaRPr lang="en-US" sz="3200"/>
          </a:p>
        </p:txBody>
      </p:sp>
      <p:sp>
        <p:nvSpPr>
          <p:cNvPr id="5" name="Shape 3"/>
          <p:cNvSpPr/>
          <p:nvPr/>
        </p:nvSpPr>
        <p:spPr>
          <a:xfrm>
            <a:off x="998220" y="1721318"/>
            <a:ext cx="2331720" cy="292608"/>
          </a:xfrm>
          <a:prstGeom prst="roundRect">
            <a:avLst>
              <a:gd name="adj" fmla="val 25000"/>
            </a:avLst>
          </a:prstGeom>
          <a:solidFill>
            <a:srgbClr val="0E7C86"/>
          </a:solidFill>
          <a:ln w="12700">
            <a:solidFill>
              <a:srgbClr val="0E7C86"/>
            </a:solidFill>
            <a:prstDash val="solid"/>
          </a:ln>
        </p:spPr>
        <p:txBody>
          <a:bodyPr/>
          <a:lstStyle/>
          <a:p>
            <a:endParaRPr lang="en-US" sz="3200"/>
          </a:p>
        </p:txBody>
      </p:sp>
      <p:sp>
        <p:nvSpPr>
          <p:cNvPr id="6" name="Text 4"/>
          <p:cNvSpPr/>
          <p:nvPr/>
        </p:nvSpPr>
        <p:spPr>
          <a:xfrm>
            <a:off x="1071372" y="1790219"/>
            <a:ext cx="2185416" cy="128016"/>
          </a:xfrm>
          <a:prstGeom prst="rect">
            <a:avLst/>
          </a:prstGeom>
          <a:noFill/>
          <a:ln/>
        </p:spPr>
        <p:txBody>
          <a:bodyPr wrap="square" lIns="0" tIns="0" rIns="0" bIns="0" rtlCol="0" anchor="ctr"/>
          <a:lstStyle/>
          <a:p>
            <a:pPr marL="0" indent="0" algn="ctr">
              <a:buNone/>
            </a:pPr>
            <a:r>
              <a:rPr lang="en-US" sz="1050" b="1" dirty="0">
                <a:solidFill>
                  <a:srgbClr val="FFFFFF"/>
                </a:solidFill>
              </a:rPr>
              <a:t>EMPA-REG OUTCOME</a:t>
            </a:r>
            <a:endParaRPr lang="en-US" sz="1050" dirty="0"/>
          </a:p>
        </p:txBody>
      </p:sp>
      <p:sp>
        <p:nvSpPr>
          <p:cNvPr id="7" name="Text 5"/>
          <p:cNvSpPr/>
          <p:nvPr/>
        </p:nvSpPr>
        <p:spPr>
          <a:xfrm>
            <a:off x="842772" y="2388830"/>
            <a:ext cx="2880360" cy="502920"/>
          </a:xfrm>
          <a:prstGeom prst="rect">
            <a:avLst/>
          </a:prstGeom>
          <a:noFill/>
          <a:ln/>
        </p:spPr>
        <p:txBody>
          <a:bodyPr wrap="square" lIns="0" tIns="0" rIns="0" bIns="0" rtlCol="0" anchor="ctr">
            <a:normAutofit/>
          </a:bodyPr>
          <a:lstStyle/>
          <a:p>
            <a:pPr marL="0" indent="0">
              <a:buNone/>
            </a:pPr>
            <a:r>
              <a:rPr lang="en-US" sz="1600" dirty="0">
                <a:solidFill>
                  <a:srgbClr val="4A5568"/>
                </a:solidFill>
              </a:rPr>
              <a:t>Empagliflozin in T2D + high CV risk</a:t>
            </a:r>
            <a:endParaRPr lang="en-US" sz="1600" dirty="0"/>
          </a:p>
        </p:txBody>
      </p:sp>
      <p:sp>
        <p:nvSpPr>
          <p:cNvPr id="8" name="Text 6"/>
          <p:cNvSpPr/>
          <p:nvPr/>
        </p:nvSpPr>
        <p:spPr>
          <a:xfrm>
            <a:off x="842772" y="3520039"/>
            <a:ext cx="2880360" cy="594360"/>
          </a:xfrm>
          <a:prstGeom prst="rect">
            <a:avLst/>
          </a:prstGeom>
          <a:noFill/>
          <a:ln/>
        </p:spPr>
        <p:txBody>
          <a:bodyPr wrap="square" lIns="0" tIns="0" rIns="0" bIns="0" rtlCol="0" anchor="ctr">
            <a:noAutofit/>
          </a:bodyPr>
          <a:lstStyle/>
          <a:p>
            <a:pPr marL="0" indent="0">
              <a:buNone/>
            </a:pPr>
            <a:r>
              <a:rPr lang="en-US" sz="2800" b="1" dirty="0">
                <a:solidFill>
                  <a:srgbClr val="0E7C86"/>
                </a:solidFill>
              </a:rPr>
              <a:t>38% relative reduction in CV death</a:t>
            </a:r>
            <a:endParaRPr lang="en-US" sz="2800" dirty="0"/>
          </a:p>
        </p:txBody>
      </p:sp>
      <p:sp>
        <p:nvSpPr>
          <p:cNvPr id="9" name="Text 7"/>
          <p:cNvSpPr/>
          <p:nvPr/>
        </p:nvSpPr>
        <p:spPr>
          <a:xfrm>
            <a:off x="842772" y="4666488"/>
            <a:ext cx="2880360" cy="201168"/>
          </a:xfrm>
          <a:prstGeom prst="rect">
            <a:avLst/>
          </a:prstGeom>
          <a:noFill/>
          <a:ln/>
        </p:spPr>
        <p:txBody>
          <a:bodyPr wrap="square" lIns="0" tIns="0" rIns="0" bIns="0" rtlCol="0" anchor="ctr"/>
          <a:lstStyle/>
          <a:p>
            <a:pPr marL="0" indent="0">
              <a:buNone/>
            </a:pPr>
            <a:r>
              <a:rPr lang="en-US" sz="1050" dirty="0">
                <a:solidFill>
                  <a:srgbClr val="4A5568"/>
                </a:solidFill>
              </a:rPr>
              <a:t>Zinman et al., NEJM 2015</a:t>
            </a:r>
            <a:endParaRPr lang="en-US" sz="1050" dirty="0"/>
          </a:p>
        </p:txBody>
      </p:sp>
      <p:sp>
        <p:nvSpPr>
          <p:cNvPr id="10" name="Shape 8"/>
          <p:cNvSpPr/>
          <p:nvPr/>
        </p:nvSpPr>
        <p:spPr>
          <a:xfrm>
            <a:off x="4472940" y="1608622"/>
            <a:ext cx="3429000" cy="3337560"/>
          </a:xfrm>
          <a:prstGeom prst="roundRect">
            <a:avLst>
              <a:gd name="adj" fmla="val 3288"/>
            </a:avLst>
          </a:prstGeom>
          <a:solidFill>
            <a:srgbClr val="FFFFFF"/>
          </a:solidFill>
          <a:ln w="7620">
            <a:solidFill>
              <a:srgbClr val="D6E3EA"/>
            </a:solidFill>
            <a:prstDash val="solid"/>
          </a:ln>
          <a:effectLst>
            <a:outerShdw blurRad="12700" dist="6350" dir="2700000" algn="bl" rotWithShape="0">
              <a:srgbClr val="C8D7DF">
                <a:alpha val="13000"/>
              </a:srgbClr>
            </a:outerShdw>
          </a:effectLst>
        </p:spPr>
        <p:txBody>
          <a:bodyPr/>
          <a:lstStyle/>
          <a:p>
            <a:endParaRPr lang="en-US" sz="3200"/>
          </a:p>
        </p:txBody>
      </p:sp>
      <p:sp>
        <p:nvSpPr>
          <p:cNvPr id="11" name="Shape 9"/>
          <p:cNvSpPr/>
          <p:nvPr/>
        </p:nvSpPr>
        <p:spPr>
          <a:xfrm>
            <a:off x="4843272" y="1728377"/>
            <a:ext cx="2331720" cy="292608"/>
          </a:xfrm>
          <a:prstGeom prst="roundRect">
            <a:avLst>
              <a:gd name="adj" fmla="val 25000"/>
            </a:avLst>
          </a:prstGeom>
          <a:solidFill>
            <a:srgbClr val="123042"/>
          </a:solidFill>
          <a:ln w="12700">
            <a:solidFill>
              <a:srgbClr val="123042"/>
            </a:solidFill>
            <a:prstDash val="solid"/>
          </a:ln>
        </p:spPr>
        <p:txBody>
          <a:bodyPr/>
          <a:lstStyle/>
          <a:p>
            <a:endParaRPr lang="en-US" sz="3200"/>
          </a:p>
        </p:txBody>
      </p:sp>
      <p:sp>
        <p:nvSpPr>
          <p:cNvPr id="12" name="Text 10"/>
          <p:cNvSpPr/>
          <p:nvPr/>
        </p:nvSpPr>
        <p:spPr>
          <a:xfrm>
            <a:off x="4870945" y="1803614"/>
            <a:ext cx="2185416" cy="128016"/>
          </a:xfrm>
          <a:prstGeom prst="rect">
            <a:avLst/>
          </a:prstGeom>
          <a:noFill/>
          <a:ln/>
        </p:spPr>
        <p:txBody>
          <a:bodyPr wrap="square" lIns="0" tIns="0" rIns="0" bIns="0" rtlCol="0" anchor="ctr"/>
          <a:lstStyle/>
          <a:p>
            <a:pPr marL="0" indent="0" algn="ctr">
              <a:buNone/>
            </a:pPr>
            <a:r>
              <a:rPr lang="en-US" sz="1050" b="1" dirty="0">
                <a:solidFill>
                  <a:srgbClr val="FFFFFF"/>
                </a:solidFill>
              </a:rPr>
              <a:t>DAPA-HF</a:t>
            </a:r>
            <a:endParaRPr lang="en-US" sz="1050" dirty="0"/>
          </a:p>
        </p:txBody>
      </p:sp>
      <p:sp>
        <p:nvSpPr>
          <p:cNvPr id="13" name="Text 11"/>
          <p:cNvSpPr/>
          <p:nvPr/>
        </p:nvSpPr>
        <p:spPr>
          <a:xfrm>
            <a:off x="4655820" y="2130312"/>
            <a:ext cx="2880360" cy="502920"/>
          </a:xfrm>
          <a:prstGeom prst="rect">
            <a:avLst/>
          </a:prstGeom>
          <a:noFill/>
          <a:ln/>
        </p:spPr>
        <p:txBody>
          <a:bodyPr wrap="square" lIns="0" tIns="0" rIns="0" bIns="0" rtlCol="0" anchor="ctr">
            <a:normAutofit/>
          </a:bodyPr>
          <a:lstStyle/>
          <a:p>
            <a:pPr marL="0" indent="0">
              <a:buNone/>
            </a:pPr>
            <a:r>
              <a:rPr lang="en-US" sz="1600" dirty="0">
                <a:solidFill>
                  <a:srgbClr val="4A5568"/>
                </a:solidFill>
              </a:rPr>
              <a:t>Dapagliflozin in HFrEF, with/without diabetes</a:t>
            </a:r>
            <a:endParaRPr lang="en-US" sz="1600" dirty="0"/>
          </a:p>
        </p:txBody>
      </p:sp>
      <p:sp>
        <p:nvSpPr>
          <p:cNvPr id="14" name="Text 12"/>
          <p:cNvSpPr/>
          <p:nvPr/>
        </p:nvSpPr>
        <p:spPr>
          <a:xfrm>
            <a:off x="4655820" y="2733575"/>
            <a:ext cx="3154680" cy="1778107"/>
          </a:xfrm>
          <a:prstGeom prst="rect">
            <a:avLst/>
          </a:prstGeom>
          <a:noFill/>
          <a:ln/>
        </p:spPr>
        <p:txBody>
          <a:bodyPr wrap="square" lIns="0" tIns="0" rIns="0" bIns="0" rtlCol="0" anchor="ctr">
            <a:noAutofit/>
          </a:bodyPr>
          <a:lstStyle/>
          <a:p>
            <a:pPr marL="0" indent="0">
              <a:buNone/>
            </a:pPr>
            <a:r>
              <a:rPr lang="en-US" sz="2400" b="1" dirty="0">
                <a:solidFill>
                  <a:srgbClr val="123042"/>
                </a:solidFill>
              </a:rPr>
              <a:t>26% relative reduction in worsening HF or CV death</a:t>
            </a:r>
            <a:endParaRPr lang="en-US" sz="2400" dirty="0"/>
          </a:p>
        </p:txBody>
      </p:sp>
      <p:sp>
        <p:nvSpPr>
          <p:cNvPr id="15" name="Text 13"/>
          <p:cNvSpPr/>
          <p:nvPr/>
        </p:nvSpPr>
        <p:spPr>
          <a:xfrm>
            <a:off x="4637532" y="4692076"/>
            <a:ext cx="2880360" cy="201168"/>
          </a:xfrm>
          <a:prstGeom prst="rect">
            <a:avLst/>
          </a:prstGeom>
          <a:noFill/>
          <a:ln/>
        </p:spPr>
        <p:txBody>
          <a:bodyPr wrap="square" lIns="0" tIns="0" rIns="0" bIns="0" rtlCol="0" anchor="ctr"/>
          <a:lstStyle/>
          <a:p>
            <a:pPr marL="0" indent="0">
              <a:buNone/>
            </a:pPr>
            <a:r>
              <a:rPr lang="en-US" sz="1050" dirty="0">
                <a:solidFill>
                  <a:srgbClr val="4A5568"/>
                </a:solidFill>
              </a:rPr>
              <a:t>McMurray et al., NEJM 2019</a:t>
            </a:r>
            <a:endParaRPr lang="en-US" sz="1050" dirty="0"/>
          </a:p>
        </p:txBody>
      </p:sp>
      <p:sp>
        <p:nvSpPr>
          <p:cNvPr id="16" name="Shape 14"/>
          <p:cNvSpPr/>
          <p:nvPr/>
        </p:nvSpPr>
        <p:spPr>
          <a:xfrm>
            <a:off x="8176260" y="1611590"/>
            <a:ext cx="3429000" cy="3337560"/>
          </a:xfrm>
          <a:prstGeom prst="roundRect">
            <a:avLst>
              <a:gd name="adj" fmla="val 3288"/>
            </a:avLst>
          </a:prstGeom>
          <a:solidFill>
            <a:srgbClr val="FFFFFF"/>
          </a:solidFill>
          <a:ln w="7620">
            <a:solidFill>
              <a:srgbClr val="D6E3EA"/>
            </a:solidFill>
            <a:prstDash val="solid"/>
          </a:ln>
          <a:effectLst>
            <a:outerShdw blurRad="12700" dist="6350" dir="2700000" algn="bl" rotWithShape="0">
              <a:srgbClr val="C8D7DF">
                <a:alpha val="13000"/>
              </a:srgbClr>
            </a:outerShdw>
          </a:effectLst>
        </p:spPr>
        <p:txBody>
          <a:bodyPr/>
          <a:lstStyle/>
          <a:p>
            <a:endParaRPr lang="en-US" sz="3200"/>
          </a:p>
        </p:txBody>
      </p:sp>
      <p:sp>
        <p:nvSpPr>
          <p:cNvPr id="17" name="Shape 15"/>
          <p:cNvSpPr/>
          <p:nvPr/>
        </p:nvSpPr>
        <p:spPr>
          <a:xfrm>
            <a:off x="8724900" y="1744098"/>
            <a:ext cx="2331720" cy="292608"/>
          </a:xfrm>
          <a:prstGeom prst="roundRect">
            <a:avLst>
              <a:gd name="adj" fmla="val 25000"/>
            </a:avLst>
          </a:prstGeom>
          <a:solidFill>
            <a:srgbClr val="F59E0B"/>
          </a:solidFill>
          <a:ln w="12700">
            <a:solidFill>
              <a:srgbClr val="F59E0B"/>
            </a:solidFill>
            <a:prstDash val="solid"/>
          </a:ln>
        </p:spPr>
        <p:txBody>
          <a:bodyPr/>
          <a:lstStyle/>
          <a:p>
            <a:endParaRPr lang="en-US" sz="3200"/>
          </a:p>
        </p:txBody>
      </p:sp>
      <p:sp>
        <p:nvSpPr>
          <p:cNvPr id="18" name="Text 16"/>
          <p:cNvSpPr/>
          <p:nvPr/>
        </p:nvSpPr>
        <p:spPr>
          <a:xfrm>
            <a:off x="8798052" y="1854227"/>
            <a:ext cx="2185416" cy="128016"/>
          </a:xfrm>
          <a:prstGeom prst="rect">
            <a:avLst/>
          </a:prstGeom>
          <a:noFill/>
          <a:ln/>
        </p:spPr>
        <p:txBody>
          <a:bodyPr wrap="square" lIns="0" tIns="0" rIns="0" bIns="0" rtlCol="0" anchor="ctr"/>
          <a:lstStyle/>
          <a:p>
            <a:pPr marL="0" indent="0" algn="ctr">
              <a:buNone/>
            </a:pPr>
            <a:r>
              <a:rPr lang="en-US" sz="1050" b="1" dirty="0">
                <a:solidFill>
                  <a:srgbClr val="FFFFFF"/>
                </a:solidFill>
              </a:rPr>
              <a:t>SELECT</a:t>
            </a:r>
            <a:endParaRPr lang="en-US" sz="1050" dirty="0"/>
          </a:p>
        </p:txBody>
      </p:sp>
      <p:sp>
        <p:nvSpPr>
          <p:cNvPr id="19" name="Text 17"/>
          <p:cNvSpPr/>
          <p:nvPr/>
        </p:nvSpPr>
        <p:spPr>
          <a:xfrm>
            <a:off x="8432292" y="2388830"/>
            <a:ext cx="2880360" cy="502920"/>
          </a:xfrm>
          <a:prstGeom prst="rect">
            <a:avLst/>
          </a:prstGeom>
          <a:noFill/>
          <a:ln/>
        </p:spPr>
        <p:txBody>
          <a:bodyPr wrap="square" lIns="0" tIns="0" rIns="0" bIns="0" rtlCol="0" anchor="ctr">
            <a:noAutofit/>
          </a:bodyPr>
          <a:lstStyle/>
          <a:p>
            <a:pPr marL="0" indent="0">
              <a:buNone/>
            </a:pPr>
            <a:r>
              <a:rPr lang="en-US" sz="1600" dirty="0">
                <a:solidFill>
                  <a:srgbClr val="4A5568"/>
                </a:solidFill>
              </a:rPr>
              <a:t>Semaglutide 2.4 mg in overweight/obesity + established CVD, no diabetes</a:t>
            </a:r>
            <a:endParaRPr lang="en-US" sz="1600" dirty="0"/>
          </a:p>
        </p:txBody>
      </p:sp>
      <p:sp>
        <p:nvSpPr>
          <p:cNvPr id="20" name="Text 18"/>
          <p:cNvSpPr/>
          <p:nvPr/>
        </p:nvSpPr>
        <p:spPr>
          <a:xfrm>
            <a:off x="8432292" y="3120350"/>
            <a:ext cx="2880360" cy="1515820"/>
          </a:xfrm>
          <a:prstGeom prst="rect">
            <a:avLst/>
          </a:prstGeom>
          <a:noFill/>
          <a:ln/>
        </p:spPr>
        <p:txBody>
          <a:bodyPr wrap="square" lIns="0" tIns="0" rIns="0" bIns="0" rtlCol="0" anchor="ctr">
            <a:noAutofit/>
          </a:bodyPr>
          <a:lstStyle/>
          <a:p>
            <a:pPr marL="0" indent="0">
              <a:buNone/>
            </a:pPr>
            <a:r>
              <a:rPr lang="en-US" sz="2400" b="1" dirty="0">
                <a:solidFill>
                  <a:srgbClr val="F59E0B"/>
                </a:solidFill>
              </a:rPr>
              <a:t>20% relative reduction in 3-point MACE</a:t>
            </a:r>
            <a:endParaRPr lang="en-US" sz="2400" dirty="0"/>
          </a:p>
        </p:txBody>
      </p:sp>
      <p:sp>
        <p:nvSpPr>
          <p:cNvPr id="21" name="Text 19"/>
          <p:cNvSpPr/>
          <p:nvPr/>
        </p:nvSpPr>
        <p:spPr>
          <a:xfrm>
            <a:off x="8432292" y="4692076"/>
            <a:ext cx="2880360" cy="201168"/>
          </a:xfrm>
          <a:prstGeom prst="rect">
            <a:avLst/>
          </a:prstGeom>
          <a:noFill/>
          <a:ln/>
        </p:spPr>
        <p:txBody>
          <a:bodyPr wrap="square" lIns="0" tIns="0" rIns="0" bIns="0" rtlCol="0" anchor="ctr"/>
          <a:lstStyle/>
          <a:p>
            <a:pPr marL="0" indent="0">
              <a:buNone/>
            </a:pPr>
            <a:r>
              <a:rPr lang="en-US" sz="1050" dirty="0">
                <a:solidFill>
                  <a:srgbClr val="4A5568"/>
                </a:solidFill>
              </a:rPr>
              <a:t>Lincoff et al., NEJM 2023</a:t>
            </a:r>
            <a:endParaRPr lang="en-US" sz="1050" dirty="0"/>
          </a:p>
        </p:txBody>
      </p:sp>
      <p:sp>
        <p:nvSpPr>
          <p:cNvPr id="23" name="Text 21"/>
          <p:cNvSpPr/>
          <p:nvPr/>
        </p:nvSpPr>
        <p:spPr>
          <a:xfrm>
            <a:off x="502920" y="6053328"/>
            <a:ext cx="11155680" cy="201168"/>
          </a:xfrm>
          <a:prstGeom prst="rect">
            <a:avLst/>
          </a:prstGeom>
          <a:noFill/>
          <a:ln/>
        </p:spPr>
        <p:txBody>
          <a:bodyPr wrap="square" lIns="0" tIns="0" rIns="0" bIns="0" rtlCol="0" anchor="ctr">
            <a:normAutofit/>
          </a:bodyPr>
          <a:lstStyle/>
          <a:p>
            <a:pPr marL="0" indent="0">
              <a:buNone/>
            </a:pPr>
            <a:r>
              <a:rPr lang="en-US" sz="900" dirty="0">
                <a:solidFill>
                  <a:srgbClr val="708692"/>
                </a:solidFill>
              </a:rPr>
              <a:t>Zinman et al. NEJM 2015  |  McMurray et al. NEJM 2019  |  Lincoff et al. NEJM 2023  |  ADA Standards of Care—2026</a:t>
            </a:r>
            <a:endParaRPr lang="en-US" sz="900" dirty="0"/>
          </a:p>
        </p:txBody>
      </p:sp>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700">
                <a:solidFill>
                  <a:srgbClr val="6B7C86"/>
                </a:solidFill>
                <a:latin typeface="Aptos"/>
                <a:ea typeface="Aptos"/>
                <a:cs typeface="Aptos"/>
              </a:defRPr>
            </a:lvl1pPr>
          </a:lstStyle>
          <a:p>
            <a:pPr algn="l"/>
            <a:fld id="{F7021451-1387-4CA6-816F-3879F97B5CBC}" type="slidenum">
              <a:rPr lang="en-US" sz="1050" b="0"/>
              <a:t>13</a:t>
            </a:fld>
            <a:endParaRPr lang="en-US" sz="105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51046" y="544630"/>
            <a:ext cx="11155679" cy="314093"/>
          </a:xfrm>
          <a:prstGeom prst="rect">
            <a:avLst/>
          </a:prstGeom>
          <a:noFill/>
          <a:ln/>
        </p:spPr>
        <p:txBody>
          <a:bodyPr wrap="square" lIns="0" tIns="0" rIns="0" bIns="0" rtlCol="0" anchor="ctr"/>
          <a:lstStyle/>
          <a:p>
            <a:pPr marL="0" indent="0">
              <a:buNone/>
            </a:pPr>
            <a:r>
              <a:rPr lang="en-US" sz="3600" b="1" dirty="0">
                <a:solidFill>
                  <a:srgbClr val="123042"/>
                </a:solidFill>
                <a:latin typeface="Aptos Display" pitchFamily="34" charset="0"/>
                <a:ea typeface="Aptos Display" pitchFamily="34" charset="-122"/>
                <a:cs typeface="Aptos Display" pitchFamily="34" charset="-120"/>
              </a:rPr>
              <a:t>Prediabetes: lifestyle is a cardiovascular intervention</a:t>
            </a:r>
            <a:endParaRPr lang="en-US" sz="3600" dirty="0"/>
          </a:p>
        </p:txBody>
      </p:sp>
      <p:sp>
        <p:nvSpPr>
          <p:cNvPr id="3" name="Text 1"/>
          <p:cNvSpPr/>
          <p:nvPr/>
        </p:nvSpPr>
        <p:spPr>
          <a:xfrm>
            <a:off x="551046" y="1298810"/>
            <a:ext cx="8412480" cy="256032"/>
          </a:xfrm>
          <a:prstGeom prst="rect">
            <a:avLst/>
          </a:prstGeom>
          <a:noFill/>
          <a:ln/>
        </p:spPr>
        <p:txBody>
          <a:bodyPr wrap="square" lIns="0" tIns="0" rIns="0" bIns="0" rtlCol="0" anchor="ctr"/>
          <a:lstStyle/>
          <a:p>
            <a:pPr marL="0" indent="0">
              <a:buNone/>
            </a:pPr>
            <a:r>
              <a:rPr lang="en-US" dirty="0">
                <a:solidFill>
                  <a:srgbClr val="4A5568"/>
                </a:solidFill>
              </a:rPr>
              <a:t>Lifestyle treatment prevents diabetes and improves cardiometabolic risk.</a:t>
            </a:r>
            <a:endParaRPr lang="en-US" dirty="0"/>
          </a:p>
        </p:txBody>
      </p:sp>
      <p:sp>
        <p:nvSpPr>
          <p:cNvPr id="4" name="Shape 2"/>
          <p:cNvSpPr/>
          <p:nvPr/>
        </p:nvSpPr>
        <p:spPr>
          <a:xfrm>
            <a:off x="752215" y="1647606"/>
            <a:ext cx="3182112" cy="1766007"/>
          </a:xfrm>
          <a:prstGeom prst="roundRect">
            <a:avLst>
              <a:gd name="adj" fmla="val 10435"/>
            </a:avLst>
          </a:prstGeom>
          <a:solidFill>
            <a:srgbClr val="FFFFFF"/>
          </a:solidFill>
          <a:ln w="8890">
            <a:solidFill>
              <a:srgbClr val="D6E3EA"/>
            </a:solidFill>
            <a:prstDash val="solid"/>
          </a:ln>
          <a:effectLst>
            <a:outerShdw blurRad="19050" dist="8890" dir="2700000" algn="bl" rotWithShape="0">
              <a:srgbClr val="C8D7DF">
                <a:alpha val="15000"/>
              </a:srgbClr>
            </a:outerShdw>
          </a:effectLst>
        </p:spPr>
        <p:txBody>
          <a:bodyPr/>
          <a:lstStyle/>
          <a:p>
            <a:endParaRPr lang="en-US" sz="3600"/>
          </a:p>
        </p:txBody>
      </p:sp>
      <p:sp>
        <p:nvSpPr>
          <p:cNvPr id="5" name="Text 3"/>
          <p:cNvSpPr/>
          <p:nvPr/>
        </p:nvSpPr>
        <p:spPr>
          <a:xfrm>
            <a:off x="1227424" y="1920602"/>
            <a:ext cx="2414016" cy="384048"/>
          </a:xfrm>
          <a:prstGeom prst="rect">
            <a:avLst/>
          </a:prstGeom>
          <a:noFill/>
          <a:ln/>
        </p:spPr>
        <p:txBody>
          <a:bodyPr wrap="square" lIns="0" tIns="0" rIns="0" bIns="0" rtlCol="0" anchor="ctr"/>
          <a:lstStyle/>
          <a:p>
            <a:pPr marL="0" indent="0" algn="ctr">
              <a:buNone/>
            </a:pPr>
            <a:r>
              <a:rPr lang="en-US" sz="4400" b="1" dirty="0">
                <a:solidFill>
                  <a:srgbClr val="238B45"/>
                </a:solidFill>
                <a:latin typeface="Aptos Display" pitchFamily="34" charset="0"/>
                <a:ea typeface="Aptos Display" pitchFamily="34" charset="-122"/>
                <a:cs typeface="Aptos Display" pitchFamily="34" charset="-120"/>
              </a:rPr>
              <a:t>58%</a:t>
            </a:r>
            <a:endParaRPr lang="en-US" sz="4400" dirty="0"/>
          </a:p>
        </p:txBody>
      </p:sp>
      <p:sp>
        <p:nvSpPr>
          <p:cNvPr id="6" name="Text 4"/>
          <p:cNvSpPr/>
          <p:nvPr/>
        </p:nvSpPr>
        <p:spPr>
          <a:xfrm>
            <a:off x="1136263" y="2766502"/>
            <a:ext cx="2414016" cy="347472"/>
          </a:xfrm>
          <a:prstGeom prst="rect">
            <a:avLst/>
          </a:prstGeom>
          <a:noFill/>
          <a:ln/>
        </p:spPr>
        <p:txBody>
          <a:bodyPr wrap="square" lIns="0" tIns="0" rIns="0" bIns="0" rtlCol="0" anchor="ctr">
            <a:noAutofit/>
          </a:bodyPr>
          <a:lstStyle/>
          <a:p>
            <a:pPr marL="0" indent="0" algn="ctr">
              <a:buNone/>
            </a:pPr>
            <a:r>
              <a:rPr lang="en-US" sz="1400" dirty="0">
                <a:solidFill>
                  <a:srgbClr val="4A5568"/>
                </a:solidFill>
              </a:rPr>
              <a:t>reduction in diabetes incidence with intensive lifestyle intervention in the DPP</a:t>
            </a:r>
            <a:endParaRPr lang="en-US" sz="1400" dirty="0"/>
          </a:p>
        </p:txBody>
      </p:sp>
      <p:sp>
        <p:nvSpPr>
          <p:cNvPr id="7" name="Shape 5"/>
          <p:cNvSpPr/>
          <p:nvPr/>
        </p:nvSpPr>
        <p:spPr>
          <a:xfrm>
            <a:off x="4338548" y="1676923"/>
            <a:ext cx="3182112" cy="1766007"/>
          </a:xfrm>
          <a:prstGeom prst="roundRect">
            <a:avLst>
              <a:gd name="adj" fmla="val 10435"/>
            </a:avLst>
          </a:prstGeom>
          <a:solidFill>
            <a:srgbClr val="FFFFFF"/>
          </a:solidFill>
          <a:ln w="8890">
            <a:solidFill>
              <a:srgbClr val="D6E3EA"/>
            </a:solidFill>
            <a:prstDash val="solid"/>
          </a:ln>
          <a:effectLst>
            <a:outerShdw blurRad="19050" dist="8890" dir="2700000" algn="bl" rotWithShape="0">
              <a:srgbClr val="C8D7DF">
                <a:alpha val="15000"/>
              </a:srgbClr>
            </a:outerShdw>
          </a:effectLst>
        </p:spPr>
        <p:txBody>
          <a:bodyPr/>
          <a:lstStyle/>
          <a:p>
            <a:endParaRPr lang="en-US" sz="3600"/>
          </a:p>
        </p:txBody>
      </p:sp>
      <p:sp>
        <p:nvSpPr>
          <p:cNvPr id="8" name="Text 6"/>
          <p:cNvSpPr/>
          <p:nvPr/>
        </p:nvSpPr>
        <p:spPr>
          <a:xfrm>
            <a:off x="4722596" y="1920602"/>
            <a:ext cx="2414016" cy="384048"/>
          </a:xfrm>
          <a:prstGeom prst="rect">
            <a:avLst/>
          </a:prstGeom>
          <a:noFill/>
          <a:ln/>
        </p:spPr>
        <p:txBody>
          <a:bodyPr wrap="square" lIns="0" tIns="0" rIns="0" bIns="0" rtlCol="0" anchor="ctr"/>
          <a:lstStyle/>
          <a:p>
            <a:pPr marL="0" indent="0" algn="ctr">
              <a:buNone/>
            </a:pPr>
            <a:r>
              <a:rPr lang="en-US" sz="4400" b="1" dirty="0">
                <a:solidFill>
                  <a:srgbClr val="0E7C86"/>
                </a:solidFill>
                <a:latin typeface="Aptos Display" pitchFamily="34" charset="0"/>
                <a:ea typeface="Aptos Display" pitchFamily="34" charset="-122"/>
                <a:cs typeface="Aptos Display" pitchFamily="34" charset="-120"/>
              </a:rPr>
              <a:t>5–7%</a:t>
            </a:r>
            <a:endParaRPr lang="en-US" sz="4400" dirty="0"/>
          </a:p>
        </p:txBody>
      </p:sp>
      <p:sp>
        <p:nvSpPr>
          <p:cNvPr id="9" name="Text 7"/>
          <p:cNvSpPr/>
          <p:nvPr/>
        </p:nvSpPr>
        <p:spPr>
          <a:xfrm>
            <a:off x="4594280" y="2691876"/>
            <a:ext cx="2414016" cy="347472"/>
          </a:xfrm>
          <a:prstGeom prst="rect">
            <a:avLst/>
          </a:prstGeom>
          <a:noFill/>
          <a:ln/>
        </p:spPr>
        <p:txBody>
          <a:bodyPr wrap="square" lIns="0" tIns="0" rIns="0" bIns="0" rtlCol="0" anchor="ctr">
            <a:noAutofit/>
          </a:bodyPr>
          <a:lstStyle/>
          <a:p>
            <a:pPr marL="0" indent="0" algn="ctr">
              <a:buNone/>
            </a:pPr>
            <a:r>
              <a:rPr lang="en-US" sz="1400" dirty="0">
                <a:solidFill>
                  <a:srgbClr val="4A5568"/>
                </a:solidFill>
              </a:rPr>
              <a:t>weight-loss goal used in diabetes prevention programs</a:t>
            </a:r>
            <a:endParaRPr lang="en-US" sz="1400" dirty="0"/>
          </a:p>
        </p:txBody>
      </p:sp>
      <p:sp>
        <p:nvSpPr>
          <p:cNvPr id="10" name="Shape 8"/>
          <p:cNvSpPr/>
          <p:nvPr/>
        </p:nvSpPr>
        <p:spPr>
          <a:xfrm>
            <a:off x="7924881" y="1719540"/>
            <a:ext cx="3182111" cy="1694073"/>
          </a:xfrm>
          <a:prstGeom prst="roundRect">
            <a:avLst>
              <a:gd name="adj" fmla="val 10435"/>
            </a:avLst>
          </a:prstGeom>
          <a:solidFill>
            <a:srgbClr val="FFFFFF"/>
          </a:solidFill>
          <a:ln w="8890">
            <a:solidFill>
              <a:srgbClr val="D6E3EA"/>
            </a:solidFill>
            <a:prstDash val="solid"/>
          </a:ln>
          <a:effectLst>
            <a:outerShdw blurRad="19050" dist="8890" dir="2700000" algn="bl" rotWithShape="0">
              <a:srgbClr val="C8D7DF">
                <a:alpha val="15000"/>
              </a:srgbClr>
            </a:outerShdw>
          </a:effectLst>
        </p:spPr>
        <p:txBody>
          <a:bodyPr/>
          <a:lstStyle/>
          <a:p>
            <a:endParaRPr lang="en-US" sz="3600"/>
          </a:p>
        </p:txBody>
      </p:sp>
      <p:sp>
        <p:nvSpPr>
          <p:cNvPr id="11" name="Text 9"/>
          <p:cNvSpPr/>
          <p:nvPr/>
        </p:nvSpPr>
        <p:spPr>
          <a:xfrm>
            <a:off x="8041867" y="1994483"/>
            <a:ext cx="2948137" cy="373607"/>
          </a:xfrm>
          <a:prstGeom prst="rect">
            <a:avLst/>
          </a:prstGeom>
          <a:noFill/>
          <a:ln/>
        </p:spPr>
        <p:txBody>
          <a:bodyPr wrap="square" lIns="0" tIns="0" rIns="0" bIns="0" rtlCol="0" anchor="ctr"/>
          <a:lstStyle/>
          <a:p>
            <a:pPr marL="0" indent="0" algn="ctr">
              <a:buNone/>
            </a:pPr>
            <a:r>
              <a:rPr lang="en-US" sz="4400" b="1" dirty="0">
                <a:solidFill>
                  <a:srgbClr val="F59E0B"/>
                </a:solidFill>
                <a:latin typeface="Aptos Display" pitchFamily="34" charset="0"/>
                <a:ea typeface="Aptos Display" pitchFamily="34" charset="-122"/>
                <a:cs typeface="Aptos Display" pitchFamily="34" charset="-120"/>
              </a:rPr>
              <a:t>150 min/wk</a:t>
            </a:r>
            <a:endParaRPr lang="en-US" sz="4400" dirty="0"/>
          </a:p>
        </p:txBody>
      </p:sp>
      <p:sp>
        <p:nvSpPr>
          <p:cNvPr id="12" name="Text 10"/>
          <p:cNvSpPr/>
          <p:nvPr/>
        </p:nvSpPr>
        <p:spPr>
          <a:xfrm>
            <a:off x="8158855" y="2766502"/>
            <a:ext cx="2414016" cy="347472"/>
          </a:xfrm>
          <a:prstGeom prst="rect">
            <a:avLst/>
          </a:prstGeom>
          <a:noFill/>
          <a:ln/>
        </p:spPr>
        <p:txBody>
          <a:bodyPr wrap="square" lIns="0" tIns="0" rIns="0" bIns="0" rtlCol="0" anchor="ctr">
            <a:noAutofit/>
          </a:bodyPr>
          <a:lstStyle/>
          <a:p>
            <a:pPr marL="0" indent="0" algn="ctr">
              <a:buNone/>
            </a:pPr>
            <a:r>
              <a:rPr lang="en-US" sz="1400" dirty="0">
                <a:solidFill>
                  <a:srgbClr val="4A5568"/>
                </a:solidFill>
              </a:rPr>
              <a:t>moderate-intensity physical activity target</a:t>
            </a:r>
            <a:endParaRPr lang="en-US" sz="1400" dirty="0"/>
          </a:p>
        </p:txBody>
      </p:sp>
      <p:sp>
        <p:nvSpPr>
          <p:cNvPr id="13" name="Shape 11"/>
          <p:cNvSpPr/>
          <p:nvPr/>
        </p:nvSpPr>
        <p:spPr>
          <a:xfrm>
            <a:off x="551047" y="3866147"/>
            <a:ext cx="10972800" cy="2031171"/>
          </a:xfrm>
          <a:prstGeom prst="roundRect">
            <a:avLst>
              <a:gd name="adj" fmla="val 10370"/>
            </a:avLst>
          </a:prstGeom>
          <a:solidFill>
            <a:srgbClr val="FFFFFF"/>
          </a:solidFill>
          <a:ln w="12700">
            <a:solidFill>
              <a:srgbClr val="D6E3EA"/>
            </a:solidFill>
            <a:prstDash val="solid"/>
          </a:ln>
        </p:spPr>
        <p:txBody>
          <a:bodyPr/>
          <a:lstStyle/>
          <a:p>
            <a:endParaRPr lang="en-US" sz="3600"/>
          </a:p>
        </p:txBody>
      </p:sp>
      <p:sp>
        <p:nvSpPr>
          <p:cNvPr id="14" name="Text 12"/>
          <p:cNvSpPr/>
          <p:nvPr/>
        </p:nvSpPr>
        <p:spPr>
          <a:xfrm>
            <a:off x="944239" y="4184246"/>
            <a:ext cx="3322040" cy="376142"/>
          </a:xfrm>
          <a:prstGeom prst="rect">
            <a:avLst/>
          </a:prstGeom>
          <a:noFill/>
          <a:ln/>
        </p:spPr>
        <p:txBody>
          <a:bodyPr wrap="square" lIns="0" tIns="0" rIns="0" bIns="0" rtlCol="0" anchor="ctr"/>
          <a:lstStyle/>
          <a:p>
            <a:pPr marL="0" indent="0">
              <a:buNone/>
            </a:pPr>
            <a:r>
              <a:rPr lang="en-US" sz="2800" b="1" dirty="0">
                <a:solidFill>
                  <a:srgbClr val="0E7C86"/>
                </a:solidFill>
              </a:rPr>
              <a:t>Primary-care counseling script</a:t>
            </a:r>
            <a:endParaRPr lang="en-US" sz="2800" dirty="0"/>
          </a:p>
        </p:txBody>
      </p:sp>
      <p:sp>
        <p:nvSpPr>
          <p:cNvPr id="15" name="Text 13"/>
          <p:cNvSpPr/>
          <p:nvPr/>
        </p:nvSpPr>
        <p:spPr>
          <a:xfrm>
            <a:off x="858849" y="5050095"/>
            <a:ext cx="10318459" cy="481463"/>
          </a:xfrm>
          <a:prstGeom prst="rect">
            <a:avLst/>
          </a:prstGeom>
          <a:noFill/>
          <a:ln/>
        </p:spPr>
        <p:txBody>
          <a:bodyPr wrap="square" lIns="0" tIns="0" rIns="0" bIns="0" rtlCol="0" anchor="ctr">
            <a:noAutofit/>
          </a:bodyPr>
          <a:lstStyle/>
          <a:p>
            <a:pPr marL="0" indent="0">
              <a:buNone/>
            </a:pPr>
            <a:r>
              <a:rPr lang="en-US" sz="2000" b="1" dirty="0">
                <a:solidFill>
                  <a:srgbClr val="123042"/>
                </a:solidFill>
              </a:rPr>
              <a:t>“Your A1c is in the prediabetes range. This is not diabetes yet, but it is a strong warning sign. Our goal is to prevent diabetes and protect your heart, kidneys, brain and legs.”</a:t>
            </a:r>
            <a:endParaRPr lang="en-US" sz="2000" dirty="0"/>
          </a:p>
        </p:txBody>
      </p:sp>
      <p:sp>
        <p:nvSpPr>
          <p:cNvPr id="16" name="Text 14"/>
          <p:cNvSpPr/>
          <p:nvPr/>
        </p:nvSpPr>
        <p:spPr>
          <a:xfrm>
            <a:off x="551047" y="6277918"/>
            <a:ext cx="11155680" cy="201168"/>
          </a:xfrm>
          <a:prstGeom prst="rect">
            <a:avLst/>
          </a:prstGeom>
          <a:noFill/>
          <a:ln/>
        </p:spPr>
        <p:txBody>
          <a:bodyPr wrap="square" lIns="0" tIns="0" rIns="0" bIns="0" rtlCol="0" anchor="ctr">
            <a:normAutofit/>
          </a:bodyPr>
          <a:lstStyle/>
          <a:p>
            <a:pPr marL="0" indent="0">
              <a:buNone/>
            </a:pPr>
            <a:r>
              <a:rPr lang="en-US" sz="1000" dirty="0">
                <a:solidFill>
                  <a:srgbClr val="708692"/>
                </a:solidFill>
              </a:rPr>
              <a:t>Diabetes Prevention Program Research Group. NEJM 2002  |  ADA Standards of Care—2026: Prevention or Delay of Diabetes</a:t>
            </a:r>
            <a:endParaRPr lang="en-US" sz="1000" dirty="0"/>
          </a:p>
        </p:txBody>
      </p:sp>
      <p:sp>
        <p:nvSpPr>
          <p:cNvPr id="25" name="Slide Number Placeholder 0"/>
          <p:cNvSpPr>
            <a:spLocks noGrp="1"/>
          </p:cNvSpPr>
          <p:nvPr>
            <p:ph type="sldNum" sz="quarter" idx="4294967295"/>
          </p:nvPr>
        </p:nvSpPr>
        <p:spPr>
          <a:xfrm>
            <a:off x="11523847" y="6808270"/>
            <a:ext cx="800000" cy="300000"/>
          </a:xfrm>
          <a:prstGeom prst="rect">
            <a:avLst/>
          </a:prstGeom>
          <a:extLst>
            <a:ext uri="{C572A759-6A51-4108-AA02-DFA0A04FC94B}">
              <ma14:wrappingTextBoxFlag xmlns="" xmlns:ma14="http://schemas.microsoft.com/office/mac/drawingml/2011/main" val="0"/>
            </a:ext>
          </a:extLst>
        </p:spPr>
        <p:txBody>
          <a:bodyPr/>
          <a:lstStyle>
            <a:lvl1pPr>
              <a:defRPr sz="700">
                <a:solidFill>
                  <a:srgbClr val="6B7C86"/>
                </a:solidFill>
                <a:latin typeface="Aptos"/>
                <a:ea typeface="Aptos"/>
                <a:cs typeface="Aptos"/>
              </a:defRPr>
            </a:lvl1pPr>
          </a:lstStyle>
          <a:p>
            <a:pPr algn="l"/>
            <a:fld id="{F7021451-1387-4CA6-816F-3879F97B5CBC}" type="slidenum">
              <a:rPr lang="en-US" sz="1100" b="0"/>
              <a:t>14</a:t>
            </a:fld>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84048" y="292608"/>
            <a:ext cx="11247120" cy="502920"/>
          </a:xfrm>
          <a:prstGeom prst="rect">
            <a:avLst/>
          </a:prstGeom>
          <a:noFill/>
          <a:ln/>
        </p:spPr>
        <p:txBody>
          <a:bodyPr wrap="square" lIns="0" tIns="0" rIns="0" bIns="0" rtlCol="0" anchor="ctr">
            <a:normAutofit/>
          </a:bodyPr>
          <a:lstStyle/>
          <a:p>
            <a:pPr marL="0" indent="0">
              <a:buNone/>
            </a:pPr>
            <a:r>
              <a:rPr lang="en-US" sz="2800" b="1" dirty="0">
                <a:solidFill>
                  <a:srgbClr val="0E3144"/>
                </a:solidFill>
                <a:latin typeface="Aptos Display" pitchFamily="34" charset="0"/>
                <a:ea typeface="Aptos Display" pitchFamily="34" charset="-122"/>
                <a:cs typeface="Aptos Display" pitchFamily="34" charset="-120"/>
              </a:rPr>
              <a:t>Lipids in Diabetes: Treat Early, Treat to Target</a:t>
            </a:r>
            <a:endParaRPr lang="en-US" sz="2800" dirty="0"/>
          </a:p>
        </p:txBody>
      </p:sp>
      <p:sp>
        <p:nvSpPr>
          <p:cNvPr id="3" name="Text 1"/>
          <p:cNvSpPr/>
          <p:nvPr/>
        </p:nvSpPr>
        <p:spPr>
          <a:xfrm>
            <a:off x="411480" y="950976"/>
            <a:ext cx="10607040" cy="256032"/>
          </a:xfrm>
          <a:prstGeom prst="rect">
            <a:avLst/>
          </a:prstGeom>
          <a:noFill/>
          <a:ln/>
        </p:spPr>
        <p:txBody>
          <a:bodyPr wrap="square" lIns="0" tIns="0" rIns="0" bIns="0" rtlCol="0" anchor="ctr">
            <a:normAutofit/>
          </a:bodyPr>
          <a:lstStyle/>
          <a:p>
            <a:pPr marL="0" indent="0">
              <a:buNone/>
            </a:pPr>
            <a:r>
              <a:rPr lang="en-US" sz="1250" dirty="0">
                <a:solidFill>
                  <a:srgbClr val="42526A"/>
                </a:solidFill>
              </a:rPr>
              <a:t>LDL-C lowering is cardiovascular prevention — not just cholesterol management.</a:t>
            </a:r>
            <a:endParaRPr lang="en-US" sz="1250" dirty="0"/>
          </a:p>
        </p:txBody>
      </p:sp>
      <p:sp>
        <p:nvSpPr>
          <p:cNvPr id="4" name="Shape 2"/>
          <p:cNvSpPr/>
          <p:nvPr/>
        </p:nvSpPr>
        <p:spPr>
          <a:xfrm>
            <a:off x="411480" y="1325880"/>
            <a:ext cx="1234440" cy="64008"/>
          </a:xfrm>
          <a:prstGeom prst="rect">
            <a:avLst/>
          </a:prstGeom>
          <a:solidFill>
            <a:srgbClr val="0B8793"/>
          </a:solidFill>
          <a:ln w="12700">
            <a:solidFill>
              <a:srgbClr val="0B8793"/>
            </a:solidFill>
            <a:prstDash val="solid"/>
          </a:ln>
        </p:spPr>
        <p:txBody>
          <a:bodyPr/>
          <a:lstStyle/>
          <a:p>
            <a:endParaRPr lang="en-US"/>
          </a:p>
        </p:txBody>
      </p:sp>
      <p:sp>
        <p:nvSpPr>
          <p:cNvPr id="5" name="Shape 3"/>
          <p:cNvSpPr/>
          <p:nvPr/>
        </p:nvSpPr>
        <p:spPr>
          <a:xfrm>
            <a:off x="640080" y="1691640"/>
            <a:ext cx="3291840" cy="1234440"/>
          </a:xfrm>
          <a:prstGeom prst="roundRect">
            <a:avLst>
              <a:gd name="adj" fmla="val 13333"/>
            </a:avLst>
          </a:prstGeom>
          <a:solidFill>
            <a:srgbClr val="FFFFFF"/>
          </a:solidFill>
          <a:ln w="12700">
            <a:solidFill>
              <a:srgbClr val="D4E3EA"/>
            </a:solidFill>
            <a:prstDash val="solid"/>
          </a:ln>
          <a:effectLst>
            <a:outerShdw blurRad="15240" dist="50800" dir="2700000" algn="bl" rotWithShape="0">
              <a:srgbClr val="B5C2C9">
                <a:alpha val="15000"/>
              </a:srgbClr>
            </a:outerShdw>
          </a:effectLst>
        </p:spPr>
        <p:txBody>
          <a:bodyPr/>
          <a:lstStyle/>
          <a:p>
            <a:endParaRPr lang="en-US"/>
          </a:p>
        </p:txBody>
      </p:sp>
      <p:sp>
        <p:nvSpPr>
          <p:cNvPr id="6" name="Shape 4"/>
          <p:cNvSpPr/>
          <p:nvPr/>
        </p:nvSpPr>
        <p:spPr>
          <a:xfrm>
            <a:off x="640080" y="1691640"/>
            <a:ext cx="3291840" cy="73152"/>
          </a:xfrm>
          <a:prstGeom prst="rect">
            <a:avLst/>
          </a:prstGeom>
          <a:solidFill>
            <a:srgbClr val="0B8793"/>
          </a:solidFill>
          <a:ln w="12700">
            <a:solidFill>
              <a:srgbClr val="0B8793">
                <a:alpha val="0"/>
              </a:srgbClr>
            </a:solidFill>
            <a:prstDash val="solid"/>
          </a:ln>
        </p:spPr>
        <p:txBody>
          <a:bodyPr/>
          <a:lstStyle/>
          <a:p>
            <a:endParaRPr lang="en-US"/>
          </a:p>
        </p:txBody>
      </p:sp>
      <p:sp>
        <p:nvSpPr>
          <p:cNvPr id="7" name="Text 5"/>
          <p:cNvSpPr/>
          <p:nvPr/>
        </p:nvSpPr>
        <p:spPr>
          <a:xfrm>
            <a:off x="804672" y="1892808"/>
            <a:ext cx="2962656" cy="347472"/>
          </a:xfrm>
          <a:prstGeom prst="rect">
            <a:avLst/>
          </a:prstGeom>
          <a:noFill/>
          <a:ln/>
        </p:spPr>
        <p:txBody>
          <a:bodyPr wrap="square" lIns="0" tIns="0" rIns="0" bIns="0" rtlCol="0" anchor="ctr">
            <a:normAutofit/>
          </a:bodyPr>
          <a:lstStyle/>
          <a:p>
            <a:pPr marL="0" indent="0" algn="ctr">
              <a:buNone/>
            </a:pPr>
            <a:r>
              <a:rPr lang="en-US" sz="2000" b="1" dirty="0">
                <a:solidFill>
                  <a:srgbClr val="0B8793"/>
                </a:solidFill>
                <a:latin typeface="Aptos Display" pitchFamily="34" charset="0"/>
                <a:ea typeface="Aptos Display" pitchFamily="34" charset="-122"/>
                <a:cs typeface="Aptos Display" pitchFamily="34" charset="-120"/>
              </a:rPr>
              <a:t>&lt;70 mg/dL</a:t>
            </a:r>
            <a:endParaRPr lang="en-US" sz="2000" dirty="0"/>
          </a:p>
        </p:txBody>
      </p:sp>
      <p:sp>
        <p:nvSpPr>
          <p:cNvPr id="8" name="Text 6"/>
          <p:cNvSpPr/>
          <p:nvPr/>
        </p:nvSpPr>
        <p:spPr>
          <a:xfrm>
            <a:off x="822960" y="2295144"/>
            <a:ext cx="2926080" cy="256032"/>
          </a:xfrm>
          <a:prstGeom prst="rect">
            <a:avLst/>
          </a:prstGeom>
          <a:noFill/>
          <a:ln/>
        </p:spPr>
        <p:txBody>
          <a:bodyPr wrap="square" lIns="0" tIns="0" rIns="0" bIns="0" rtlCol="0" anchor="ctr">
            <a:normAutofit/>
          </a:bodyPr>
          <a:lstStyle/>
          <a:p>
            <a:pPr marL="0" indent="0" algn="ctr">
              <a:buNone/>
            </a:pPr>
            <a:r>
              <a:rPr lang="en-US" sz="1050" b="1" dirty="0">
                <a:solidFill>
                  <a:srgbClr val="0E3144"/>
                </a:solidFill>
              </a:rPr>
              <a:t>Primary prevention target</a:t>
            </a:r>
            <a:endParaRPr lang="en-US" sz="1050" dirty="0"/>
          </a:p>
        </p:txBody>
      </p:sp>
      <p:sp>
        <p:nvSpPr>
          <p:cNvPr id="9" name="Text 7"/>
          <p:cNvSpPr/>
          <p:nvPr/>
        </p:nvSpPr>
        <p:spPr>
          <a:xfrm>
            <a:off x="822960" y="2587752"/>
            <a:ext cx="2926080" cy="246888"/>
          </a:xfrm>
          <a:prstGeom prst="rect">
            <a:avLst/>
          </a:prstGeom>
          <a:noFill/>
          <a:ln/>
        </p:spPr>
        <p:txBody>
          <a:bodyPr wrap="square" lIns="0" tIns="0" rIns="0" bIns="0" rtlCol="0" anchor="ctr">
            <a:normAutofit/>
          </a:bodyPr>
          <a:lstStyle/>
          <a:p>
            <a:pPr marL="0" indent="0" algn="ctr">
              <a:buNone/>
            </a:pPr>
            <a:r>
              <a:rPr lang="en-US" sz="860" dirty="0">
                <a:solidFill>
                  <a:srgbClr val="42526A"/>
                </a:solidFill>
              </a:rPr>
              <a:t>Adults 40–75 with diabetes: treat LDL-C to target.</a:t>
            </a:r>
            <a:endParaRPr lang="en-US" sz="860" dirty="0"/>
          </a:p>
        </p:txBody>
      </p:sp>
      <p:sp>
        <p:nvSpPr>
          <p:cNvPr id="10" name="Shape 8"/>
          <p:cNvSpPr/>
          <p:nvPr/>
        </p:nvSpPr>
        <p:spPr>
          <a:xfrm>
            <a:off x="4434840" y="1691640"/>
            <a:ext cx="3291840" cy="1234440"/>
          </a:xfrm>
          <a:prstGeom prst="roundRect">
            <a:avLst>
              <a:gd name="adj" fmla="val 13333"/>
            </a:avLst>
          </a:prstGeom>
          <a:solidFill>
            <a:srgbClr val="FFFFFF"/>
          </a:solidFill>
          <a:ln w="12700">
            <a:solidFill>
              <a:srgbClr val="D4E3EA"/>
            </a:solidFill>
            <a:prstDash val="solid"/>
          </a:ln>
          <a:effectLst>
            <a:outerShdw blurRad="15240" dist="50800" dir="2700000" algn="bl" rotWithShape="0">
              <a:srgbClr val="B5C2C9">
                <a:alpha val="15000"/>
              </a:srgbClr>
            </a:outerShdw>
          </a:effectLst>
        </p:spPr>
        <p:txBody>
          <a:bodyPr/>
          <a:lstStyle/>
          <a:p>
            <a:endParaRPr lang="en-US"/>
          </a:p>
        </p:txBody>
      </p:sp>
      <p:sp>
        <p:nvSpPr>
          <p:cNvPr id="11" name="Shape 9"/>
          <p:cNvSpPr/>
          <p:nvPr/>
        </p:nvSpPr>
        <p:spPr>
          <a:xfrm>
            <a:off x="4434840" y="1691640"/>
            <a:ext cx="3291840" cy="73152"/>
          </a:xfrm>
          <a:prstGeom prst="rect">
            <a:avLst/>
          </a:prstGeom>
          <a:solidFill>
            <a:srgbClr val="C0392B"/>
          </a:solidFill>
          <a:ln w="12700">
            <a:solidFill>
              <a:srgbClr val="C0392B">
                <a:alpha val="0"/>
              </a:srgbClr>
            </a:solidFill>
            <a:prstDash val="solid"/>
          </a:ln>
        </p:spPr>
        <p:txBody>
          <a:bodyPr/>
          <a:lstStyle/>
          <a:p>
            <a:endParaRPr lang="en-US"/>
          </a:p>
        </p:txBody>
      </p:sp>
      <p:sp>
        <p:nvSpPr>
          <p:cNvPr id="12" name="Text 10"/>
          <p:cNvSpPr/>
          <p:nvPr/>
        </p:nvSpPr>
        <p:spPr>
          <a:xfrm>
            <a:off x="4599432" y="1892808"/>
            <a:ext cx="2962656" cy="347472"/>
          </a:xfrm>
          <a:prstGeom prst="rect">
            <a:avLst/>
          </a:prstGeom>
          <a:noFill/>
          <a:ln/>
        </p:spPr>
        <p:txBody>
          <a:bodyPr wrap="square" lIns="0" tIns="0" rIns="0" bIns="0" rtlCol="0" anchor="ctr">
            <a:normAutofit/>
          </a:bodyPr>
          <a:lstStyle/>
          <a:p>
            <a:pPr marL="0" indent="0" algn="ctr">
              <a:buNone/>
            </a:pPr>
            <a:r>
              <a:rPr lang="en-US" sz="2000" b="1" dirty="0">
                <a:solidFill>
                  <a:srgbClr val="C0392B"/>
                </a:solidFill>
                <a:latin typeface="Aptos Display" pitchFamily="34" charset="0"/>
                <a:ea typeface="Aptos Display" pitchFamily="34" charset="-122"/>
                <a:cs typeface="Aptos Display" pitchFamily="34" charset="-120"/>
              </a:rPr>
              <a:t>&lt;55 mg/dL</a:t>
            </a:r>
            <a:endParaRPr lang="en-US" sz="2000" dirty="0"/>
          </a:p>
        </p:txBody>
      </p:sp>
      <p:sp>
        <p:nvSpPr>
          <p:cNvPr id="13" name="Text 11"/>
          <p:cNvSpPr/>
          <p:nvPr/>
        </p:nvSpPr>
        <p:spPr>
          <a:xfrm>
            <a:off x="4617720" y="2295144"/>
            <a:ext cx="2926080" cy="256032"/>
          </a:xfrm>
          <a:prstGeom prst="rect">
            <a:avLst/>
          </a:prstGeom>
          <a:noFill/>
          <a:ln/>
        </p:spPr>
        <p:txBody>
          <a:bodyPr wrap="square" lIns="0" tIns="0" rIns="0" bIns="0" rtlCol="0" anchor="ctr">
            <a:normAutofit/>
          </a:bodyPr>
          <a:lstStyle/>
          <a:p>
            <a:pPr marL="0" indent="0" algn="ctr">
              <a:buNone/>
            </a:pPr>
            <a:r>
              <a:rPr lang="en-US" sz="1050" b="1" dirty="0">
                <a:solidFill>
                  <a:srgbClr val="0E3144"/>
                </a:solidFill>
              </a:rPr>
              <a:t>Secondary prevention target</a:t>
            </a:r>
            <a:endParaRPr lang="en-US" sz="1050" dirty="0"/>
          </a:p>
        </p:txBody>
      </p:sp>
      <p:sp>
        <p:nvSpPr>
          <p:cNvPr id="14" name="Text 12"/>
          <p:cNvSpPr/>
          <p:nvPr/>
        </p:nvSpPr>
        <p:spPr>
          <a:xfrm>
            <a:off x="4617720" y="2587752"/>
            <a:ext cx="2926080" cy="246888"/>
          </a:xfrm>
          <a:prstGeom prst="rect">
            <a:avLst/>
          </a:prstGeom>
          <a:noFill/>
          <a:ln/>
        </p:spPr>
        <p:txBody>
          <a:bodyPr wrap="square" lIns="0" tIns="0" rIns="0" bIns="0" rtlCol="0" anchor="ctr">
            <a:normAutofit/>
          </a:bodyPr>
          <a:lstStyle/>
          <a:p>
            <a:pPr marL="0" indent="0" algn="ctr">
              <a:buNone/>
            </a:pPr>
            <a:r>
              <a:rPr lang="en-US" sz="860" dirty="0">
                <a:solidFill>
                  <a:srgbClr val="42526A"/>
                </a:solidFill>
              </a:rPr>
              <a:t>Diabetes + established ASCVD: intensify to lower LDL-C goal.</a:t>
            </a:r>
            <a:endParaRPr lang="en-US" sz="860" dirty="0"/>
          </a:p>
        </p:txBody>
      </p:sp>
      <p:sp>
        <p:nvSpPr>
          <p:cNvPr id="15" name="Shape 13"/>
          <p:cNvSpPr/>
          <p:nvPr/>
        </p:nvSpPr>
        <p:spPr>
          <a:xfrm>
            <a:off x="8229600" y="1691640"/>
            <a:ext cx="3291840" cy="1234440"/>
          </a:xfrm>
          <a:prstGeom prst="roundRect">
            <a:avLst>
              <a:gd name="adj" fmla="val 13333"/>
            </a:avLst>
          </a:prstGeom>
          <a:solidFill>
            <a:srgbClr val="FFFFFF"/>
          </a:solidFill>
          <a:ln w="12700">
            <a:solidFill>
              <a:srgbClr val="D4E3EA"/>
            </a:solidFill>
            <a:prstDash val="solid"/>
          </a:ln>
          <a:effectLst>
            <a:outerShdw blurRad="15240" dist="50800" dir="2700000" algn="bl" rotWithShape="0">
              <a:srgbClr val="B5C2C9">
                <a:alpha val="15000"/>
              </a:srgbClr>
            </a:outerShdw>
          </a:effectLst>
        </p:spPr>
        <p:txBody>
          <a:bodyPr/>
          <a:lstStyle/>
          <a:p>
            <a:endParaRPr lang="en-US"/>
          </a:p>
        </p:txBody>
      </p:sp>
      <p:sp>
        <p:nvSpPr>
          <p:cNvPr id="16" name="Shape 14"/>
          <p:cNvSpPr/>
          <p:nvPr/>
        </p:nvSpPr>
        <p:spPr>
          <a:xfrm>
            <a:off x="8229600" y="1691640"/>
            <a:ext cx="3291840" cy="73152"/>
          </a:xfrm>
          <a:prstGeom prst="rect">
            <a:avLst/>
          </a:prstGeom>
          <a:solidFill>
            <a:srgbClr val="F39C12"/>
          </a:solidFill>
          <a:ln w="12700">
            <a:solidFill>
              <a:srgbClr val="F39C12">
                <a:alpha val="0"/>
              </a:srgbClr>
            </a:solidFill>
            <a:prstDash val="solid"/>
          </a:ln>
        </p:spPr>
        <p:txBody>
          <a:bodyPr/>
          <a:lstStyle/>
          <a:p>
            <a:endParaRPr lang="en-US"/>
          </a:p>
        </p:txBody>
      </p:sp>
      <p:sp>
        <p:nvSpPr>
          <p:cNvPr id="17" name="Text 15"/>
          <p:cNvSpPr/>
          <p:nvPr/>
        </p:nvSpPr>
        <p:spPr>
          <a:xfrm>
            <a:off x="8394192" y="1892808"/>
            <a:ext cx="2962656" cy="347472"/>
          </a:xfrm>
          <a:prstGeom prst="rect">
            <a:avLst/>
          </a:prstGeom>
          <a:noFill/>
          <a:ln/>
        </p:spPr>
        <p:txBody>
          <a:bodyPr wrap="square" lIns="0" tIns="0" rIns="0" bIns="0" rtlCol="0" anchor="ctr">
            <a:normAutofit/>
          </a:bodyPr>
          <a:lstStyle/>
          <a:p>
            <a:pPr marL="0" indent="0" algn="ctr">
              <a:buNone/>
            </a:pPr>
            <a:r>
              <a:rPr lang="en-US" sz="2000" b="1" dirty="0">
                <a:solidFill>
                  <a:srgbClr val="F39C12"/>
                </a:solidFill>
                <a:latin typeface="Aptos Display" pitchFamily="34" charset="0"/>
                <a:ea typeface="Aptos Display" pitchFamily="34" charset="-122"/>
                <a:cs typeface="Aptos Display" pitchFamily="34" charset="-120"/>
              </a:rPr>
              <a:t>4–12 wks</a:t>
            </a:r>
            <a:endParaRPr lang="en-US" sz="2000" dirty="0"/>
          </a:p>
        </p:txBody>
      </p:sp>
      <p:sp>
        <p:nvSpPr>
          <p:cNvPr id="18" name="Text 16"/>
          <p:cNvSpPr/>
          <p:nvPr/>
        </p:nvSpPr>
        <p:spPr>
          <a:xfrm>
            <a:off x="8412480" y="2295144"/>
            <a:ext cx="2926080" cy="256032"/>
          </a:xfrm>
          <a:prstGeom prst="rect">
            <a:avLst/>
          </a:prstGeom>
          <a:noFill/>
          <a:ln/>
        </p:spPr>
        <p:txBody>
          <a:bodyPr wrap="square" lIns="0" tIns="0" rIns="0" bIns="0" rtlCol="0" anchor="ctr">
            <a:normAutofit/>
          </a:bodyPr>
          <a:lstStyle/>
          <a:p>
            <a:pPr marL="0" indent="0" algn="ctr">
              <a:buNone/>
            </a:pPr>
            <a:r>
              <a:rPr lang="en-US" sz="1050" b="1" dirty="0">
                <a:solidFill>
                  <a:srgbClr val="0E3144"/>
                </a:solidFill>
              </a:rPr>
              <a:t>Recheck after changes</a:t>
            </a:r>
            <a:endParaRPr lang="en-US" sz="1050" dirty="0"/>
          </a:p>
        </p:txBody>
      </p:sp>
      <p:sp>
        <p:nvSpPr>
          <p:cNvPr id="19" name="Text 17"/>
          <p:cNvSpPr/>
          <p:nvPr/>
        </p:nvSpPr>
        <p:spPr>
          <a:xfrm>
            <a:off x="8412480" y="2587752"/>
            <a:ext cx="2926080" cy="246888"/>
          </a:xfrm>
          <a:prstGeom prst="rect">
            <a:avLst/>
          </a:prstGeom>
          <a:noFill/>
          <a:ln/>
        </p:spPr>
        <p:txBody>
          <a:bodyPr wrap="square" lIns="0" tIns="0" rIns="0" bIns="0" rtlCol="0" anchor="ctr">
            <a:normAutofit lnSpcReduction="10000"/>
          </a:bodyPr>
          <a:lstStyle/>
          <a:p>
            <a:pPr marL="0" indent="0" algn="ctr">
              <a:buNone/>
            </a:pPr>
            <a:r>
              <a:rPr lang="en-US" sz="860" dirty="0">
                <a:solidFill>
                  <a:srgbClr val="42526A"/>
                </a:solidFill>
              </a:rPr>
              <a:t>Repeat lipid panel after starting or changing lipid-lowering therapy.</a:t>
            </a:r>
            <a:endParaRPr lang="en-US" sz="860" dirty="0"/>
          </a:p>
        </p:txBody>
      </p:sp>
      <p:sp>
        <p:nvSpPr>
          <p:cNvPr id="20" name="Shape 18"/>
          <p:cNvSpPr/>
          <p:nvPr/>
        </p:nvSpPr>
        <p:spPr>
          <a:xfrm>
            <a:off x="640080" y="3246120"/>
            <a:ext cx="5212080" cy="2240280"/>
          </a:xfrm>
          <a:prstGeom prst="roundRect">
            <a:avLst>
              <a:gd name="adj" fmla="val 7347"/>
            </a:avLst>
          </a:prstGeom>
          <a:solidFill>
            <a:srgbClr val="FFFFFF"/>
          </a:solidFill>
          <a:ln w="12700">
            <a:solidFill>
              <a:srgbClr val="D4E3EA"/>
            </a:solidFill>
            <a:prstDash val="solid"/>
          </a:ln>
          <a:effectLst>
            <a:outerShdw blurRad="15240" dist="50800" dir="2700000" algn="bl" rotWithShape="0">
              <a:srgbClr val="B5C2C9">
                <a:alpha val="15000"/>
              </a:srgbClr>
            </a:outerShdw>
          </a:effectLst>
        </p:spPr>
        <p:txBody>
          <a:bodyPr/>
          <a:lstStyle/>
          <a:p>
            <a:endParaRPr lang="en-US"/>
          </a:p>
        </p:txBody>
      </p:sp>
      <p:sp>
        <p:nvSpPr>
          <p:cNvPr id="21" name="Shape 19"/>
          <p:cNvSpPr/>
          <p:nvPr/>
        </p:nvSpPr>
        <p:spPr>
          <a:xfrm>
            <a:off x="640080" y="3246120"/>
            <a:ext cx="5212080" cy="73152"/>
          </a:xfrm>
          <a:prstGeom prst="rect">
            <a:avLst/>
          </a:prstGeom>
          <a:solidFill>
            <a:srgbClr val="0B8793"/>
          </a:solidFill>
          <a:ln w="12700">
            <a:solidFill>
              <a:srgbClr val="0B8793">
                <a:alpha val="0"/>
              </a:srgbClr>
            </a:solidFill>
            <a:prstDash val="solid"/>
          </a:ln>
        </p:spPr>
        <p:txBody>
          <a:bodyPr/>
          <a:lstStyle/>
          <a:p>
            <a:endParaRPr lang="en-US"/>
          </a:p>
        </p:txBody>
      </p:sp>
      <p:sp>
        <p:nvSpPr>
          <p:cNvPr id="22" name="Text 20"/>
          <p:cNvSpPr/>
          <p:nvPr/>
        </p:nvSpPr>
        <p:spPr>
          <a:xfrm>
            <a:off x="914400" y="3511296"/>
            <a:ext cx="4663440" cy="292608"/>
          </a:xfrm>
          <a:prstGeom prst="rect">
            <a:avLst/>
          </a:prstGeom>
          <a:noFill/>
          <a:ln/>
        </p:spPr>
        <p:txBody>
          <a:bodyPr wrap="square" lIns="0" tIns="0" rIns="0" bIns="0" rtlCol="0" anchor="ctr">
            <a:normAutofit/>
          </a:bodyPr>
          <a:lstStyle/>
          <a:p>
            <a:pPr marL="0" indent="0">
              <a:buNone/>
            </a:pPr>
            <a:r>
              <a:rPr lang="en-US" sz="1600" b="1" dirty="0">
                <a:solidFill>
                  <a:srgbClr val="0E3144"/>
                </a:solidFill>
              </a:rPr>
              <a:t>Primary care action plan</a:t>
            </a:r>
            <a:endParaRPr lang="en-US" sz="1600" dirty="0"/>
          </a:p>
        </p:txBody>
      </p:sp>
      <p:sp>
        <p:nvSpPr>
          <p:cNvPr id="23" name="Text 21"/>
          <p:cNvSpPr/>
          <p:nvPr/>
        </p:nvSpPr>
        <p:spPr>
          <a:xfrm>
            <a:off x="914400" y="3913632"/>
            <a:ext cx="4572000" cy="1225296"/>
          </a:xfrm>
          <a:prstGeom prst="rect">
            <a:avLst/>
          </a:prstGeom>
          <a:noFill/>
          <a:ln/>
        </p:spPr>
        <p:txBody>
          <a:bodyPr wrap="square" lIns="0" tIns="0" rIns="0" bIns="0" rtlCol="0" anchor="t">
            <a:normAutofit/>
          </a:bodyPr>
          <a:lstStyle/>
          <a:p>
            <a:pPr marL="0" indent="0">
              <a:buNone/>
            </a:pPr>
            <a:r>
              <a:rPr lang="en-US" sz="1220" b="1" dirty="0">
                <a:solidFill>
                  <a:srgbClr val="086A72"/>
                </a:solidFill>
              </a:rPr>
              <a:t>1. </a:t>
            </a:r>
            <a:r>
              <a:rPr lang="en-US" sz="1220" dirty="0">
                <a:solidFill>
                  <a:srgbClr val="42526A"/>
                </a:solidFill>
              </a:rPr>
              <a:t>Check lipid panel at diagnosis and at least annually.
</a:t>
            </a:r>
            <a:r>
              <a:rPr lang="en-US" sz="1220" b="1" dirty="0">
                <a:solidFill>
                  <a:srgbClr val="086A72"/>
                </a:solidFill>
              </a:rPr>
              <a:t>2. </a:t>
            </a:r>
            <a:r>
              <a:rPr lang="en-US" sz="1220" dirty="0">
                <a:solidFill>
                  <a:srgbClr val="42526A"/>
                </a:solidFill>
              </a:rPr>
              <a:t>Start statin based on age, ASCVD, and risk enhancers.
</a:t>
            </a:r>
            <a:r>
              <a:rPr lang="en-US" sz="1220" b="1" dirty="0">
                <a:solidFill>
                  <a:srgbClr val="086A72"/>
                </a:solidFill>
              </a:rPr>
              <a:t>3. </a:t>
            </a:r>
            <a:r>
              <a:rPr lang="en-US" sz="1220" dirty="0">
                <a:solidFill>
                  <a:srgbClr val="42526A"/>
                </a:solidFill>
              </a:rPr>
              <a:t>Escalate if LDL-C remains above goal: ezetimibe → PCSK9 pathway when appropriate.</a:t>
            </a:r>
            <a:endParaRPr lang="en-US" sz="1220" dirty="0"/>
          </a:p>
        </p:txBody>
      </p:sp>
      <p:sp>
        <p:nvSpPr>
          <p:cNvPr id="24" name="Shape 22"/>
          <p:cNvSpPr/>
          <p:nvPr/>
        </p:nvSpPr>
        <p:spPr>
          <a:xfrm>
            <a:off x="6199632" y="3246120"/>
            <a:ext cx="5349240" cy="2240280"/>
          </a:xfrm>
          <a:prstGeom prst="roundRect">
            <a:avLst>
              <a:gd name="adj" fmla="val 7347"/>
            </a:avLst>
          </a:prstGeom>
          <a:solidFill>
            <a:srgbClr val="EAF4FA"/>
          </a:solidFill>
          <a:ln w="12700">
            <a:solidFill>
              <a:srgbClr val="B9D7E5"/>
            </a:solidFill>
            <a:prstDash val="solid"/>
          </a:ln>
          <a:effectLst>
            <a:outerShdw blurRad="15240" dist="50800" dir="2700000" algn="bl" rotWithShape="0">
              <a:srgbClr val="B5C2C9">
                <a:alpha val="15000"/>
              </a:srgbClr>
            </a:outerShdw>
          </a:effectLst>
        </p:spPr>
        <p:txBody>
          <a:bodyPr/>
          <a:lstStyle/>
          <a:p>
            <a:endParaRPr lang="en-US"/>
          </a:p>
        </p:txBody>
      </p:sp>
      <p:sp>
        <p:nvSpPr>
          <p:cNvPr id="26" name="Text 24"/>
          <p:cNvSpPr/>
          <p:nvPr/>
        </p:nvSpPr>
        <p:spPr>
          <a:xfrm>
            <a:off x="6519672" y="3913632"/>
            <a:ext cx="4709160" cy="694944"/>
          </a:xfrm>
          <a:prstGeom prst="rect">
            <a:avLst/>
          </a:prstGeom>
          <a:noFill/>
          <a:ln/>
        </p:spPr>
        <p:txBody>
          <a:bodyPr wrap="square" lIns="0" tIns="0" rIns="0" bIns="0" rtlCol="0" anchor="ctr">
            <a:normAutofit/>
          </a:bodyPr>
          <a:lstStyle/>
          <a:p>
            <a:pPr marL="0" indent="0">
              <a:buNone/>
            </a:pPr>
            <a:r>
              <a:rPr lang="en-US" sz="1220" dirty="0">
                <a:solidFill>
                  <a:srgbClr val="42526A"/>
                </a:solidFill>
              </a:rPr>
              <a:t>LDL-C is not “just a lab value.”</a:t>
            </a:r>
            <a:endParaRPr lang="en-US" sz="1220" dirty="0"/>
          </a:p>
          <a:p>
            <a:pPr marL="0" indent="0">
              <a:buNone/>
            </a:pPr>
            <a:r>
              <a:rPr lang="en-US" sz="1220" dirty="0">
                <a:solidFill>
                  <a:srgbClr val="42526A"/>
                </a:solidFill>
              </a:rPr>
              <a:t>In diabetes, it is a modifiable driver of MI, stroke, PAD, and limb events.</a:t>
            </a:r>
            <a:endParaRPr lang="en-US" sz="1220" dirty="0"/>
          </a:p>
        </p:txBody>
      </p:sp>
      <p:sp>
        <p:nvSpPr>
          <p:cNvPr id="27" name="Shape 25"/>
          <p:cNvSpPr/>
          <p:nvPr/>
        </p:nvSpPr>
        <p:spPr>
          <a:xfrm>
            <a:off x="6510528" y="4800600"/>
            <a:ext cx="4709160" cy="411480"/>
          </a:xfrm>
          <a:prstGeom prst="roundRect">
            <a:avLst>
              <a:gd name="adj" fmla="val 26667"/>
            </a:avLst>
          </a:prstGeom>
          <a:solidFill>
            <a:srgbClr val="FFFFFF"/>
          </a:solidFill>
          <a:ln w="8890">
            <a:solidFill>
              <a:srgbClr val="CFE0E8"/>
            </a:solidFill>
            <a:prstDash val="solid"/>
          </a:ln>
        </p:spPr>
        <p:txBody>
          <a:bodyPr/>
          <a:lstStyle/>
          <a:p>
            <a:endParaRPr lang="en-US"/>
          </a:p>
        </p:txBody>
      </p:sp>
      <p:sp>
        <p:nvSpPr>
          <p:cNvPr id="28" name="Text 26"/>
          <p:cNvSpPr/>
          <p:nvPr/>
        </p:nvSpPr>
        <p:spPr>
          <a:xfrm>
            <a:off x="6720840" y="4910328"/>
            <a:ext cx="4297680" cy="164592"/>
          </a:xfrm>
          <a:prstGeom prst="rect">
            <a:avLst/>
          </a:prstGeom>
          <a:noFill/>
          <a:ln/>
        </p:spPr>
        <p:txBody>
          <a:bodyPr wrap="square" lIns="0" tIns="0" rIns="0" bIns="0" rtlCol="0" anchor="ctr">
            <a:normAutofit/>
          </a:bodyPr>
          <a:lstStyle/>
          <a:p>
            <a:pPr marL="0" indent="0" algn="ctr">
              <a:buNone/>
            </a:pPr>
            <a:r>
              <a:rPr lang="en-US" sz="1080" b="1" dirty="0">
                <a:solidFill>
                  <a:srgbClr val="086A72"/>
                </a:solidFill>
              </a:rPr>
              <a:t>Treat diabetes as ASCVD prevention — act before the first event.</a:t>
            </a:r>
            <a:endParaRPr lang="en-US" sz="1080" dirty="0"/>
          </a:p>
        </p:txBody>
      </p:sp>
      <p:sp>
        <p:nvSpPr>
          <p:cNvPr id="29" name="Shape 27"/>
          <p:cNvSpPr/>
          <p:nvPr/>
        </p:nvSpPr>
        <p:spPr>
          <a:xfrm>
            <a:off x="384048" y="6355080"/>
            <a:ext cx="11430000" cy="0"/>
          </a:xfrm>
          <a:prstGeom prst="line">
            <a:avLst/>
          </a:prstGeom>
          <a:noFill/>
          <a:ln w="7620">
            <a:solidFill>
              <a:srgbClr val="D4E3EA"/>
            </a:solidFill>
            <a:prstDash val="solid"/>
          </a:ln>
        </p:spPr>
        <p:txBody>
          <a:bodyPr/>
          <a:lstStyle/>
          <a:p>
            <a:endParaRPr lang="en-US"/>
          </a:p>
        </p:txBody>
      </p:sp>
      <p:sp>
        <p:nvSpPr>
          <p:cNvPr id="30" name="Text 28"/>
          <p:cNvSpPr/>
          <p:nvPr/>
        </p:nvSpPr>
        <p:spPr>
          <a:xfrm>
            <a:off x="411480" y="6144768"/>
            <a:ext cx="11064240" cy="164592"/>
          </a:xfrm>
          <a:prstGeom prst="rect">
            <a:avLst/>
          </a:prstGeom>
          <a:noFill/>
          <a:ln/>
        </p:spPr>
        <p:txBody>
          <a:bodyPr wrap="square" lIns="0" tIns="0" rIns="0" bIns="0" rtlCol="0" anchor="ctr">
            <a:normAutofit/>
          </a:bodyPr>
          <a:lstStyle/>
          <a:p>
            <a:pPr marL="0" indent="0">
              <a:buNone/>
            </a:pPr>
            <a:r>
              <a:rPr lang="en-US" sz="650" dirty="0">
                <a:solidFill>
                  <a:srgbClr val="5C7180"/>
                </a:solidFill>
              </a:rPr>
              <a:t>References: ADA Standards of Care in Diabetes—2026; ADA Lipid Management in Diabetes visual guide, 2026; 2026 ACC/AHA Dyslipidemia Guideline.</a:t>
            </a:r>
            <a:endParaRPr lang="en-US" sz="650" dirty="0"/>
          </a:p>
        </p:txBody>
      </p:sp>
      <p:sp>
        <p:nvSpPr>
          <p:cNvPr id="31" name="Text 29"/>
          <p:cNvSpPr/>
          <p:nvPr/>
        </p:nvSpPr>
        <p:spPr>
          <a:xfrm>
            <a:off x="411480" y="6492240"/>
            <a:ext cx="7315200" cy="146304"/>
          </a:xfrm>
          <a:prstGeom prst="rect">
            <a:avLst/>
          </a:prstGeom>
          <a:noFill/>
          <a:ln/>
        </p:spPr>
        <p:txBody>
          <a:bodyPr wrap="square" lIns="0" tIns="0" rIns="0" bIns="0" rtlCol="0" anchor="ctr">
            <a:normAutofit/>
          </a:bodyPr>
          <a:lstStyle/>
          <a:p>
            <a:pPr marL="0" indent="0">
              <a:buNone/>
            </a:pPr>
            <a:r>
              <a:rPr lang="en-US" sz="650" dirty="0">
                <a:solidFill>
                  <a:srgbClr val="526776"/>
                </a:solidFill>
              </a:rPr>
              <a:t>Diabetes, Prediabetes &amp; Cardiovascular Complications | Primary Care</a:t>
            </a:r>
            <a:endParaRPr lang="en-US" sz="650" dirty="0"/>
          </a:p>
        </p:txBody>
      </p:sp>
      <p:sp>
        <p:nvSpPr>
          <p:cNvPr id="32" name="Text 30"/>
          <p:cNvSpPr/>
          <p:nvPr/>
        </p:nvSpPr>
        <p:spPr>
          <a:xfrm>
            <a:off x="11384280" y="6473952"/>
            <a:ext cx="320040" cy="146304"/>
          </a:xfrm>
          <a:prstGeom prst="rect">
            <a:avLst/>
          </a:prstGeom>
          <a:noFill/>
          <a:ln/>
        </p:spPr>
        <p:txBody>
          <a:bodyPr wrap="square" lIns="0" tIns="0" rIns="0" bIns="0" rtlCol="0" anchor="ctr">
            <a:normAutofit/>
          </a:bodyPr>
          <a:lstStyle/>
          <a:p>
            <a:pPr marL="0" indent="0" algn="r">
              <a:buNone/>
            </a:pPr>
            <a:r>
              <a:rPr lang="en-US" sz="650" dirty="0">
                <a:solidFill>
                  <a:srgbClr val="526776"/>
                </a:solidFill>
              </a:rPr>
              <a:t>15</a:t>
            </a:r>
            <a:endParaRPr lang="en-US" sz="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45AD4-3FA7-58D9-15AE-8632B93445D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B4C67DA-A4BF-F04A-F30E-46B78EB5B645}"/>
              </a:ext>
            </a:extLst>
          </p:cNvPr>
          <p:cNvSpPr/>
          <p:nvPr/>
        </p:nvSpPr>
        <p:spPr>
          <a:xfrm>
            <a:off x="0" y="0"/>
            <a:ext cx="12191695" cy="6858000"/>
          </a:xfrm>
          <a:prstGeom prst="rect">
            <a:avLst/>
          </a:prstGeom>
          <a:solidFill>
            <a:srgbClr val="F6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6212A0E9-F1D4-81D8-7DC6-11DA1A696F04}"/>
              </a:ext>
            </a:extLst>
          </p:cNvPr>
          <p:cNvSpPr txBox="1"/>
          <p:nvPr/>
        </p:nvSpPr>
        <p:spPr>
          <a:xfrm>
            <a:off x="502920" y="320040"/>
            <a:ext cx="11064240" cy="594360"/>
          </a:xfrm>
          <a:prstGeom prst="rect">
            <a:avLst/>
          </a:prstGeom>
          <a:noFill/>
        </p:spPr>
        <p:txBody>
          <a:bodyPr wrap="none" lIns="0">
            <a:spAutoFit/>
          </a:bodyPr>
          <a:lstStyle/>
          <a:p>
            <a:pPr>
              <a:defRPr sz="2800" b="1">
                <a:solidFill>
                  <a:srgbClr val="0F3049"/>
                </a:solidFill>
                <a:latin typeface="Aptos Display"/>
              </a:defRPr>
            </a:pPr>
            <a:r>
              <a:t>Lifestyle is cardiovascular medicine</a:t>
            </a:r>
          </a:p>
        </p:txBody>
      </p:sp>
      <p:sp>
        <p:nvSpPr>
          <p:cNvPr id="4" name="Rectangle 3">
            <a:extLst>
              <a:ext uri="{FF2B5EF4-FFF2-40B4-BE49-F238E27FC236}">
                <a16:creationId xmlns:a16="http://schemas.microsoft.com/office/drawing/2014/main" id="{F44893E6-AF4B-D117-E10A-365FD538CBCC}"/>
              </a:ext>
            </a:extLst>
          </p:cNvPr>
          <p:cNvSpPr/>
          <p:nvPr/>
        </p:nvSpPr>
        <p:spPr>
          <a:xfrm>
            <a:off x="502920" y="1124712"/>
            <a:ext cx="1234440" cy="64008"/>
          </a:xfrm>
          <a:prstGeom prst="rect">
            <a:avLst/>
          </a:prstGeom>
          <a:solidFill>
            <a:srgbClr val="0091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C1574098-3385-4691-A12F-49C420483AE2}"/>
              </a:ext>
            </a:extLst>
          </p:cNvPr>
          <p:cNvSpPr txBox="1"/>
          <p:nvPr/>
        </p:nvSpPr>
        <p:spPr>
          <a:xfrm>
            <a:off x="502920" y="6501384"/>
            <a:ext cx="7772400" cy="228600"/>
          </a:xfrm>
          <a:prstGeom prst="rect">
            <a:avLst/>
          </a:prstGeom>
          <a:noFill/>
        </p:spPr>
        <p:txBody>
          <a:bodyPr wrap="none" lIns="0">
            <a:spAutoFit/>
          </a:bodyPr>
          <a:lstStyle/>
          <a:p>
            <a:pPr>
              <a:defRPr sz="850">
                <a:solidFill>
                  <a:srgbClr val="5E6B77"/>
                </a:solidFill>
                <a:latin typeface="Aptos"/>
              </a:defRPr>
            </a:pPr>
            <a:r>
              <a:t>Diabetes, Prediabetes &amp; Cardiovascular Complications | Primary Care</a:t>
            </a:r>
          </a:p>
        </p:txBody>
      </p:sp>
      <p:sp>
        <p:nvSpPr>
          <p:cNvPr id="6" name="TextBox 5">
            <a:extLst>
              <a:ext uri="{FF2B5EF4-FFF2-40B4-BE49-F238E27FC236}">
                <a16:creationId xmlns:a16="http://schemas.microsoft.com/office/drawing/2014/main" id="{48BF14C2-2CE4-3E22-973A-53D599E8112E}"/>
              </a:ext>
            </a:extLst>
          </p:cNvPr>
          <p:cNvSpPr txBox="1"/>
          <p:nvPr/>
        </p:nvSpPr>
        <p:spPr>
          <a:xfrm>
            <a:off x="11292840" y="6501384"/>
            <a:ext cx="365760" cy="228600"/>
          </a:xfrm>
          <a:prstGeom prst="rect">
            <a:avLst/>
          </a:prstGeom>
          <a:noFill/>
        </p:spPr>
        <p:txBody>
          <a:bodyPr wrap="none">
            <a:spAutoFit/>
          </a:bodyPr>
          <a:lstStyle/>
          <a:p>
            <a:pPr>
              <a:defRPr sz="850">
                <a:solidFill>
                  <a:srgbClr val="5E6B77"/>
                </a:solidFill>
              </a:defRPr>
            </a:pPr>
            <a:r>
              <a:t>17</a:t>
            </a:r>
          </a:p>
        </p:txBody>
      </p:sp>
      <p:sp>
        <p:nvSpPr>
          <p:cNvPr id="7" name="Rounded Rectangle 6">
            <a:extLst>
              <a:ext uri="{FF2B5EF4-FFF2-40B4-BE49-F238E27FC236}">
                <a16:creationId xmlns:a16="http://schemas.microsoft.com/office/drawing/2014/main" id="{A38039C8-2C83-70DB-1954-6CE37CFA33D6}"/>
              </a:ext>
            </a:extLst>
          </p:cNvPr>
          <p:cNvSpPr/>
          <p:nvPr/>
        </p:nvSpPr>
        <p:spPr>
          <a:xfrm>
            <a:off x="685800" y="1417320"/>
            <a:ext cx="3429000" cy="1234440"/>
          </a:xfrm>
          <a:prstGeom prst="roundRect">
            <a:avLst/>
          </a:prstGeom>
          <a:solidFill>
            <a:srgbClr val="FFFFFF"/>
          </a:solidFill>
          <a:ln w="12700">
            <a:solidFill>
              <a:srgbClr val="E1E8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8CDBA733-BDB1-0166-E56C-5780D00C97C6}"/>
              </a:ext>
            </a:extLst>
          </p:cNvPr>
          <p:cNvSpPr/>
          <p:nvPr/>
        </p:nvSpPr>
        <p:spPr>
          <a:xfrm>
            <a:off x="685800" y="1417320"/>
            <a:ext cx="3429000" cy="91440"/>
          </a:xfrm>
          <a:prstGeom prst="rect">
            <a:avLst/>
          </a:prstGeom>
          <a:solidFill>
            <a:srgbClr val="0091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AB4CF6C9-7C91-6A45-591B-97CF48D1A56E}"/>
              </a:ext>
            </a:extLst>
          </p:cNvPr>
          <p:cNvSpPr txBox="1"/>
          <p:nvPr/>
        </p:nvSpPr>
        <p:spPr>
          <a:xfrm>
            <a:off x="850392" y="1581912"/>
            <a:ext cx="3108960" cy="1014984"/>
          </a:xfrm>
          <a:prstGeom prst="rect">
            <a:avLst/>
          </a:prstGeom>
          <a:noFill/>
        </p:spPr>
        <p:txBody>
          <a:bodyPr wrap="square">
            <a:normAutofit/>
          </a:bodyPr>
          <a:lstStyle/>
          <a:p>
            <a:pPr>
              <a:defRPr sz="1600" b="1">
                <a:solidFill>
                  <a:srgbClr val="0F3049"/>
                </a:solidFill>
                <a:latin typeface="Aptos Display"/>
              </a:defRPr>
            </a:pPr>
            <a:r>
              <a:t>Weight</a:t>
            </a:r>
          </a:p>
          <a:p>
            <a:pPr>
              <a:spcBef>
                <a:spcPts val="500"/>
              </a:spcBef>
              <a:defRPr sz="1220">
                <a:solidFill>
                  <a:srgbClr val="222B35"/>
                </a:solidFill>
                <a:latin typeface="Aptos"/>
              </a:defRPr>
            </a:pPr>
            <a:r>
              <a:t>Target clinically meaningful weight loss; even 5–10% can improve metabolic risk.</a:t>
            </a:r>
          </a:p>
        </p:txBody>
      </p:sp>
      <p:sp>
        <p:nvSpPr>
          <p:cNvPr id="10" name="Rounded Rectangle 9">
            <a:extLst>
              <a:ext uri="{FF2B5EF4-FFF2-40B4-BE49-F238E27FC236}">
                <a16:creationId xmlns:a16="http://schemas.microsoft.com/office/drawing/2014/main" id="{03916D55-743E-3646-0A75-32039306302E}"/>
              </a:ext>
            </a:extLst>
          </p:cNvPr>
          <p:cNvSpPr/>
          <p:nvPr/>
        </p:nvSpPr>
        <p:spPr>
          <a:xfrm>
            <a:off x="4389120" y="1417320"/>
            <a:ext cx="3429000" cy="1234440"/>
          </a:xfrm>
          <a:prstGeom prst="roundRect">
            <a:avLst/>
          </a:prstGeom>
          <a:solidFill>
            <a:srgbClr val="FFFFFF"/>
          </a:solidFill>
          <a:ln w="12700">
            <a:solidFill>
              <a:srgbClr val="E1E8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a:extLst>
              <a:ext uri="{FF2B5EF4-FFF2-40B4-BE49-F238E27FC236}">
                <a16:creationId xmlns:a16="http://schemas.microsoft.com/office/drawing/2014/main" id="{49D51224-B835-BB1E-9BE8-D7D569EDBDD2}"/>
              </a:ext>
            </a:extLst>
          </p:cNvPr>
          <p:cNvSpPr/>
          <p:nvPr/>
        </p:nvSpPr>
        <p:spPr>
          <a:xfrm>
            <a:off x="4389120" y="1417320"/>
            <a:ext cx="3429000" cy="91440"/>
          </a:xfrm>
          <a:prstGeom prst="rect">
            <a:avLst/>
          </a:prstGeom>
          <a:solidFill>
            <a:srgbClr val="2B91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DEC9654C-DFC8-198C-A83F-BC8A782DDED3}"/>
              </a:ext>
            </a:extLst>
          </p:cNvPr>
          <p:cNvSpPr txBox="1"/>
          <p:nvPr/>
        </p:nvSpPr>
        <p:spPr>
          <a:xfrm>
            <a:off x="4553712" y="1581912"/>
            <a:ext cx="3108960" cy="1014984"/>
          </a:xfrm>
          <a:prstGeom prst="rect">
            <a:avLst/>
          </a:prstGeom>
          <a:noFill/>
        </p:spPr>
        <p:txBody>
          <a:bodyPr wrap="square">
            <a:normAutofit/>
          </a:bodyPr>
          <a:lstStyle/>
          <a:p>
            <a:pPr>
              <a:defRPr sz="1600" b="1">
                <a:solidFill>
                  <a:srgbClr val="0F3049"/>
                </a:solidFill>
                <a:latin typeface="Aptos Display"/>
              </a:defRPr>
            </a:pPr>
            <a:r>
              <a:t>Activity</a:t>
            </a:r>
          </a:p>
          <a:p>
            <a:pPr>
              <a:spcBef>
                <a:spcPts val="500"/>
              </a:spcBef>
              <a:defRPr sz="1220">
                <a:solidFill>
                  <a:srgbClr val="222B35"/>
                </a:solidFill>
                <a:latin typeface="Aptos"/>
              </a:defRPr>
            </a:pPr>
            <a:r>
              <a:t>Aim for 150 min/week moderate activity + resistance training when feasible.</a:t>
            </a:r>
          </a:p>
        </p:txBody>
      </p:sp>
      <p:sp>
        <p:nvSpPr>
          <p:cNvPr id="13" name="Rounded Rectangle 12">
            <a:extLst>
              <a:ext uri="{FF2B5EF4-FFF2-40B4-BE49-F238E27FC236}">
                <a16:creationId xmlns:a16="http://schemas.microsoft.com/office/drawing/2014/main" id="{D7283A87-5E7B-F952-1480-BAE8D02D03C2}"/>
              </a:ext>
            </a:extLst>
          </p:cNvPr>
          <p:cNvSpPr/>
          <p:nvPr/>
        </p:nvSpPr>
        <p:spPr>
          <a:xfrm>
            <a:off x="8092440" y="1417320"/>
            <a:ext cx="3246120" cy="1234440"/>
          </a:xfrm>
          <a:prstGeom prst="roundRect">
            <a:avLst/>
          </a:prstGeom>
          <a:solidFill>
            <a:srgbClr val="FFFFFF"/>
          </a:solidFill>
          <a:ln w="12700">
            <a:solidFill>
              <a:srgbClr val="E1E8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a:extLst>
              <a:ext uri="{FF2B5EF4-FFF2-40B4-BE49-F238E27FC236}">
                <a16:creationId xmlns:a16="http://schemas.microsoft.com/office/drawing/2014/main" id="{22A50859-CE03-4D76-748B-71A9B8B80EC0}"/>
              </a:ext>
            </a:extLst>
          </p:cNvPr>
          <p:cNvSpPr/>
          <p:nvPr/>
        </p:nvSpPr>
        <p:spPr>
          <a:xfrm>
            <a:off x="8092440" y="1417320"/>
            <a:ext cx="3246120" cy="91440"/>
          </a:xfrm>
          <a:prstGeom prst="rect">
            <a:avLst/>
          </a:prstGeom>
          <a:solidFill>
            <a:srgbClr val="E89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75173C95-F706-3B79-1FDE-9DD5FCE7DF35}"/>
              </a:ext>
            </a:extLst>
          </p:cNvPr>
          <p:cNvSpPr txBox="1"/>
          <p:nvPr/>
        </p:nvSpPr>
        <p:spPr>
          <a:xfrm>
            <a:off x="8257032" y="1581912"/>
            <a:ext cx="2926080" cy="1014984"/>
          </a:xfrm>
          <a:prstGeom prst="rect">
            <a:avLst/>
          </a:prstGeom>
          <a:noFill/>
        </p:spPr>
        <p:txBody>
          <a:bodyPr wrap="square">
            <a:normAutofit/>
          </a:bodyPr>
          <a:lstStyle/>
          <a:p>
            <a:pPr>
              <a:defRPr sz="1600" b="1">
                <a:solidFill>
                  <a:srgbClr val="0F3049"/>
                </a:solidFill>
                <a:latin typeface="Aptos Display"/>
              </a:defRPr>
            </a:pPr>
            <a:r>
              <a:t>Nutrition</a:t>
            </a:r>
          </a:p>
          <a:p>
            <a:pPr>
              <a:spcBef>
                <a:spcPts val="500"/>
              </a:spcBef>
              <a:defRPr sz="1220">
                <a:solidFill>
                  <a:srgbClr val="222B35"/>
                </a:solidFill>
                <a:latin typeface="Aptos"/>
              </a:defRPr>
            </a:pPr>
            <a:r>
              <a:t>Mediterranean/DASH-style pattern; reduce sugary drinks and refined carbs.</a:t>
            </a:r>
          </a:p>
        </p:txBody>
      </p:sp>
      <p:sp>
        <p:nvSpPr>
          <p:cNvPr id="16" name="Rounded Rectangle 15">
            <a:extLst>
              <a:ext uri="{FF2B5EF4-FFF2-40B4-BE49-F238E27FC236}">
                <a16:creationId xmlns:a16="http://schemas.microsoft.com/office/drawing/2014/main" id="{785885B8-9E01-88D9-0D7D-4EFC9A2F26DA}"/>
              </a:ext>
            </a:extLst>
          </p:cNvPr>
          <p:cNvSpPr/>
          <p:nvPr/>
        </p:nvSpPr>
        <p:spPr>
          <a:xfrm>
            <a:off x="685800" y="3383280"/>
            <a:ext cx="3429000" cy="1234440"/>
          </a:xfrm>
          <a:prstGeom prst="roundRect">
            <a:avLst/>
          </a:prstGeom>
          <a:solidFill>
            <a:srgbClr val="FFFFFF"/>
          </a:solidFill>
          <a:ln w="12700">
            <a:solidFill>
              <a:srgbClr val="E1E8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a:extLst>
              <a:ext uri="{FF2B5EF4-FFF2-40B4-BE49-F238E27FC236}">
                <a16:creationId xmlns:a16="http://schemas.microsoft.com/office/drawing/2014/main" id="{AB77880B-1BC6-BE8A-4B2C-C7D16BA6F170}"/>
              </a:ext>
            </a:extLst>
          </p:cNvPr>
          <p:cNvSpPr/>
          <p:nvPr/>
        </p:nvSpPr>
        <p:spPr>
          <a:xfrm>
            <a:off x="685800" y="3383280"/>
            <a:ext cx="3429000" cy="91440"/>
          </a:xfrm>
          <a:prstGeom prst="rect">
            <a:avLst/>
          </a:prstGeom>
          <a:solidFill>
            <a:srgbClr val="BE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a:extLst>
              <a:ext uri="{FF2B5EF4-FFF2-40B4-BE49-F238E27FC236}">
                <a16:creationId xmlns:a16="http://schemas.microsoft.com/office/drawing/2014/main" id="{75FAAB8A-F6CB-06DE-989B-B65746BAA6D9}"/>
              </a:ext>
            </a:extLst>
          </p:cNvPr>
          <p:cNvSpPr txBox="1"/>
          <p:nvPr/>
        </p:nvSpPr>
        <p:spPr>
          <a:xfrm>
            <a:off x="850392" y="3547872"/>
            <a:ext cx="3108960" cy="1014984"/>
          </a:xfrm>
          <a:prstGeom prst="rect">
            <a:avLst/>
          </a:prstGeom>
          <a:noFill/>
        </p:spPr>
        <p:txBody>
          <a:bodyPr wrap="square">
            <a:normAutofit/>
          </a:bodyPr>
          <a:lstStyle/>
          <a:p>
            <a:pPr>
              <a:defRPr sz="1600" b="1">
                <a:solidFill>
                  <a:srgbClr val="0F3049"/>
                </a:solidFill>
                <a:latin typeface="Aptos Display"/>
              </a:defRPr>
            </a:pPr>
            <a:r>
              <a:t>Smoking</a:t>
            </a:r>
          </a:p>
          <a:p>
            <a:pPr>
              <a:spcBef>
                <a:spcPts val="500"/>
              </a:spcBef>
              <a:defRPr sz="1220">
                <a:solidFill>
                  <a:srgbClr val="222B35"/>
                </a:solidFill>
                <a:latin typeface="Aptos"/>
              </a:defRPr>
            </a:pPr>
            <a:r>
              <a:t>Ask, advise, assist; smoking strongly worsens ASCVD and PAD risk.</a:t>
            </a:r>
          </a:p>
        </p:txBody>
      </p:sp>
      <p:sp>
        <p:nvSpPr>
          <p:cNvPr id="19" name="Rounded Rectangle 18">
            <a:extLst>
              <a:ext uri="{FF2B5EF4-FFF2-40B4-BE49-F238E27FC236}">
                <a16:creationId xmlns:a16="http://schemas.microsoft.com/office/drawing/2014/main" id="{9D977311-C2A3-706A-4FDD-B46CB0FE1A8F}"/>
              </a:ext>
            </a:extLst>
          </p:cNvPr>
          <p:cNvSpPr/>
          <p:nvPr/>
        </p:nvSpPr>
        <p:spPr>
          <a:xfrm>
            <a:off x="4389120" y="3383280"/>
            <a:ext cx="3429000" cy="1234440"/>
          </a:xfrm>
          <a:prstGeom prst="roundRect">
            <a:avLst/>
          </a:prstGeom>
          <a:solidFill>
            <a:srgbClr val="FFFFFF"/>
          </a:solidFill>
          <a:ln w="12700">
            <a:solidFill>
              <a:srgbClr val="E1E8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a:extLst>
              <a:ext uri="{FF2B5EF4-FFF2-40B4-BE49-F238E27FC236}">
                <a16:creationId xmlns:a16="http://schemas.microsoft.com/office/drawing/2014/main" id="{F50355A4-1075-F7EA-6370-2505767D8D49}"/>
              </a:ext>
            </a:extLst>
          </p:cNvPr>
          <p:cNvSpPr/>
          <p:nvPr/>
        </p:nvSpPr>
        <p:spPr>
          <a:xfrm>
            <a:off x="4389120" y="3383280"/>
            <a:ext cx="3429000" cy="91440"/>
          </a:xfrm>
          <a:prstGeom prst="rect">
            <a:avLst/>
          </a:prstGeom>
          <a:solidFill>
            <a:srgbClr val="0091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a:extLst>
              <a:ext uri="{FF2B5EF4-FFF2-40B4-BE49-F238E27FC236}">
                <a16:creationId xmlns:a16="http://schemas.microsoft.com/office/drawing/2014/main" id="{234E86AC-21D4-E9DA-386A-C3BE26478021}"/>
              </a:ext>
            </a:extLst>
          </p:cNvPr>
          <p:cNvSpPr txBox="1"/>
          <p:nvPr/>
        </p:nvSpPr>
        <p:spPr>
          <a:xfrm>
            <a:off x="4553712" y="3547872"/>
            <a:ext cx="3108960" cy="1014984"/>
          </a:xfrm>
          <a:prstGeom prst="rect">
            <a:avLst/>
          </a:prstGeom>
          <a:noFill/>
        </p:spPr>
        <p:txBody>
          <a:bodyPr wrap="square">
            <a:normAutofit/>
          </a:bodyPr>
          <a:lstStyle/>
          <a:p>
            <a:pPr>
              <a:defRPr sz="1600" b="1">
                <a:solidFill>
                  <a:srgbClr val="0F3049"/>
                </a:solidFill>
                <a:latin typeface="Aptos Display"/>
              </a:defRPr>
            </a:pPr>
            <a:r>
              <a:t>Sleep/stress</a:t>
            </a:r>
          </a:p>
          <a:p>
            <a:pPr>
              <a:spcBef>
                <a:spcPts val="500"/>
              </a:spcBef>
              <a:defRPr sz="1220">
                <a:solidFill>
                  <a:srgbClr val="222B35"/>
                </a:solidFill>
                <a:latin typeface="Aptos"/>
              </a:defRPr>
            </a:pPr>
            <a:r>
              <a:t>Screen for sleep apnea when obesity, resistant HTN, snoring, or daytime fatigue.</a:t>
            </a:r>
          </a:p>
        </p:txBody>
      </p:sp>
      <p:sp>
        <p:nvSpPr>
          <p:cNvPr id="22" name="Rounded Rectangle 21">
            <a:extLst>
              <a:ext uri="{FF2B5EF4-FFF2-40B4-BE49-F238E27FC236}">
                <a16:creationId xmlns:a16="http://schemas.microsoft.com/office/drawing/2014/main" id="{DB20794F-EF2C-D701-91BE-F98650806C9F}"/>
              </a:ext>
            </a:extLst>
          </p:cNvPr>
          <p:cNvSpPr/>
          <p:nvPr/>
        </p:nvSpPr>
        <p:spPr>
          <a:xfrm>
            <a:off x="8092440" y="3383280"/>
            <a:ext cx="3246120" cy="1234440"/>
          </a:xfrm>
          <a:prstGeom prst="roundRect">
            <a:avLst/>
          </a:prstGeom>
          <a:solidFill>
            <a:srgbClr val="FFFFFF"/>
          </a:solidFill>
          <a:ln w="12700">
            <a:solidFill>
              <a:srgbClr val="E1E8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a:extLst>
              <a:ext uri="{FF2B5EF4-FFF2-40B4-BE49-F238E27FC236}">
                <a16:creationId xmlns:a16="http://schemas.microsoft.com/office/drawing/2014/main" id="{7DB36819-E52D-497D-C0EB-B709C92D093B}"/>
              </a:ext>
            </a:extLst>
          </p:cNvPr>
          <p:cNvSpPr/>
          <p:nvPr/>
        </p:nvSpPr>
        <p:spPr>
          <a:xfrm>
            <a:off x="8092440" y="3383280"/>
            <a:ext cx="3246120" cy="91440"/>
          </a:xfrm>
          <a:prstGeom prst="rect">
            <a:avLst/>
          </a:prstGeom>
          <a:solidFill>
            <a:srgbClr val="5E6B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a:extLst>
              <a:ext uri="{FF2B5EF4-FFF2-40B4-BE49-F238E27FC236}">
                <a16:creationId xmlns:a16="http://schemas.microsoft.com/office/drawing/2014/main" id="{90155FC1-2A98-E720-1E20-C715A403D035}"/>
              </a:ext>
            </a:extLst>
          </p:cNvPr>
          <p:cNvSpPr txBox="1"/>
          <p:nvPr/>
        </p:nvSpPr>
        <p:spPr>
          <a:xfrm>
            <a:off x="8257032" y="3547872"/>
            <a:ext cx="2926080" cy="1014984"/>
          </a:xfrm>
          <a:prstGeom prst="rect">
            <a:avLst/>
          </a:prstGeom>
          <a:noFill/>
        </p:spPr>
        <p:txBody>
          <a:bodyPr wrap="square">
            <a:normAutofit/>
          </a:bodyPr>
          <a:lstStyle/>
          <a:p>
            <a:pPr>
              <a:defRPr sz="1600" b="1">
                <a:solidFill>
                  <a:srgbClr val="0F3049"/>
                </a:solidFill>
                <a:latin typeface="Aptos Display"/>
              </a:defRPr>
            </a:pPr>
            <a:r>
              <a:t>Adherence</a:t>
            </a:r>
          </a:p>
          <a:p>
            <a:pPr>
              <a:spcBef>
                <a:spcPts val="500"/>
              </a:spcBef>
              <a:defRPr sz="1220">
                <a:solidFill>
                  <a:srgbClr val="222B35"/>
                </a:solidFill>
                <a:latin typeface="Aptos"/>
              </a:defRPr>
            </a:pPr>
            <a:r>
              <a:t>Cost, insurance, side effects, and health literacy are clinical risk factors.</a:t>
            </a:r>
          </a:p>
        </p:txBody>
      </p:sp>
    </p:spTree>
    <p:extLst>
      <p:ext uri="{BB962C8B-B14F-4D97-AF65-F5344CB8AC3E}">
        <p14:creationId xmlns:p14="http://schemas.microsoft.com/office/powerpoint/2010/main" val="3508603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0040"/>
            <a:ext cx="8046720" cy="384048"/>
          </a:xfrm>
          <a:prstGeom prst="rect">
            <a:avLst/>
          </a:prstGeom>
          <a:noFill/>
          <a:ln/>
        </p:spPr>
        <p:txBody>
          <a:bodyPr wrap="square" lIns="0" tIns="0" rIns="0" bIns="0" rtlCol="0" anchor="ctr"/>
          <a:lstStyle/>
          <a:p>
            <a:pPr marL="0" indent="0">
              <a:buNone/>
            </a:pPr>
            <a:r>
              <a:rPr lang="en-US" sz="4400" b="1" dirty="0">
                <a:solidFill>
                  <a:srgbClr val="123042"/>
                </a:solidFill>
                <a:latin typeface="Aptos Display" pitchFamily="34" charset="0"/>
                <a:ea typeface="Aptos Display" pitchFamily="34" charset="-122"/>
                <a:cs typeface="Aptos Display" pitchFamily="34" charset="-120"/>
              </a:rPr>
              <a:t>A practical algorithm for primary care</a:t>
            </a:r>
            <a:endParaRPr lang="en-US" sz="4400" dirty="0"/>
          </a:p>
        </p:txBody>
      </p:sp>
      <p:sp>
        <p:nvSpPr>
          <p:cNvPr id="3" name="Text 1"/>
          <p:cNvSpPr/>
          <p:nvPr/>
        </p:nvSpPr>
        <p:spPr>
          <a:xfrm>
            <a:off x="548640" y="1417320"/>
            <a:ext cx="8412480" cy="256032"/>
          </a:xfrm>
          <a:prstGeom prst="rect">
            <a:avLst/>
          </a:prstGeom>
          <a:noFill/>
          <a:ln/>
        </p:spPr>
        <p:txBody>
          <a:bodyPr wrap="square" lIns="0" tIns="0" rIns="0" bIns="0" rtlCol="0" anchor="ctr"/>
          <a:lstStyle/>
          <a:p>
            <a:pPr marL="0" indent="0">
              <a:buNone/>
            </a:pPr>
            <a:r>
              <a:rPr lang="en-US" dirty="0">
                <a:solidFill>
                  <a:srgbClr val="4A5568"/>
                </a:solidFill>
              </a:rPr>
              <a:t>Use this workflow for every adult with prediabetes or diabetes.</a:t>
            </a:r>
            <a:endParaRPr lang="en-US" dirty="0"/>
          </a:p>
        </p:txBody>
      </p:sp>
      <p:sp>
        <p:nvSpPr>
          <p:cNvPr id="4" name="Shape 2"/>
          <p:cNvSpPr/>
          <p:nvPr/>
        </p:nvSpPr>
        <p:spPr>
          <a:xfrm>
            <a:off x="0" y="2011680"/>
            <a:ext cx="2651760" cy="1417320"/>
          </a:xfrm>
          <a:prstGeom prst="chevron">
            <a:avLst/>
          </a:prstGeom>
          <a:solidFill>
            <a:srgbClr val="0E7C86"/>
          </a:solidFill>
          <a:ln w="12700">
            <a:solidFill>
              <a:srgbClr val="FFFFFF"/>
            </a:solidFill>
            <a:prstDash val="solid"/>
          </a:ln>
        </p:spPr>
        <p:txBody>
          <a:bodyPr/>
          <a:lstStyle/>
          <a:p>
            <a:endParaRPr lang="en-US" sz="3600"/>
          </a:p>
        </p:txBody>
      </p:sp>
      <p:sp>
        <p:nvSpPr>
          <p:cNvPr id="5" name="Text 3"/>
          <p:cNvSpPr/>
          <p:nvPr/>
        </p:nvSpPr>
        <p:spPr>
          <a:xfrm>
            <a:off x="685800" y="2148840"/>
            <a:ext cx="274320" cy="274320"/>
          </a:xfrm>
          <a:prstGeom prst="rect">
            <a:avLst/>
          </a:prstGeom>
          <a:noFill/>
          <a:ln/>
        </p:spPr>
        <p:txBody>
          <a:bodyPr wrap="square" lIns="0" tIns="0" rIns="0" bIns="0" rtlCol="0" anchor="ctr"/>
          <a:lstStyle/>
          <a:p>
            <a:pPr marL="0" indent="0" algn="ctr">
              <a:buNone/>
            </a:pPr>
            <a:r>
              <a:rPr lang="en-US" sz="3200" b="1" dirty="0">
                <a:solidFill>
                  <a:srgbClr val="FFFFFF"/>
                </a:solidFill>
              </a:rPr>
              <a:t>1</a:t>
            </a:r>
            <a:endParaRPr lang="en-US" sz="3200" dirty="0"/>
          </a:p>
        </p:txBody>
      </p:sp>
      <p:sp>
        <p:nvSpPr>
          <p:cNvPr id="6" name="Text 4"/>
          <p:cNvSpPr/>
          <p:nvPr/>
        </p:nvSpPr>
        <p:spPr>
          <a:xfrm>
            <a:off x="868680" y="2376638"/>
            <a:ext cx="1325880" cy="228600"/>
          </a:xfrm>
          <a:prstGeom prst="rect">
            <a:avLst/>
          </a:prstGeom>
          <a:noFill/>
          <a:ln/>
        </p:spPr>
        <p:txBody>
          <a:bodyPr wrap="square" lIns="0" tIns="0" rIns="0" bIns="0" rtlCol="0" anchor="ctr">
            <a:noAutofit/>
          </a:bodyPr>
          <a:lstStyle/>
          <a:p>
            <a:pPr marL="0" indent="0" algn="ctr">
              <a:buNone/>
            </a:pPr>
            <a:r>
              <a:rPr lang="en-US" sz="2400" b="1" dirty="0">
                <a:solidFill>
                  <a:srgbClr val="FFFFFF"/>
                </a:solidFill>
              </a:rPr>
              <a:t>Identify</a:t>
            </a:r>
            <a:endParaRPr lang="en-US" sz="2400" dirty="0"/>
          </a:p>
        </p:txBody>
      </p:sp>
      <p:sp>
        <p:nvSpPr>
          <p:cNvPr id="7" name="Text 5"/>
          <p:cNvSpPr/>
          <p:nvPr/>
        </p:nvSpPr>
        <p:spPr>
          <a:xfrm>
            <a:off x="731520" y="2857500"/>
            <a:ext cx="1463040" cy="310896"/>
          </a:xfrm>
          <a:prstGeom prst="rect">
            <a:avLst/>
          </a:prstGeom>
          <a:noFill/>
          <a:ln/>
        </p:spPr>
        <p:txBody>
          <a:bodyPr wrap="square" lIns="0" tIns="0" rIns="0" bIns="0" rtlCol="0" anchor="ctr">
            <a:noAutofit/>
          </a:bodyPr>
          <a:lstStyle/>
          <a:p>
            <a:pPr marL="0" indent="0" algn="ctr">
              <a:buNone/>
            </a:pPr>
            <a:r>
              <a:rPr lang="en-US" sz="1200" dirty="0">
                <a:solidFill>
                  <a:srgbClr val="FFFFFF"/>
                </a:solidFill>
              </a:rPr>
              <a:t>A1c/FPG/OGTT + risk factors</a:t>
            </a:r>
            <a:endParaRPr lang="en-US" sz="1200" dirty="0"/>
          </a:p>
        </p:txBody>
      </p:sp>
      <p:sp>
        <p:nvSpPr>
          <p:cNvPr id="8" name="Shape 6"/>
          <p:cNvSpPr/>
          <p:nvPr/>
        </p:nvSpPr>
        <p:spPr>
          <a:xfrm>
            <a:off x="2331720" y="2011680"/>
            <a:ext cx="2606040" cy="1417320"/>
          </a:xfrm>
          <a:prstGeom prst="chevron">
            <a:avLst/>
          </a:prstGeom>
          <a:solidFill>
            <a:srgbClr val="123042"/>
          </a:solidFill>
          <a:ln w="12700">
            <a:solidFill>
              <a:srgbClr val="FFFFFF"/>
            </a:solidFill>
            <a:prstDash val="solid"/>
          </a:ln>
        </p:spPr>
        <p:txBody>
          <a:bodyPr/>
          <a:lstStyle/>
          <a:p>
            <a:endParaRPr lang="en-US" sz="3600"/>
          </a:p>
        </p:txBody>
      </p:sp>
      <p:sp>
        <p:nvSpPr>
          <p:cNvPr id="9" name="Text 7"/>
          <p:cNvSpPr/>
          <p:nvPr/>
        </p:nvSpPr>
        <p:spPr>
          <a:xfrm>
            <a:off x="2971800" y="2148840"/>
            <a:ext cx="274320" cy="274320"/>
          </a:xfrm>
          <a:prstGeom prst="rect">
            <a:avLst/>
          </a:prstGeom>
          <a:noFill/>
          <a:ln/>
        </p:spPr>
        <p:txBody>
          <a:bodyPr wrap="square" lIns="0" tIns="0" rIns="0" bIns="0" rtlCol="0" anchor="ctr"/>
          <a:lstStyle/>
          <a:p>
            <a:pPr marL="0" indent="0" algn="ctr">
              <a:buNone/>
            </a:pPr>
            <a:r>
              <a:rPr lang="en-US" sz="3200" b="1" dirty="0">
                <a:solidFill>
                  <a:srgbClr val="FFFFFF"/>
                </a:solidFill>
              </a:rPr>
              <a:t>2</a:t>
            </a:r>
            <a:endParaRPr lang="en-US" sz="3200" dirty="0"/>
          </a:p>
        </p:txBody>
      </p:sp>
      <p:sp>
        <p:nvSpPr>
          <p:cNvPr id="10" name="Text 8"/>
          <p:cNvSpPr/>
          <p:nvPr/>
        </p:nvSpPr>
        <p:spPr>
          <a:xfrm>
            <a:off x="3200400" y="2435994"/>
            <a:ext cx="1325880" cy="228600"/>
          </a:xfrm>
          <a:prstGeom prst="rect">
            <a:avLst/>
          </a:prstGeom>
          <a:noFill/>
          <a:ln/>
        </p:spPr>
        <p:txBody>
          <a:bodyPr wrap="square" lIns="0" tIns="0" rIns="0" bIns="0" rtlCol="0" anchor="ctr">
            <a:noAutofit/>
          </a:bodyPr>
          <a:lstStyle/>
          <a:p>
            <a:pPr marL="0" indent="0" algn="ctr">
              <a:buNone/>
            </a:pPr>
            <a:r>
              <a:rPr lang="en-US" sz="2400" b="1" dirty="0">
                <a:solidFill>
                  <a:srgbClr val="FFFFFF"/>
                </a:solidFill>
              </a:rPr>
              <a:t>Stage risk</a:t>
            </a:r>
            <a:endParaRPr lang="en-US" sz="2400" dirty="0"/>
          </a:p>
        </p:txBody>
      </p:sp>
      <p:sp>
        <p:nvSpPr>
          <p:cNvPr id="11" name="Text 9"/>
          <p:cNvSpPr/>
          <p:nvPr/>
        </p:nvSpPr>
        <p:spPr>
          <a:xfrm>
            <a:off x="2994660" y="2921508"/>
            <a:ext cx="1463040" cy="310896"/>
          </a:xfrm>
          <a:prstGeom prst="rect">
            <a:avLst/>
          </a:prstGeom>
          <a:noFill/>
          <a:ln/>
        </p:spPr>
        <p:txBody>
          <a:bodyPr wrap="square" lIns="0" tIns="0" rIns="0" bIns="0" rtlCol="0" anchor="ctr">
            <a:noAutofit/>
          </a:bodyPr>
          <a:lstStyle/>
          <a:p>
            <a:pPr marL="0" indent="0" algn="ctr">
              <a:buNone/>
            </a:pPr>
            <a:r>
              <a:rPr lang="en-US" sz="1200" dirty="0">
                <a:solidFill>
                  <a:srgbClr val="FFFFFF"/>
                </a:solidFill>
              </a:rPr>
              <a:t>ASCVD, HF, CKD, PAD, obesity</a:t>
            </a:r>
            <a:endParaRPr lang="en-US" sz="1200" dirty="0"/>
          </a:p>
        </p:txBody>
      </p:sp>
      <p:sp>
        <p:nvSpPr>
          <p:cNvPr id="12" name="Shape 10"/>
          <p:cNvSpPr/>
          <p:nvPr/>
        </p:nvSpPr>
        <p:spPr>
          <a:xfrm>
            <a:off x="4572000" y="2011680"/>
            <a:ext cx="2651760" cy="1417320"/>
          </a:xfrm>
          <a:prstGeom prst="chevron">
            <a:avLst/>
          </a:prstGeom>
          <a:solidFill>
            <a:srgbClr val="F59E0B"/>
          </a:solidFill>
          <a:ln w="12700">
            <a:solidFill>
              <a:srgbClr val="FFFFFF"/>
            </a:solidFill>
            <a:prstDash val="solid"/>
          </a:ln>
        </p:spPr>
        <p:txBody>
          <a:bodyPr/>
          <a:lstStyle/>
          <a:p>
            <a:endParaRPr lang="en-US" sz="3600"/>
          </a:p>
        </p:txBody>
      </p:sp>
      <p:sp>
        <p:nvSpPr>
          <p:cNvPr id="13" name="Text 11"/>
          <p:cNvSpPr/>
          <p:nvPr/>
        </p:nvSpPr>
        <p:spPr>
          <a:xfrm>
            <a:off x="5257800" y="2148840"/>
            <a:ext cx="274320" cy="274320"/>
          </a:xfrm>
          <a:prstGeom prst="rect">
            <a:avLst/>
          </a:prstGeom>
          <a:noFill/>
          <a:ln/>
        </p:spPr>
        <p:txBody>
          <a:bodyPr wrap="square" lIns="0" tIns="0" rIns="0" bIns="0" rtlCol="0" anchor="ctr"/>
          <a:lstStyle/>
          <a:p>
            <a:pPr marL="0" indent="0" algn="ctr">
              <a:buNone/>
            </a:pPr>
            <a:r>
              <a:rPr lang="en-US" sz="3200" b="1" dirty="0">
                <a:solidFill>
                  <a:srgbClr val="FFFFFF"/>
                </a:solidFill>
              </a:rPr>
              <a:t>3</a:t>
            </a:r>
            <a:endParaRPr lang="en-US" sz="3200" dirty="0"/>
          </a:p>
        </p:txBody>
      </p:sp>
      <p:sp>
        <p:nvSpPr>
          <p:cNvPr id="14" name="Text 12"/>
          <p:cNvSpPr/>
          <p:nvPr/>
        </p:nvSpPr>
        <p:spPr>
          <a:xfrm>
            <a:off x="5433060" y="2359152"/>
            <a:ext cx="1325880" cy="228600"/>
          </a:xfrm>
          <a:prstGeom prst="rect">
            <a:avLst/>
          </a:prstGeom>
          <a:noFill/>
          <a:ln/>
        </p:spPr>
        <p:txBody>
          <a:bodyPr wrap="square" lIns="0" tIns="0" rIns="0" bIns="0" rtlCol="0" anchor="ctr">
            <a:noAutofit/>
          </a:bodyPr>
          <a:lstStyle/>
          <a:p>
            <a:pPr marL="0" indent="0" algn="ctr">
              <a:buNone/>
            </a:pPr>
            <a:r>
              <a:rPr lang="en-US" sz="2400" b="1" dirty="0">
                <a:solidFill>
                  <a:srgbClr val="FFFFFF"/>
                </a:solidFill>
              </a:rPr>
              <a:t>Treat the cluster</a:t>
            </a:r>
            <a:endParaRPr lang="en-US" sz="2400" dirty="0"/>
          </a:p>
        </p:txBody>
      </p:sp>
      <p:sp>
        <p:nvSpPr>
          <p:cNvPr id="15" name="Text 13"/>
          <p:cNvSpPr/>
          <p:nvPr/>
        </p:nvSpPr>
        <p:spPr>
          <a:xfrm>
            <a:off x="5074920" y="2921107"/>
            <a:ext cx="1463040" cy="310896"/>
          </a:xfrm>
          <a:prstGeom prst="rect">
            <a:avLst/>
          </a:prstGeom>
          <a:noFill/>
          <a:ln/>
        </p:spPr>
        <p:txBody>
          <a:bodyPr wrap="square" lIns="0" tIns="0" rIns="0" bIns="0" rtlCol="0" anchor="ctr">
            <a:noAutofit/>
          </a:bodyPr>
          <a:lstStyle/>
          <a:p>
            <a:pPr marL="0" indent="0" algn="ctr">
              <a:buNone/>
            </a:pPr>
            <a:r>
              <a:rPr lang="en-US" sz="1200" dirty="0">
                <a:solidFill>
                  <a:srgbClr val="FFFFFF"/>
                </a:solidFill>
              </a:rPr>
              <a:t>BP, LDL-C, weight, tobacco, glucose</a:t>
            </a:r>
            <a:endParaRPr lang="en-US" sz="1200" dirty="0"/>
          </a:p>
        </p:txBody>
      </p:sp>
      <p:sp>
        <p:nvSpPr>
          <p:cNvPr id="16" name="Shape 14"/>
          <p:cNvSpPr/>
          <p:nvPr/>
        </p:nvSpPr>
        <p:spPr>
          <a:xfrm>
            <a:off x="6995160" y="2011680"/>
            <a:ext cx="2514600" cy="1417320"/>
          </a:xfrm>
          <a:prstGeom prst="chevron">
            <a:avLst/>
          </a:prstGeom>
          <a:solidFill>
            <a:srgbClr val="238B45"/>
          </a:solidFill>
          <a:ln w="12700">
            <a:solidFill>
              <a:srgbClr val="FFFFFF"/>
            </a:solidFill>
            <a:prstDash val="solid"/>
          </a:ln>
        </p:spPr>
        <p:txBody>
          <a:bodyPr/>
          <a:lstStyle/>
          <a:p>
            <a:endParaRPr lang="en-US" sz="3600"/>
          </a:p>
        </p:txBody>
      </p:sp>
      <p:sp>
        <p:nvSpPr>
          <p:cNvPr id="17" name="Text 15"/>
          <p:cNvSpPr/>
          <p:nvPr/>
        </p:nvSpPr>
        <p:spPr>
          <a:xfrm>
            <a:off x="7543800" y="2148840"/>
            <a:ext cx="274320" cy="274320"/>
          </a:xfrm>
          <a:prstGeom prst="rect">
            <a:avLst/>
          </a:prstGeom>
          <a:noFill/>
          <a:ln/>
        </p:spPr>
        <p:txBody>
          <a:bodyPr wrap="square" lIns="0" tIns="0" rIns="0" bIns="0" rtlCol="0" anchor="ctr"/>
          <a:lstStyle/>
          <a:p>
            <a:pPr marL="0" indent="0" algn="ctr">
              <a:buNone/>
            </a:pPr>
            <a:r>
              <a:rPr lang="en-US" sz="3200" b="1" dirty="0">
                <a:solidFill>
                  <a:srgbClr val="FFFFFF"/>
                </a:solidFill>
              </a:rPr>
              <a:t>4</a:t>
            </a:r>
            <a:endParaRPr lang="en-US" sz="3200" dirty="0"/>
          </a:p>
        </p:txBody>
      </p:sp>
      <p:sp>
        <p:nvSpPr>
          <p:cNvPr id="18" name="Text 16"/>
          <p:cNvSpPr/>
          <p:nvPr/>
        </p:nvSpPr>
        <p:spPr>
          <a:xfrm>
            <a:off x="7452360" y="1833372"/>
            <a:ext cx="1933876" cy="1495044"/>
          </a:xfrm>
          <a:prstGeom prst="rect">
            <a:avLst/>
          </a:prstGeom>
          <a:noFill/>
          <a:ln/>
        </p:spPr>
        <p:txBody>
          <a:bodyPr wrap="square" lIns="0" tIns="0" rIns="0" bIns="0" rtlCol="0" anchor="ctr">
            <a:noAutofit/>
          </a:bodyPr>
          <a:lstStyle/>
          <a:p>
            <a:pPr marL="0" indent="0" algn="ctr">
              <a:buNone/>
            </a:pPr>
            <a:r>
              <a:rPr lang="en-US" b="1" dirty="0">
                <a:solidFill>
                  <a:srgbClr val="FFFFFF"/>
                </a:solidFill>
              </a:rPr>
              <a:t>Choose smart </a:t>
            </a:r>
          </a:p>
          <a:p>
            <a:pPr marL="0" indent="0" algn="ctr">
              <a:buNone/>
            </a:pPr>
            <a:r>
              <a:rPr lang="en-US" b="1" dirty="0">
                <a:solidFill>
                  <a:srgbClr val="FFFFFF"/>
                </a:solidFill>
              </a:rPr>
              <a:t>meds</a:t>
            </a:r>
            <a:endParaRPr lang="en-US" dirty="0"/>
          </a:p>
        </p:txBody>
      </p:sp>
      <p:sp>
        <p:nvSpPr>
          <p:cNvPr id="19" name="Text 17"/>
          <p:cNvSpPr/>
          <p:nvPr/>
        </p:nvSpPr>
        <p:spPr>
          <a:xfrm>
            <a:off x="7498080" y="2920706"/>
            <a:ext cx="1463040" cy="310896"/>
          </a:xfrm>
          <a:prstGeom prst="rect">
            <a:avLst/>
          </a:prstGeom>
          <a:noFill/>
          <a:ln/>
        </p:spPr>
        <p:txBody>
          <a:bodyPr wrap="square" lIns="0" tIns="0" rIns="0" bIns="0" rtlCol="0" anchor="ctr">
            <a:noAutofit/>
          </a:bodyPr>
          <a:lstStyle/>
          <a:p>
            <a:pPr marL="0" indent="0" algn="ctr">
              <a:buNone/>
            </a:pPr>
            <a:r>
              <a:rPr lang="en-US" sz="1200" dirty="0">
                <a:solidFill>
                  <a:srgbClr val="FFFFFF"/>
                </a:solidFill>
              </a:rPr>
              <a:t>SGLT2i / GLP-1 RA when phenotype fits</a:t>
            </a:r>
            <a:endParaRPr lang="en-US" sz="1200" dirty="0"/>
          </a:p>
        </p:txBody>
      </p:sp>
      <p:sp>
        <p:nvSpPr>
          <p:cNvPr id="20" name="Shape 18"/>
          <p:cNvSpPr/>
          <p:nvPr/>
        </p:nvSpPr>
        <p:spPr>
          <a:xfrm>
            <a:off x="9189720" y="2011680"/>
            <a:ext cx="2606040" cy="1417320"/>
          </a:xfrm>
          <a:prstGeom prst="chevron">
            <a:avLst/>
          </a:prstGeom>
          <a:solidFill>
            <a:srgbClr val="C0392B"/>
          </a:solidFill>
          <a:ln w="12700">
            <a:solidFill>
              <a:srgbClr val="FFFFFF"/>
            </a:solidFill>
            <a:prstDash val="solid"/>
          </a:ln>
        </p:spPr>
        <p:txBody>
          <a:bodyPr/>
          <a:lstStyle/>
          <a:p>
            <a:endParaRPr lang="en-US" sz="3600"/>
          </a:p>
        </p:txBody>
      </p:sp>
      <p:sp>
        <p:nvSpPr>
          <p:cNvPr id="21" name="Text 19"/>
          <p:cNvSpPr/>
          <p:nvPr/>
        </p:nvSpPr>
        <p:spPr>
          <a:xfrm>
            <a:off x="9829800" y="2148840"/>
            <a:ext cx="274320" cy="274320"/>
          </a:xfrm>
          <a:prstGeom prst="rect">
            <a:avLst/>
          </a:prstGeom>
          <a:noFill/>
          <a:ln/>
        </p:spPr>
        <p:txBody>
          <a:bodyPr wrap="square" lIns="0" tIns="0" rIns="0" bIns="0" rtlCol="0" anchor="ctr"/>
          <a:lstStyle/>
          <a:p>
            <a:pPr marL="0" indent="0" algn="ctr">
              <a:buNone/>
            </a:pPr>
            <a:r>
              <a:rPr lang="en-US" sz="3200" b="1" dirty="0">
                <a:solidFill>
                  <a:srgbClr val="FFFFFF"/>
                </a:solidFill>
              </a:rPr>
              <a:t>5</a:t>
            </a:r>
            <a:endParaRPr lang="en-US" sz="3200" dirty="0"/>
          </a:p>
        </p:txBody>
      </p:sp>
      <p:sp>
        <p:nvSpPr>
          <p:cNvPr id="22" name="Text 20"/>
          <p:cNvSpPr/>
          <p:nvPr/>
        </p:nvSpPr>
        <p:spPr>
          <a:xfrm>
            <a:off x="9875520" y="2224238"/>
            <a:ext cx="1600200" cy="274320"/>
          </a:xfrm>
          <a:prstGeom prst="rect">
            <a:avLst/>
          </a:prstGeom>
          <a:noFill/>
          <a:ln/>
        </p:spPr>
        <p:txBody>
          <a:bodyPr wrap="square" lIns="0" tIns="0" rIns="0" bIns="0" rtlCol="0" anchor="ctr">
            <a:noAutofit/>
          </a:bodyPr>
          <a:lstStyle/>
          <a:p>
            <a:pPr marL="0" indent="0" algn="ctr">
              <a:buNone/>
            </a:pPr>
            <a:r>
              <a:rPr lang="en-US" sz="2000" b="1" dirty="0">
                <a:solidFill>
                  <a:srgbClr val="FFFFFF"/>
                </a:solidFill>
              </a:rPr>
              <a:t>Refer early</a:t>
            </a:r>
            <a:endParaRPr lang="en-US" sz="2000" dirty="0"/>
          </a:p>
        </p:txBody>
      </p:sp>
      <p:sp>
        <p:nvSpPr>
          <p:cNvPr id="23" name="Text 21"/>
          <p:cNvSpPr/>
          <p:nvPr/>
        </p:nvSpPr>
        <p:spPr>
          <a:xfrm>
            <a:off x="9738360" y="2857500"/>
            <a:ext cx="1463040" cy="310896"/>
          </a:xfrm>
          <a:prstGeom prst="rect">
            <a:avLst/>
          </a:prstGeom>
          <a:noFill/>
          <a:ln/>
        </p:spPr>
        <p:txBody>
          <a:bodyPr wrap="square" lIns="0" tIns="0" rIns="0" bIns="0" rtlCol="0" anchor="ctr">
            <a:noAutofit/>
          </a:bodyPr>
          <a:lstStyle/>
          <a:p>
            <a:pPr marL="0" indent="0" algn="ctr">
              <a:buNone/>
            </a:pPr>
            <a:r>
              <a:rPr lang="en-US" sz="1200" dirty="0">
                <a:solidFill>
                  <a:srgbClr val="FFFFFF"/>
                </a:solidFill>
              </a:rPr>
              <a:t>Symptoms, CKD progression, PAD wounds/rest pain</a:t>
            </a:r>
            <a:endParaRPr lang="en-US" sz="1200" dirty="0"/>
          </a:p>
        </p:txBody>
      </p:sp>
      <p:sp>
        <p:nvSpPr>
          <p:cNvPr id="24" name="Text 22"/>
          <p:cNvSpPr/>
          <p:nvPr/>
        </p:nvSpPr>
        <p:spPr>
          <a:xfrm>
            <a:off x="960120" y="4727448"/>
            <a:ext cx="10149840" cy="320040"/>
          </a:xfrm>
          <a:prstGeom prst="rect">
            <a:avLst/>
          </a:prstGeom>
          <a:noFill/>
          <a:ln/>
        </p:spPr>
        <p:txBody>
          <a:bodyPr wrap="square" lIns="0" tIns="0" rIns="0" bIns="0" rtlCol="0" anchor="ctr"/>
          <a:lstStyle/>
          <a:p>
            <a:pPr marL="0" indent="0" algn="ctr">
              <a:buNone/>
            </a:pPr>
            <a:r>
              <a:rPr lang="en-US" sz="4000" b="1" dirty="0">
                <a:solidFill>
                  <a:srgbClr val="C0392B"/>
                </a:solidFill>
              </a:rPr>
              <a:t>The “A1c-only” visit misses cardiovascular prevention opportunities.</a:t>
            </a:r>
            <a:endParaRPr lang="en-US" sz="4000" dirty="0"/>
          </a:p>
        </p:txBody>
      </p:sp>
      <p:sp>
        <p:nvSpPr>
          <p:cNvPr id="25" name="Text 23"/>
          <p:cNvSpPr/>
          <p:nvPr/>
        </p:nvSpPr>
        <p:spPr>
          <a:xfrm>
            <a:off x="502920" y="6053328"/>
            <a:ext cx="11155680" cy="201168"/>
          </a:xfrm>
          <a:prstGeom prst="rect">
            <a:avLst/>
          </a:prstGeom>
          <a:noFill/>
          <a:ln/>
        </p:spPr>
        <p:txBody>
          <a:bodyPr wrap="square" lIns="0" tIns="0" rIns="0" bIns="0" rtlCol="0" anchor="ctr">
            <a:normAutofit/>
          </a:bodyPr>
          <a:lstStyle/>
          <a:p>
            <a:pPr marL="0" indent="0">
              <a:buNone/>
            </a:pPr>
            <a:r>
              <a:rPr lang="en-US" sz="1000" dirty="0">
                <a:solidFill>
                  <a:srgbClr val="708692"/>
                </a:solidFill>
              </a:rPr>
              <a:t>ADA Standards of Care—2026  |  AHA/ACC Primary Prevention and PAD guidance</a:t>
            </a:r>
            <a:endParaRPr lang="en-US" sz="1000" dirty="0"/>
          </a:p>
        </p:txBody>
      </p:sp>
      <p:sp>
        <p:nvSpPr>
          <p:cNvPr id="26"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700">
                <a:solidFill>
                  <a:srgbClr val="6B7C86"/>
                </a:solidFill>
                <a:latin typeface="Aptos"/>
                <a:ea typeface="Aptos"/>
                <a:cs typeface="Aptos"/>
              </a:defRPr>
            </a:lvl1pPr>
          </a:lstStyle>
          <a:p>
            <a:pPr algn="l"/>
            <a:fld id="{F7021451-1387-4CA6-816F-3879F97B5CBC}" type="slidenum">
              <a:rPr lang="en-US" sz="1100" b="0"/>
              <a:t>17</a:t>
            </a:fld>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6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320040"/>
            <a:ext cx="11064240" cy="594360"/>
          </a:xfrm>
          <a:prstGeom prst="rect">
            <a:avLst/>
          </a:prstGeom>
          <a:noFill/>
        </p:spPr>
        <p:txBody>
          <a:bodyPr wrap="none" lIns="0">
            <a:spAutoFit/>
          </a:bodyPr>
          <a:lstStyle/>
          <a:p>
            <a:pPr>
              <a:defRPr sz="2800" b="1">
                <a:solidFill>
                  <a:srgbClr val="0F3049"/>
                </a:solidFill>
                <a:latin typeface="Aptos Display"/>
              </a:defRPr>
            </a:pPr>
            <a:r>
              <a:t>When to refer</a:t>
            </a:r>
          </a:p>
        </p:txBody>
      </p:sp>
      <p:sp>
        <p:nvSpPr>
          <p:cNvPr id="4" name="Rectangle 3"/>
          <p:cNvSpPr/>
          <p:nvPr/>
        </p:nvSpPr>
        <p:spPr>
          <a:xfrm>
            <a:off x="502920" y="1124712"/>
            <a:ext cx="1234440" cy="64008"/>
          </a:xfrm>
          <a:prstGeom prst="rect">
            <a:avLst/>
          </a:prstGeom>
          <a:solidFill>
            <a:srgbClr val="0091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02920" y="6501384"/>
            <a:ext cx="7772400" cy="228600"/>
          </a:xfrm>
          <a:prstGeom prst="rect">
            <a:avLst/>
          </a:prstGeom>
          <a:noFill/>
        </p:spPr>
        <p:txBody>
          <a:bodyPr wrap="none" lIns="0">
            <a:spAutoFit/>
          </a:bodyPr>
          <a:lstStyle/>
          <a:p>
            <a:pPr>
              <a:defRPr sz="850">
                <a:solidFill>
                  <a:srgbClr val="5E6B77"/>
                </a:solidFill>
                <a:latin typeface="Aptos"/>
              </a:defRPr>
            </a:pPr>
            <a:r>
              <a:t>Diabetes, Prediabetes &amp; Cardiovascular Complications | Primary Care</a:t>
            </a:r>
          </a:p>
        </p:txBody>
      </p:sp>
      <p:sp>
        <p:nvSpPr>
          <p:cNvPr id="6" name="TextBox 5"/>
          <p:cNvSpPr txBox="1"/>
          <p:nvPr/>
        </p:nvSpPr>
        <p:spPr>
          <a:xfrm>
            <a:off x="11292840" y="6501384"/>
            <a:ext cx="365760" cy="228600"/>
          </a:xfrm>
          <a:prstGeom prst="rect">
            <a:avLst/>
          </a:prstGeom>
          <a:noFill/>
        </p:spPr>
        <p:txBody>
          <a:bodyPr wrap="none">
            <a:spAutoFit/>
          </a:bodyPr>
          <a:lstStyle/>
          <a:p>
            <a:pPr>
              <a:defRPr sz="850">
                <a:solidFill>
                  <a:srgbClr val="5E6B77"/>
                </a:solidFill>
              </a:defRPr>
            </a:pPr>
            <a:r>
              <a:t>18</a:t>
            </a:r>
          </a:p>
        </p:txBody>
      </p:sp>
      <p:sp>
        <p:nvSpPr>
          <p:cNvPr id="7" name="Rounded Rectangle 6"/>
          <p:cNvSpPr/>
          <p:nvPr/>
        </p:nvSpPr>
        <p:spPr>
          <a:xfrm>
            <a:off x="685800" y="1417320"/>
            <a:ext cx="2743200" cy="1417320"/>
          </a:xfrm>
          <a:prstGeom prst="roundRect">
            <a:avLst/>
          </a:prstGeom>
          <a:solidFill>
            <a:srgbClr val="FFFFFF"/>
          </a:solidFill>
          <a:ln w="12700">
            <a:solidFill>
              <a:srgbClr val="E1E8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85800" y="1417320"/>
            <a:ext cx="2743200" cy="91440"/>
          </a:xfrm>
          <a:prstGeom prst="rect">
            <a:avLst/>
          </a:prstGeom>
          <a:solidFill>
            <a:srgbClr val="BE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50392" y="1581912"/>
            <a:ext cx="2423160" cy="1197864"/>
          </a:xfrm>
          <a:prstGeom prst="rect">
            <a:avLst/>
          </a:prstGeom>
          <a:noFill/>
        </p:spPr>
        <p:txBody>
          <a:bodyPr wrap="square">
            <a:normAutofit fontScale="92500"/>
          </a:bodyPr>
          <a:lstStyle/>
          <a:p>
            <a:pPr>
              <a:defRPr sz="1600" b="1">
                <a:solidFill>
                  <a:srgbClr val="0F3049"/>
                </a:solidFill>
                <a:latin typeface="Aptos Display"/>
              </a:defRPr>
            </a:pPr>
            <a:r>
              <a:t>Cardiology</a:t>
            </a:r>
          </a:p>
          <a:p>
            <a:pPr>
              <a:spcBef>
                <a:spcPts val="500"/>
              </a:spcBef>
              <a:defRPr sz="1220">
                <a:solidFill>
                  <a:srgbClr val="222B35"/>
                </a:solidFill>
                <a:latin typeface="Aptos"/>
              </a:defRPr>
            </a:pPr>
            <a:r>
              <a:t>Chest pain, dyspnea/anginal equivalent, HF symptoms, abnormal ECG with symptoms, resistant HTN, established ASCVD.</a:t>
            </a:r>
          </a:p>
        </p:txBody>
      </p:sp>
      <p:sp>
        <p:nvSpPr>
          <p:cNvPr id="10" name="Rounded Rectangle 9"/>
          <p:cNvSpPr/>
          <p:nvPr/>
        </p:nvSpPr>
        <p:spPr>
          <a:xfrm>
            <a:off x="3611880" y="1417320"/>
            <a:ext cx="2743200" cy="1417320"/>
          </a:xfrm>
          <a:prstGeom prst="roundRect">
            <a:avLst/>
          </a:prstGeom>
          <a:solidFill>
            <a:srgbClr val="FFFFFF"/>
          </a:solidFill>
          <a:ln w="12700">
            <a:solidFill>
              <a:srgbClr val="E1E8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3611880" y="1417320"/>
            <a:ext cx="2743200" cy="91440"/>
          </a:xfrm>
          <a:prstGeom prst="rect">
            <a:avLst/>
          </a:prstGeom>
          <a:solidFill>
            <a:srgbClr val="E89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776472" y="1581912"/>
            <a:ext cx="2423160" cy="1197864"/>
          </a:xfrm>
          <a:prstGeom prst="rect">
            <a:avLst/>
          </a:prstGeom>
          <a:noFill/>
        </p:spPr>
        <p:txBody>
          <a:bodyPr wrap="square">
            <a:normAutofit/>
          </a:bodyPr>
          <a:lstStyle/>
          <a:p>
            <a:pPr>
              <a:defRPr sz="1600" b="1">
                <a:solidFill>
                  <a:srgbClr val="0F3049"/>
                </a:solidFill>
                <a:latin typeface="Aptos Display"/>
              </a:defRPr>
            </a:pPr>
            <a:r>
              <a:t>Vascular / wound care</a:t>
            </a:r>
          </a:p>
          <a:p>
            <a:pPr>
              <a:spcBef>
                <a:spcPts val="500"/>
              </a:spcBef>
              <a:defRPr sz="1220">
                <a:solidFill>
                  <a:srgbClr val="222B35"/>
                </a:solidFill>
                <a:latin typeface="Aptos"/>
              </a:defRPr>
            </a:pPr>
            <a:r>
              <a:t>Rest pain, non-healing wound, absent pulses, abnormal ABI, suspected CLTI, gangrene, infection.</a:t>
            </a:r>
          </a:p>
        </p:txBody>
      </p:sp>
      <p:sp>
        <p:nvSpPr>
          <p:cNvPr id="13" name="Rounded Rectangle 12"/>
          <p:cNvSpPr/>
          <p:nvPr/>
        </p:nvSpPr>
        <p:spPr>
          <a:xfrm>
            <a:off x="6537960" y="1417320"/>
            <a:ext cx="2606040" cy="1417320"/>
          </a:xfrm>
          <a:prstGeom prst="roundRect">
            <a:avLst/>
          </a:prstGeom>
          <a:solidFill>
            <a:srgbClr val="FFFFFF"/>
          </a:solidFill>
          <a:ln w="12700">
            <a:solidFill>
              <a:srgbClr val="E1E8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537960" y="1417320"/>
            <a:ext cx="2606040" cy="91440"/>
          </a:xfrm>
          <a:prstGeom prst="rect">
            <a:avLst/>
          </a:prstGeom>
          <a:solidFill>
            <a:srgbClr val="0091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702552" y="1581912"/>
            <a:ext cx="2286000" cy="1197864"/>
          </a:xfrm>
          <a:prstGeom prst="rect">
            <a:avLst/>
          </a:prstGeom>
          <a:noFill/>
        </p:spPr>
        <p:txBody>
          <a:bodyPr wrap="square">
            <a:normAutofit/>
          </a:bodyPr>
          <a:lstStyle/>
          <a:p>
            <a:pPr>
              <a:defRPr sz="1600" b="1">
                <a:solidFill>
                  <a:srgbClr val="0F3049"/>
                </a:solidFill>
                <a:latin typeface="Aptos Display"/>
              </a:defRPr>
            </a:pPr>
            <a:r>
              <a:t>Nephrology</a:t>
            </a:r>
          </a:p>
          <a:p>
            <a:pPr>
              <a:spcBef>
                <a:spcPts val="500"/>
              </a:spcBef>
              <a:defRPr sz="1220">
                <a:solidFill>
                  <a:srgbClr val="222B35"/>
                </a:solidFill>
                <a:latin typeface="Aptos"/>
              </a:defRPr>
            </a:pPr>
            <a:r>
              <a:t>Rapid eGFR decline, severe albuminuria, advanced CKD, difficult BP control.</a:t>
            </a:r>
          </a:p>
        </p:txBody>
      </p:sp>
      <p:sp>
        <p:nvSpPr>
          <p:cNvPr id="16" name="Rounded Rectangle 15"/>
          <p:cNvSpPr/>
          <p:nvPr/>
        </p:nvSpPr>
        <p:spPr>
          <a:xfrm>
            <a:off x="9326880" y="1417320"/>
            <a:ext cx="2240280" cy="1417320"/>
          </a:xfrm>
          <a:prstGeom prst="roundRect">
            <a:avLst/>
          </a:prstGeom>
          <a:solidFill>
            <a:srgbClr val="FFFFFF"/>
          </a:solidFill>
          <a:ln w="12700">
            <a:solidFill>
              <a:srgbClr val="E1E8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326880" y="1417320"/>
            <a:ext cx="2240280" cy="91440"/>
          </a:xfrm>
          <a:prstGeom prst="rect">
            <a:avLst/>
          </a:prstGeom>
          <a:solidFill>
            <a:srgbClr val="2B91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491472" y="1581912"/>
            <a:ext cx="1920240" cy="1197864"/>
          </a:xfrm>
          <a:prstGeom prst="rect">
            <a:avLst/>
          </a:prstGeom>
          <a:noFill/>
        </p:spPr>
        <p:txBody>
          <a:bodyPr wrap="square">
            <a:normAutofit/>
          </a:bodyPr>
          <a:lstStyle/>
          <a:p>
            <a:pPr>
              <a:defRPr sz="1600" b="1">
                <a:solidFill>
                  <a:srgbClr val="0F3049"/>
                </a:solidFill>
                <a:latin typeface="Aptos Display"/>
              </a:defRPr>
            </a:pPr>
            <a:r>
              <a:t>Endocrinology</a:t>
            </a:r>
          </a:p>
          <a:p>
            <a:pPr>
              <a:spcBef>
                <a:spcPts val="500"/>
              </a:spcBef>
              <a:defRPr sz="1220">
                <a:solidFill>
                  <a:srgbClr val="222B35"/>
                </a:solidFill>
                <a:latin typeface="Aptos"/>
              </a:defRPr>
            </a:pPr>
            <a:r>
              <a:t>Unclear diabetes type, recurrent hypoglycemia, complex insulin regimen, uncontrolled A1c.</a:t>
            </a:r>
          </a:p>
        </p:txBody>
      </p:sp>
      <p:sp>
        <p:nvSpPr>
          <p:cNvPr id="19" name="TextBox 18"/>
          <p:cNvSpPr txBox="1"/>
          <p:nvPr/>
        </p:nvSpPr>
        <p:spPr>
          <a:xfrm>
            <a:off x="1888445" y="4227201"/>
            <a:ext cx="8414803" cy="707886"/>
          </a:xfrm>
          <a:prstGeom prst="rect">
            <a:avLst/>
          </a:prstGeom>
          <a:noFill/>
        </p:spPr>
        <p:txBody>
          <a:bodyPr wrap="none">
            <a:spAutoFit/>
          </a:bodyPr>
          <a:lstStyle/>
          <a:p>
            <a:pPr algn="ctr">
              <a:defRPr sz="2000" b="1">
                <a:solidFill>
                  <a:srgbClr val="0F3049"/>
                </a:solidFill>
              </a:defRPr>
            </a:pPr>
            <a:r>
              <a:rPr dirty="0"/>
              <a:t>Referral should not replace prevention. </a:t>
            </a:r>
            <a:endParaRPr lang="en-US" dirty="0"/>
          </a:p>
          <a:p>
            <a:pPr algn="ctr">
              <a:defRPr sz="2000" b="1">
                <a:solidFill>
                  <a:srgbClr val="0F3049"/>
                </a:solidFill>
              </a:defRPr>
            </a:pPr>
            <a:r>
              <a:rPr dirty="0"/>
              <a:t>Primary care should start risk reduction while specialty evaluation is pending.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6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320040"/>
            <a:ext cx="11064240" cy="594360"/>
          </a:xfrm>
          <a:prstGeom prst="rect">
            <a:avLst/>
          </a:prstGeom>
          <a:noFill/>
        </p:spPr>
        <p:txBody>
          <a:bodyPr wrap="none" lIns="0">
            <a:spAutoFit/>
          </a:bodyPr>
          <a:lstStyle/>
          <a:p>
            <a:pPr>
              <a:defRPr sz="2800" b="1">
                <a:solidFill>
                  <a:srgbClr val="0F3049"/>
                </a:solidFill>
                <a:latin typeface="Aptos Display"/>
              </a:defRPr>
            </a:pPr>
            <a:r>
              <a:t>Take-home messages</a:t>
            </a:r>
          </a:p>
        </p:txBody>
      </p:sp>
      <p:sp>
        <p:nvSpPr>
          <p:cNvPr id="4" name="Rectangle 3"/>
          <p:cNvSpPr/>
          <p:nvPr/>
        </p:nvSpPr>
        <p:spPr>
          <a:xfrm>
            <a:off x="502920" y="1124712"/>
            <a:ext cx="1234440" cy="64008"/>
          </a:xfrm>
          <a:prstGeom prst="rect">
            <a:avLst/>
          </a:prstGeom>
          <a:solidFill>
            <a:srgbClr val="0091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02920" y="6501384"/>
            <a:ext cx="7772400" cy="228600"/>
          </a:xfrm>
          <a:prstGeom prst="rect">
            <a:avLst/>
          </a:prstGeom>
          <a:noFill/>
        </p:spPr>
        <p:txBody>
          <a:bodyPr wrap="none" lIns="0">
            <a:spAutoFit/>
          </a:bodyPr>
          <a:lstStyle/>
          <a:p>
            <a:pPr>
              <a:defRPr sz="850">
                <a:solidFill>
                  <a:srgbClr val="5E6B77"/>
                </a:solidFill>
                <a:latin typeface="Aptos"/>
              </a:defRPr>
            </a:pPr>
            <a:r>
              <a:t>Diabetes, Prediabetes &amp; Cardiovascular Complications | Primary Care</a:t>
            </a:r>
          </a:p>
        </p:txBody>
      </p:sp>
      <p:sp>
        <p:nvSpPr>
          <p:cNvPr id="6" name="TextBox 5"/>
          <p:cNvSpPr txBox="1"/>
          <p:nvPr/>
        </p:nvSpPr>
        <p:spPr>
          <a:xfrm>
            <a:off x="11292840" y="6501384"/>
            <a:ext cx="365760" cy="228600"/>
          </a:xfrm>
          <a:prstGeom prst="rect">
            <a:avLst/>
          </a:prstGeom>
          <a:noFill/>
        </p:spPr>
        <p:txBody>
          <a:bodyPr wrap="none">
            <a:spAutoFit/>
          </a:bodyPr>
          <a:lstStyle/>
          <a:p>
            <a:pPr>
              <a:defRPr sz="850">
                <a:solidFill>
                  <a:srgbClr val="5E6B77"/>
                </a:solidFill>
              </a:defRPr>
            </a:pPr>
            <a:r>
              <a:t>21</a:t>
            </a:r>
          </a:p>
        </p:txBody>
      </p:sp>
      <p:sp>
        <p:nvSpPr>
          <p:cNvPr id="7" name="Rounded Rectangle 6"/>
          <p:cNvSpPr/>
          <p:nvPr/>
        </p:nvSpPr>
        <p:spPr>
          <a:xfrm>
            <a:off x="914400" y="1234440"/>
            <a:ext cx="10241280" cy="502920"/>
          </a:xfrm>
          <a:prstGeom prst="roundRect">
            <a:avLst/>
          </a:prstGeom>
          <a:solidFill>
            <a:srgbClr val="FFFFFF"/>
          </a:solidFill>
          <a:ln w="15240">
            <a:solidFill>
              <a:srgbClr val="0091A1"/>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defRPr sz="1350" b="1">
                <a:solidFill>
                  <a:srgbClr val="0F3049"/>
                </a:solidFill>
                <a:latin typeface="Aptos"/>
              </a:defRPr>
            </a:pPr>
            <a:r>
              <a:t>Prediabetes is a cardiovascular warning sign—not a benign label.</a:t>
            </a:r>
          </a:p>
        </p:txBody>
      </p:sp>
      <p:sp>
        <p:nvSpPr>
          <p:cNvPr id="8" name="Rounded Rectangle 7"/>
          <p:cNvSpPr/>
          <p:nvPr/>
        </p:nvSpPr>
        <p:spPr>
          <a:xfrm>
            <a:off x="914400" y="1984248"/>
            <a:ext cx="10241280" cy="502920"/>
          </a:xfrm>
          <a:prstGeom prst="roundRect">
            <a:avLst/>
          </a:prstGeom>
          <a:solidFill>
            <a:srgbClr val="FFFFFF"/>
          </a:solidFill>
          <a:ln w="15240">
            <a:solidFill>
              <a:srgbClr val="0091A1"/>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defRPr sz="1350" b="1">
                <a:solidFill>
                  <a:srgbClr val="0F3049"/>
                </a:solidFill>
                <a:latin typeface="Aptos"/>
              </a:defRPr>
            </a:pPr>
            <a:r>
              <a:t>Diabetes is a cardiometabolic disease, not only hyperglycemia.</a:t>
            </a:r>
          </a:p>
        </p:txBody>
      </p:sp>
      <p:sp>
        <p:nvSpPr>
          <p:cNvPr id="9" name="Rounded Rectangle 8"/>
          <p:cNvSpPr/>
          <p:nvPr/>
        </p:nvSpPr>
        <p:spPr>
          <a:xfrm>
            <a:off x="914400" y="2734056"/>
            <a:ext cx="10241280" cy="502920"/>
          </a:xfrm>
          <a:prstGeom prst="roundRect">
            <a:avLst/>
          </a:prstGeom>
          <a:solidFill>
            <a:srgbClr val="FFFFFF"/>
          </a:solidFill>
          <a:ln w="15240">
            <a:solidFill>
              <a:srgbClr val="0091A1"/>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defRPr sz="1350" b="1">
                <a:solidFill>
                  <a:srgbClr val="0F3049"/>
                </a:solidFill>
                <a:latin typeface="Aptos"/>
              </a:defRPr>
            </a:pPr>
            <a:r>
              <a:t>Primary care should screen for CAD, HF, CKD, and PAD symptoms.</a:t>
            </a:r>
          </a:p>
        </p:txBody>
      </p:sp>
      <p:sp>
        <p:nvSpPr>
          <p:cNvPr id="10" name="Rounded Rectangle 9"/>
          <p:cNvSpPr/>
          <p:nvPr/>
        </p:nvSpPr>
        <p:spPr>
          <a:xfrm>
            <a:off x="914400" y="3483864"/>
            <a:ext cx="10241280" cy="502920"/>
          </a:xfrm>
          <a:prstGeom prst="roundRect">
            <a:avLst/>
          </a:prstGeom>
          <a:solidFill>
            <a:srgbClr val="FFFFFF"/>
          </a:solidFill>
          <a:ln w="15240">
            <a:solidFill>
              <a:srgbClr val="2B9158"/>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defRPr sz="1350" b="1">
                <a:solidFill>
                  <a:srgbClr val="0F3049"/>
                </a:solidFill>
                <a:latin typeface="Aptos"/>
              </a:defRPr>
            </a:pPr>
            <a:r>
              <a:t>Treat BP, LDL-C, weight, smoking, kidney disease, and glucose together.</a:t>
            </a:r>
          </a:p>
        </p:txBody>
      </p:sp>
      <p:sp>
        <p:nvSpPr>
          <p:cNvPr id="11" name="Rounded Rectangle 10"/>
          <p:cNvSpPr/>
          <p:nvPr/>
        </p:nvSpPr>
        <p:spPr>
          <a:xfrm>
            <a:off x="914400" y="4233672"/>
            <a:ext cx="10241280" cy="502920"/>
          </a:xfrm>
          <a:prstGeom prst="roundRect">
            <a:avLst/>
          </a:prstGeom>
          <a:solidFill>
            <a:srgbClr val="FFFFFF"/>
          </a:solidFill>
          <a:ln w="15240">
            <a:solidFill>
              <a:srgbClr val="2B9158"/>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defRPr sz="1350" b="1">
                <a:solidFill>
                  <a:srgbClr val="0F3049"/>
                </a:solidFill>
                <a:latin typeface="Aptos"/>
              </a:defRPr>
            </a:pPr>
            <a:r>
              <a:t>Choose SGLT2 inhibitors / GLP-1 RAs when heart, kidney, obesity, and ASCVD risk support their use.</a:t>
            </a:r>
          </a:p>
        </p:txBody>
      </p:sp>
      <p:sp>
        <p:nvSpPr>
          <p:cNvPr id="12" name="Rounded Rectangle 11"/>
          <p:cNvSpPr/>
          <p:nvPr/>
        </p:nvSpPr>
        <p:spPr>
          <a:xfrm>
            <a:off x="914400" y="4983479"/>
            <a:ext cx="10241280" cy="502920"/>
          </a:xfrm>
          <a:prstGeom prst="roundRect">
            <a:avLst/>
          </a:prstGeom>
          <a:solidFill>
            <a:srgbClr val="FFFFFF"/>
          </a:solidFill>
          <a:ln w="15240">
            <a:solidFill>
              <a:srgbClr val="BE3737"/>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defRPr sz="1350" b="1">
                <a:solidFill>
                  <a:srgbClr val="0F3049"/>
                </a:solidFill>
                <a:latin typeface="Aptos"/>
              </a:defRPr>
            </a:pPr>
            <a:r>
              <a:t>Early referral can prevent MI, stroke, heart failure, kidney failure, and amputation.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911A6F-699B-2D6F-FE84-11968404285E}"/>
              </a:ext>
            </a:extLst>
          </p:cNvPr>
          <p:cNvPicPr>
            <a:picLocks noChangeAspect="1"/>
          </p:cNvPicPr>
          <p:nvPr/>
        </p:nvPicPr>
        <p:blipFill>
          <a:blip r:embed="rId2"/>
          <a:srcRect t="15776" r="-2" b="-2"/>
          <a:stretch>
            <a:fillRect/>
          </a:stretch>
        </p:blipFill>
        <p:spPr>
          <a:xfrm>
            <a:off x="-6588" y="10"/>
            <a:ext cx="12198588" cy="6857990"/>
          </a:xfrm>
          <a:prstGeom prst="rect">
            <a:avLst/>
          </a:prstGeom>
        </p:spPr>
      </p:pic>
    </p:spTree>
    <p:extLst>
      <p:ext uri="{BB962C8B-B14F-4D97-AF65-F5344CB8AC3E}">
        <p14:creationId xmlns:p14="http://schemas.microsoft.com/office/powerpoint/2010/main" val="512482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D1C12B-9165-C25D-4AB9-96A6B119B9D7}"/>
              </a:ext>
            </a:extLst>
          </p:cNvPr>
          <p:cNvPicPr>
            <a:picLocks noChangeAspect="1"/>
          </p:cNvPicPr>
          <p:nvPr/>
        </p:nvPicPr>
        <p:blipFill>
          <a:blip r:embed="rId2"/>
          <a:stretch>
            <a:fillRect/>
          </a:stretch>
        </p:blipFill>
        <p:spPr>
          <a:xfrm>
            <a:off x="1922917" y="643467"/>
            <a:ext cx="8346166" cy="5571065"/>
          </a:xfrm>
          <a:prstGeom prst="rect">
            <a:avLst/>
          </a:prstGeom>
          <a:ln>
            <a:noFill/>
          </a:ln>
        </p:spPr>
      </p:pic>
      <p:sp>
        <p:nvSpPr>
          <p:cNvPr id="4" name="AutoShape 2" descr="Generated image: Study results: Coronary findings and risks">
            <a:extLst>
              <a:ext uri="{FF2B5EF4-FFF2-40B4-BE49-F238E27FC236}">
                <a16:creationId xmlns:a16="http://schemas.microsoft.com/office/drawing/2014/main" id="{35DB3F86-34F3-ECA7-3313-38CE78ADDD97}"/>
              </a:ext>
            </a:extLst>
          </p:cNvPr>
          <p:cNvSpPr>
            <a:spLocks noChangeAspect="1" noChangeArrowheads="1"/>
          </p:cNvSpPr>
          <p:nvPr/>
        </p:nvSpPr>
        <p:spPr bwMode="auto">
          <a:xfrm>
            <a:off x="952500" y="0"/>
            <a:ext cx="10287000" cy="6858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Generated image: Study results: Coronary findings and risks">
            <a:extLst>
              <a:ext uri="{FF2B5EF4-FFF2-40B4-BE49-F238E27FC236}">
                <a16:creationId xmlns:a16="http://schemas.microsoft.com/office/drawing/2014/main" id="{C42DDB9C-8718-2457-7B59-6C2328F32E5B}"/>
              </a:ext>
            </a:extLst>
          </p:cNvPr>
          <p:cNvSpPr>
            <a:spLocks noChangeAspect="1" noChangeArrowheads="1"/>
          </p:cNvSpPr>
          <p:nvPr/>
        </p:nvSpPr>
        <p:spPr bwMode="auto">
          <a:xfrm>
            <a:off x="1104900" y="152400"/>
            <a:ext cx="10287000" cy="6858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Generated image: Study results: Coronary findings and risks">
            <a:extLst>
              <a:ext uri="{FF2B5EF4-FFF2-40B4-BE49-F238E27FC236}">
                <a16:creationId xmlns:a16="http://schemas.microsoft.com/office/drawing/2014/main" id="{E8D6A21C-8C31-9688-371E-E727209EB25E}"/>
              </a:ext>
            </a:extLst>
          </p:cNvPr>
          <p:cNvSpPr>
            <a:spLocks noChangeAspect="1" noChangeArrowheads="1"/>
          </p:cNvSpPr>
          <p:nvPr/>
        </p:nvSpPr>
        <p:spPr bwMode="auto">
          <a:xfrm>
            <a:off x="1257300" y="304800"/>
            <a:ext cx="10287000" cy="6858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58519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6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320040"/>
            <a:ext cx="11064240" cy="594360"/>
          </a:xfrm>
          <a:prstGeom prst="rect">
            <a:avLst/>
          </a:prstGeom>
          <a:noFill/>
        </p:spPr>
        <p:txBody>
          <a:bodyPr wrap="none" lIns="0">
            <a:spAutoFit/>
          </a:bodyPr>
          <a:lstStyle/>
          <a:p>
            <a:pPr>
              <a:defRPr sz="2800" b="1">
                <a:solidFill>
                  <a:srgbClr val="0F3049"/>
                </a:solidFill>
                <a:latin typeface="Aptos Display"/>
              </a:defRPr>
            </a:pPr>
            <a:r>
              <a:t>Selected references</a:t>
            </a:r>
          </a:p>
        </p:txBody>
      </p:sp>
      <p:sp>
        <p:nvSpPr>
          <p:cNvPr id="4" name="Rectangle 3"/>
          <p:cNvSpPr/>
          <p:nvPr/>
        </p:nvSpPr>
        <p:spPr>
          <a:xfrm>
            <a:off x="502920" y="1124712"/>
            <a:ext cx="1234440" cy="64008"/>
          </a:xfrm>
          <a:prstGeom prst="rect">
            <a:avLst/>
          </a:prstGeom>
          <a:solidFill>
            <a:srgbClr val="0091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02920" y="6501384"/>
            <a:ext cx="7772400" cy="228600"/>
          </a:xfrm>
          <a:prstGeom prst="rect">
            <a:avLst/>
          </a:prstGeom>
          <a:noFill/>
        </p:spPr>
        <p:txBody>
          <a:bodyPr wrap="none" lIns="0">
            <a:spAutoFit/>
          </a:bodyPr>
          <a:lstStyle/>
          <a:p>
            <a:pPr>
              <a:defRPr sz="850">
                <a:solidFill>
                  <a:srgbClr val="5E6B77"/>
                </a:solidFill>
                <a:latin typeface="Aptos"/>
              </a:defRPr>
            </a:pPr>
            <a:r>
              <a:t>Diabetes, Prediabetes &amp; Cardiovascular Complications | Primary Care</a:t>
            </a:r>
          </a:p>
        </p:txBody>
      </p:sp>
      <p:sp>
        <p:nvSpPr>
          <p:cNvPr id="6" name="TextBox 5"/>
          <p:cNvSpPr txBox="1"/>
          <p:nvPr/>
        </p:nvSpPr>
        <p:spPr>
          <a:xfrm>
            <a:off x="11292840" y="6501384"/>
            <a:ext cx="365760" cy="228600"/>
          </a:xfrm>
          <a:prstGeom prst="rect">
            <a:avLst/>
          </a:prstGeom>
          <a:noFill/>
        </p:spPr>
        <p:txBody>
          <a:bodyPr wrap="none">
            <a:spAutoFit/>
          </a:bodyPr>
          <a:lstStyle/>
          <a:p>
            <a:pPr>
              <a:defRPr sz="850">
                <a:solidFill>
                  <a:srgbClr val="5E6B77"/>
                </a:solidFill>
              </a:defRPr>
            </a:pPr>
            <a:r>
              <a:t>22</a:t>
            </a:r>
          </a:p>
        </p:txBody>
      </p:sp>
      <p:sp>
        <p:nvSpPr>
          <p:cNvPr id="7" name="TextBox 6"/>
          <p:cNvSpPr txBox="1"/>
          <p:nvPr/>
        </p:nvSpPr>
        <p:spPr>
          <a:xfrm>
            <a:off x="777240" y="1325880"/>
            <a:ext cx="10881360" cy="4937760"/>
          </a:xfrm>
          <a:prstGeom prst="rect">
            <a:avLst/>
          </a:prstGeom>
          <a:noFill/>
        </p:spPr>
        <p:txBody>
          <a:bodyPr wrap="square" lIns="45720" rIns="45720">
            <a:normAutofit/>
          </a:bodyPr>
          <a:lstStyle/>
          <a:p>
            <a:pPr>
              <a:spcAft>
                <a:spcPts val="600"/>
              </a:spcAft>
              <a:defRPr sz="1330">
                <a:solidFill>
                  <a:srgbClr val="222B35"/>
                </a:solidFill>
                <a:latin typeface="Aptos"/>
              </a:defRPr>
            </a:pPr>
            <a:r>
              <a:rPr dirty="0"/>
              <a:t>• American Diabetes Association Professional Practice Committee. Standards of Care in Diabetes—2026. Diabetes Care. 2026;49(Suppl 1).</a:t>
            </a:r>
          </a:p>
          <a:p>
            <a:pPr>
              <a:spcAft>
                <a:spcPts val="600"/>
              </a:spcAft>
              <a:defRPr sz="1330">
                <a:solidFill>
                  <a:srgbClr val="222B35"/>
                </a:solidFill>
                <a:latin typeface="Aptos"/>
              </a:defRPr>
            </a:pPr>
            <a:r>
              <a:rPr dirty="0"/>
              <a:t>• Cardiovascular Disease and Risk Management: Standards of Care in Diabetes—2026. Diabetes Care. 2026;49(Suppl 1):S216–S245.</a:t>
            </a:r>
          </a:p>
          <a:p>
            <a:pPr>
              <a:spcAft>
                <a:spcPts val="600"/>
              </a:spcAft>
              <a:defRPr sz="1330">
                <a:solidFill>
                  <a:srgbClr val="222B35"/>
                </a:solidFill>
                <a:latin typeface="Aptos"/>
              </a:defRPr>
            </a:pPr>
            <a:r>
              <a:rPr dirty="0"/>
              <a:t>• Prevention or Delay of Diabetes and Associated Comorbidities: Standards of Care in Diabetes—2026. Diabetes Care. 2026;49(Suppl 1):S50–S60.</a:t>
            </a:r>
          </a:p>
          <a:p>
            <a:pPr>
              <a:spcAft>
                <a:spcPts val="600"/>
              </a:spcAft>
              <a:defRPr sz="1330">
                <a:solidFill>
                  <a:srgbClr val="222B35"/>
                </a:solidFill>
                <a:latin typeface="Aptos"/>
              </a:defRPr>
            </a:pPr>
            <a:r>
              <a:rPr dirty="0"/>
              <a:t>•  Chronic Kidney Disease and Risk Management: Standards of Care in Diabetes—2026. Diabetes Care. 2026;49(Suppl 1):S246–S276.</a:t>
            </a:r>
          </a:p>
          <a:p>
            <a:pPr>
              <a:spcAft>
                <a:spcPts val="600"/>
              </a:spcAft>
              <a:defRPr sz="1330">
                <a:solidFill>
                  <a:srgbClr val="222B35"/>
                </a:solidFill>
                <a:latin typeface="Aptos"/>
              </a:defRPr>
            </a:pPr>
            <a:r>
              <a:rPr dirty="0"/>
              <a:t>• Das SR, </a:t>
            </a:r>
            <a:r>
              <a:rPr dirty="0" err="1"/>
              <a:t>Bonaca</a:t>
            </a:r>
            <a:r>
              <a:rPr dirty="0"/>
              <a:t> MP, Creager MA, et al. Management of Peripheral Artery Disease in Adults With Diabetes: 2025 ACC Scientific Statement. J Am Coll </a:t>
            </a:r>
            <a:r>
              <a:rPr dirty="0" err="1"/>
              <a:t>Cardiol</a:t>
            </a:r>
            <a:r>
              <a:rPr dirty="0"/>
              <a:t>. 2025. doi:10.1016/j.jacc.2025.11.027.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1150</TotalTime>
  <Words>3215</Words>
  <Application>Microsoft Macintosh PowerPoint</Application>
  <PresentationFormat>Widescreen</PresentationFormat>
  <Paragraphs>348</Paragraphs>
  <Slides>22</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-webkit-standard</vt: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Rogers Echavarria</cp:lastModifiedBy>
  <cp:revision>6</cp:revision>
  <dcterms:created xsi:type="dcterms:W3CDTF">2013-01-27T09:14:16Z</dcterms:created>
  <dcterms:modified xsi:type="dcterms:W3CDTF">2026-05-21T20:04:44Z</dcterms:modified>
  <cp:category/>
</cp:coreProperties>
</file>