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41"/>
  </p:notesMasterIdLst>
  <p:sldIdLst>
    <p:sldId id="256" r:id="rId2"/>
    <p:sldId id="257" r:id="rId3"/>
    <p:sldId id="258" r:id="rId4"/>
    <p:sldId id="260" r:id="rId5"/>
    <p:sldId id="262" r:id="rId6"/>
    <p:sldId id="297" r:id="rId7"/>
    <p:sldId id="265" r:id="rId8"/>
    <p:sldId id="270" r:id="rId9"/>
    <p:sldId id="271" r:id="rId10"/>
    <p:sldId id="272" r:id="rId11"/>
    <p:sldId id="266" r:id="rId12"/>
    <p:sldId id="273" r:id="rId13"/>
    <p:sldId id="274" r:id="rId14"/>
    <p:sldId id="275" r:id="rId15"/>
    <p:sldId id="259" r:id="rId16"/>
    <p:sldId id="276" r:id="rId17"/>
    <p:sldId id="277" r:id="rId18"/>
    <p:sldId id="278" r:id="rId19"/>
    <p:sldId id="279" r:id="rId20"/>
    <p:sldId id="264" r:id="rId21"/>
    <p:sldId id="280" r:id="rId22"/>
    <p:sldId id="281" r:id="rId23"/>
    <p:sldId id="267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6" r:id="rId36"/>
    <p:sldId id="293" r:id="rId37"/>
    <p:sldId id="294" r:id="rId38"/>
    <p:sldId id="295" r:id="rId39"/>
    <p:sldId id="263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07"/>
    <p:restoredTop sz="80015"/>
  </p:normalViewPr>
  <p:slideViewPr>
    <p:cSldViewPr snapToGrid="0">
      <p:cViewPr varScale="1">
        <p:scale>
          <a:sx n="77" d="100"/>
          <a:sy n="77" d="100"/>
        </p:scale>
        <p:origin x="208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BF31F-167A-3C44-969D-AB11307F3B34}" type="datetimeFigureOut">
              <a:rPr lang="en-US" smtClean="0"/>
              <a:t>5/23/26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FE66F-D764-AC4E-9905-A71FEF76B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84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FE66F-D764-AC4E-9905-A71FEF76BA4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04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DAFF3-BF1C-845E-F664-EF4DC31748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2C0AEF-8405-CC6C-4FF1-A41EB5EC14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E4841-3EC3-7C95-3471-F7FFB7926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ECDD-C83D-7F4A-851A-CDD2B4F3856E}" type="datetimeFigureOut">
              <a:rPr lang="en-US" smtClean="0"/>
              <a:t>5/23/26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6EBCA-3C61-C1AE-188B-98F9EE42D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905F9-0926-E982-6F36-CB3608383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67E6E-AB61-4541-A1FE-06747AED1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473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06C67-41CE-1829-36A0-29B2646D3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7CA87-EC63-5E87-253D-377DA827E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AD1C2-B738-DCCE-2BC2-E482DC5CC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ECDD-C83D-7F4A-851A-CDD2B4F3856E}" type="datetimeFigureOut">
              <a:rPr lang="en-US" smtClean="0"/>
              <a:t>5/23/26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F813C-3475-11EB-CD10-B94BFAA2F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4D340-1C91-E8BB-767F-C3175BC8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67E6E-AB61-4541-A1FE-06747AED1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63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2827D-CD91-AEE6-DD53-D51D1323C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4BC49-988B-4DA0-D41D-C9E075C462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58295-E7A0-D8A4-154C-E078715FB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ECDD-C83D-7F4A-851A-CDD2B4F3856E}" type="datetimeFigureOut">
              <a:rPr lang="en-US" smtClean="0"/>
              <a:t>5/23/26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AFECD-AE7D-1C22-80C3-0C3012CC9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AD791-7A6D-C06A-0F21-A4565D070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67E6E-AB61-4541-A1FE-06747AED1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713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1FA7C-20A7-E5E8-BEEE-35BAF2622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4A7EE-EB47-4F82-4B12-4BB013C245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0088D6-4649-2701-9259-E6FB346FAD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AC1AA7-9709-30C8-DC4C-B29E14793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ECDD-C83D-7F4A-851A-CDD2B4F3856E}" type="datetimeFigureOut">
              <a:rPr lang="en-US" smtClean="0"/>
              <a:t>5/23/26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8DFC00-8593-D94A-324A-ECAF40456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95CFBE-7D0D-6D4C-28A4-ABABF2680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67E6E-AB61-4541-A1FE-06747AED1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975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B4078-76C2-D4AF-F5AD-59429FC58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52F2E1-F813-EBF9-1EFE-91CDF4BE2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71030F-A41E-AA58-9AFF-50175420CD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B3F459-49DB-AD44-6942-FD4D9704E4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063800-76D5-FAA5-531D-B860A843F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503E02-99A1-45DF-A4A4-29A6BE928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ECDD-C83D-7F4A-851A-CDD2B4F3856E}" type="datetimeFigureOut">
              <a:rPr lang="en-US" smtClean="0"/>
              <a:t>5/23/26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A9109B-4670-E600-E68F-F84DBF1FE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F6F861-C4E7-477C-0442-E8D435944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67E6E-AB61-4541-A1FE-06747AED1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174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ADD98-49E2-4704-9431-1C45DFD23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99ED23-1EAC-DADB-3094-8C5801565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ECDD-C83D-7F4A-851A-CDD2B4F3856E}" type="datetimeFigureOut">
              <a:rPr lang="en-US" smtClean="0"/>
              <a:t>5/23/26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F553F-603E-F127-B97B-AFED27D3A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DC9077-9A33-5167-2590-F7107CA26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67E6E-AB61-4541-A1FE-06747AED1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67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55F860-394F-3EE3-9975-4D34F5FAD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ECDD-C83D-7F4A-851A-CDD2B4F3856E}" type="datetimeFigureOut">
              <a:rPr lang="en-US" smtClean="0"/>
              <a:t>5/23/26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263F03-C906-6BD5-EF96-9E41E51EB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D1CDED-7BC5-8963-0EE4-13039EE60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67E6E-AB61-4541-A1FE-06747AED1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C946-9F74-A0F2-7FB8-244D0B7FB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7C821-943F-75B6-3D17-1D591431C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57BF1-9CC1-DC02-5E53-9D5799A01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610DD4-CEE0-646D-9AB3-A2B7ABD98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ECDD-C83D-7F4A-851A-CDD2B4F3856E}" type="datetimeFigureOut">
              <a:rPr lang="en-US" smtClean="0"/>
              <a:t>5/23/26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0359C0-4102-06F4-3DCA-E7493147F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8BE8D-4562-80D9-A52B-17D33E3A9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67E6E-AB61-4541-A1FE-06747AED1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012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BE20F-3FBD-5B06-9B33-9D8A35C30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19F446-89E9-43DB-F17A-225D3A0155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4709E-BBDA-078B-AE8F-1B916BA429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F32BC3-2B87-0751-89B6-B1F0A9483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ECDD-C83D-7F4A-851A-CDD2B4F3856E}" type="datetimeFigureOut">
              <a:rPr lang="en-US" smtClean="0"/>
              <a:t>5/23/26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8102B7-324A-78CD-8894-0D08CEDA4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298DE1-4220-2326-D7EE-3566008D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67E6E-AB61-4541-A1FE-06747AED1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837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B410B-9699-9D8E-8705-90B103250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9BFBF-2100-14CF-B32F-D7CFA0F96A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F0846-E0B5-BEDC-4F12-95FED5ECE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ECDD-C83D-7F4A-851A-CDD2B4F3856E}" type="datetimeFigureOut">
              <a:rPr lang="en-US" smtClean="0"/>
              <a:t>5/23/26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3864D-2D3F-FE56-08E6-28584515B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5E89D-541B-32E3-52B2-B9D4DB9F4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67E6E-AB61-4541-A1FE-06747AED1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9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3284F0-64F6-EC84-833C-7FE6FFE8DD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23BEAC-087F-40E1-853F-BBB50D3F8D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F09CE-B698-1D27-5190-342FB2073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ECDD-C83D-7F4A-851A-CDD2B4F3856E}" type="datetimeFigureOut">
              <a:rPr lang="en-US" smtClean="0"/>
              <a:t>5/23/26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57BCB-DAF4-E7D4-D9D7-21DCAAA24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582292-F95D-66B7-407A-5588BF9A8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67E6E-AB61-4541-A1FE-06747AED1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774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343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D9E811-E155-8A1F-017D-07CEFCD3D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C2EE7F-6CF4-D42F-4135-8210A23572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4E261-85D0-A38D-FF21-3E50DE5B30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5ECDD-C83D-7F4A-851A-CDD2B4F3856E}" type="datetimeFigureOut">
              <a:rPr lang="en-US" smtClean="0"/>
              <a:t>5/23/26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DEC5B-D13C-6F55-F238-AABDFBCC92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9DE2C-5DAA-62A1-E1B3-B1C721047A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67E6E-AB61-4541-A1FE-06747AED1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23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361AB-4F3A-5BF2-3F2C-50FDECA1A0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Immunologic Diseases and Cardiovascular Risk</a:t>
            </a:r>
            <a:br>
              <a:rPr lang="en-US" dirty="0"/>
            </a:br>
            <a:r>
              <a:rPr lang="en-US" i="1" dirty="0"/>
              <a:t>Beyond Traditional Risk Factors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C92CF3-8B99-1C1B-E3D9-6B306B0A38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Nicole S. De Leon, MD</a:t>
            </a:r>
            <a:br>
              <a:rPr lang="en-US" dirty="0"/>
            </a:br>
            <a:r>
              <a:rPr lang="en-US" dirty="0"/>
              <a:t>Non-invasive Cardiologist</a:t>
            </a:r>
          </a:p>
          <a:p>
            <a:r>
              <a:rPr lang="en-US" dirty="0"/>
              <a:t>XX Annual International Multidisciplinary Medical Congress</a:t>
            </a:r>
            <a:br>
              <a:rPr lang="en-US" dirty="0"/>
            </a:br>
            <a:r>
              <a:rPr lang="en-US" dirty="0"/>
              <a:t>Hispanic Health Professionals Association, Inc. — New York</a:t>
            </a:r>
            <a:br>
              <a:rPr lang="en-US" dirty="0"/>
            </a:br>
            <a:r>
              <a:rPr lang="en-US" dirty="0"/>
              <a:t>May 24, 2026</a:t>
            </a:r>
          </a:p>
          <a:p>
            <a:endParaRPr lang="en-US" baseline="30000" dirty="0"/>
          </a:p>
        </p:txBody>
      </p:sp>
      <p:sp>
        <p:nvSpPr>
          <p:cNvPr id="5" name="AutoShape 4" descr="Generated image: Abstract blood vessel cross-section illustration">
            <a:extLst>
              <a:ext uri="{FF2B5EF4-FFF2-40B4-BE49-F238E27FC236}">
                <a16:creationId xmlns:a16="http://schemas.microsoft.com/office/drawing/2014/main" id="{DC7FD880-19A0-8AC5-EA04-4E8BE7FF59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059CC3-150F-CCFB-AEF3-A172BD0530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3000" contras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2670" y="61118"/>
            <a:ext cx="12377340" cy="6822848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568179"/>
          </a:effectLst>
        </p:spPr>
      </p:pic>
    </p:spTree>
    <p:extLst>
      <p:ext uri="{BB962C8B-B14F-4D97-AF65-F5344CB8AC3E}">
        <p14:creationId xmlns:p14="http://schemas.microsoft.com/office/powerpoint/2010/main" val="2470740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36AB3-DBA8-286B-C310-CEF82A415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E013082-4DC8-0C2F-C768-B41B4685D17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526"/>
            <a:ext cx="12163557" cy="683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759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45D8C-E392-0355-EC7E-9BA2775ED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C37DF9-4934-8665-1A2B-10146E433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9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997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36ABC-D4A4-A432-82E8-0D4BD7C18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89BB1-CEA5-4541-FAB2-0F61EA02F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C1FBA59-2CEA-38AE-F861-FD8EBDCE9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514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4592" y="182880"/>
            <a:ext cx="11841480" cy="6355080"/>
          </a:xfrm>
          <a:prstGeom prst="roundRect">
            <a:avLst/>
          </a:prstGeom>
          <a:solidFill>
            <a:srgbClr val="FFFFFF"/>
          </a:solidFill>
          <a:ln>
            <a:solidFill>
              <a:srgbClr val="E8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11480" y="320040"/>
            <a:ext cx="11338560" cy="1143000"/>
          </a:xfrm>
          <a:prstGeom prst="roundRect">
            <a:avLst/>
          </a:prstGeom>
          <a:solidFill>
            <a:srgbClr val="F7F8FA"/>
          </a:solidFill>
          <a:ln>
            <a:solidFill>
              <a:srgbClr val="EEF1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optimized_title_cr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347472"/>
            <a:ext cx="9824720" cy="93268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0080" y="1353312"/>
            <a:ext cx="10881360" cy="27432"/>
          </a:xfrm>
          <a:prstGeom prst="rect">
            <a:avLst/>
          </a:prstGeom>
          <a:solidFill>
            <a:srgbClr val="5856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57200" y="1600200"/>
            <a:ext cx="690372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9EC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543800" y="1600200"/>
            <a:ext cx="416052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9EC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170992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5C5C6E"/>
                </a:solidFill>
                <a:latin typeface="Calibri"/>
              </a:rPr>
              <a:t>Female-predominant autoimmune diseases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26679" y="170992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5C5C6E"/>
                </a:solidFill>
                <a:latin typeface="Calibri"/>
              </a:rPr>
              <a:t>Key prevalence summary</a:t>
            </a:r>
          </a:p>
        </p:txBody>
      </p:sp>
      <p:pic>
        <p:nvPicPr>
          <p:cNvPr id="10" name="Picture 9" descr="optimized_table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993392"/>
            <a:ext cx="6537960" cy="4099478"/>
          </a:xfrm>
          <a:prstGeom prst="rect">
            <a:avLst/>
          </a:prstGeom>
        </p:spPr>
      </p:pic>
      <p:pic>
        <p:nvPicPr>
          <p:cNvPr id="11" name="Picture 10" descr="optimized_right_cr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9248" y="1901952"/>
            <a:ext cx="3822191" cy="389105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502920" y="6199632"/>
            <a:ext cx="11155680" cy="384048"/>
          </a:xfrm>
          <a:prstGeom prst="roundRect">
            <a:avLst/>
          </a:prstGeom>
          <a:solidFill>
            <a:srgbClr val="F8F8F9"/>
          </a:solidFill>
          <a:ln>
            <a:solidFill>
              <a:srgbClr val="EBED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85800" y="6291072"/>
            <a:ext cx="6400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46494E"/>
                </a:solidFill>
                <a:latin typeface="Calibri"/>
              </a:rPr>
              <a:t>Source:</a:t>
            </a:r>
          </a:p>
        </p:txBody>
      </p:sp>
      <p:pic>
        <p:nvPicPr>
          <p:cNvPr id="14" name="Picture 13" descr="optimized_citation_cro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6152" y="6263640"/>
            <a:ext cx="5623560" cy="45906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0" y="6272784"/>
            <a:ext cx="402336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i="1">
                <a:solidFill>
                  <a:srgbClr val="73767C"/>
                </a:solidFill>
                <a:latin typeface="Calibri"/>
              </a:rPr>
              <a:t>Epidemiology overview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366760" y="-502920"/>
            <a:ext cx="4480560" cy="3840480"/>
          </a:xfrm>
          <a:prstGeom prst="ellipse">
            <a:avLst/>
          </a:prstGeom>
          <a:solidFill>
            <a:srgbClr val="B2D6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72600" y="777240"/>
            <a:ext cx="3063240" cy="2743200"/>
          </a:xfrm>
          <a:prstGeom prst="ellipse">
            <a:avLst/>
          </a:prstGeom>
          <a:solidFill>
            <a:srgbClr val="E5BA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960120" y="4983480"/>
            <a:ext cx="3063240" cy="1828800"/>
          </a:xfrm>
          <a:prstGeom prst="ellipse">
            <a:avLst/>
          </a:prstGeom>
          <a:solidFill>
            <a:srgbClr val="D2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2D3237"/>
                </a:solidFill>
                <a:latin typeface="Calibri"/>
              </a:rPr>
              <a:t>Opening Case: “Low Risk” but High Risk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108356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60120" y="1783080"/>
            <a:ext cx="10287000" cy="1024128"/>
          </a:xfrm>
          <a:prstGeom prst="roundRect">
            <a:avLst/>
          </a:prstGeom>
          <a:solidFill>
            <a:srgbClr val="F7F8FA"/>
          </a:solidFill>
          <a:ln>
            <a:solidFill>
              <a:srgbClr val="E8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70432" y="1901952"/>
            <a:ext cx="982980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>
                <a:solidFill>
                  <a:srgbClr val="373C41"/>
                </a:solidFill>
                <a:latin typeface="Calibri"/>
              </a:rPr>
              <a:t>A 42-year-old Hispanic woman with SLE, lupus nephritis, intermittent prednisone exposure, LDL-C 105 mg/dL, no diabetes, and no smoking history presents with NSTEMI. Her calculated 10-year ASCVD risk was low.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063240"/>
            <a:ext cx="102870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dirty="0">
                <a:solidFill>
                  <a:srgbClr val="2D3237"/>
                </a:solidFill>
                <a:latin typeface="Calibri"/>
              </a:rPr>
              <a:t>Which factor most likely contributed to underestimation of her cardiovascular risk?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60120" y="3794760"/>
            <a:ext cx="4800600" cy="658368"/>
          </a:xfrm>
          <a:prstGeom prst="roundRect">
            <a:avLst/>
          </a:prstGeom>
          <a:solidFill>
            <a:srgbClr val="F8F9FA"/>
          </a:solidFill>
          <a:ln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24712" y="3922776"/>
            <a:ext cx="411480" cy="411480"/>
          </a:xfrm>
          <a:prstGeom prst="ellipse">
            <a:avLst/>
          </a:prstGeom>
          <a:solidFill>
            <a:srgbClr val="547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5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09928" y="3950208"/>
            <a:ext cx="3886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50">
                <a:solidFill>
                  <a:srgbClr val="373C41"/>
                </a:solidFill>
                <a:latin typeface="Calibri"/>
              </a:rPr>
              <a:t>Female sex alone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6208" y="3794760"/>
            <a:ext cx="4800600" cy="658368"/>
          </a:xfrm>
          <a:prstGeom prst="roundRect">
            <a:avLst/>
          </a:prstGeom>
          <a:solidFill>
            <a:srgbClr val="F8F9FA"/>
          </a:solidFill>
          <a:ln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6400800" y="3922776"/>
            <a:ext cx="411480" cy="411480"/>
          </a:xfrm>
          <a:prstGeom prst="ellipse">
            <a:avLst/>
          </a:prstGeom>
          <a:solidFill>
            <a:srgbClr val="547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5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86016" y="3950208"/>
            <a:ext cx="3886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50">
                <a:solidFill>
                  <a:srgbClr val="373C41"/>
                </a:solidFill>
                <a:latin typeface="Calibri"/>
              </a:rPr>
              <a:t>LDL-C below 130 mg/dL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0120" y="4645152"/>
            <a:ext cx="4800600" cy="658368"/>
          </a:xfrm>
          <a:prstGeom prst="roundRect">
            <a:avLst/>
          </a:prstGeom>
          <a:solidFill>
            <a:srgbClr val="F8F9FA"/>
          </a:solidFill>
          <a:ln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124712" y="4773168"/>
            <a:ext cx="411480" cy="411480"/>
          </a:xfrm>
          <a:prstGeom prst="ellipse">
            <a:avLst/>
          </a:prstGeom>
          <a:solidFill>
            <a:srgbClr val="547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5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09928" y="4800600"/>
            <a:ext cx="3886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50" dirty="0">
                <a:solidFill>
                  <a:srgbClr val="373C41"/>
                </a:solidFill>
                <a:latin typeface="Calibri"/>
              </a:rPr>
              <a:t>Chronic systemic inflammation and lupus-related risk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36208" y="4645152"/>
            <a:ext cx="4800600" cy="658368"/>
          </a:xfrm>
          <a:prstGeom prst="roundRect">
            <a:avLst/>
          </a:prstGeom>
          <a:solidFill>
            <a:srgbClr val="F8F9FA"/>
          </a:solidFill>
          <a:ln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6400800" y="4773168"/>
            <a:ext cx="411480" cy="411480"/>
          </a:xfrm>
          <a:prstGeom prst="ellipse">
            <a:avLst/>
          </a:prstGeom>
          <a:solidFill>
            <a:srgbClr val="547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5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86016" y="4800600"/>
            <a:ext cx="3886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50">
                <a:solidFill>
                  <a:srgbClr val="373C41"/>
                </a:solidFill>
                <a:latin typeface="Calibri"/>
              </a:rPr>
              <a:t>Absence of diabetes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" y="6236208"/>
            <a:ext cx="10927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>
                <a:solidFill>
                  <a:srgbClr val="697076"/>
                </a:solidFill>
                <a:latin typeface="Calibri"/>
              </a:rPr>
              <a:t>References: 2019 ACC/AHA Primary Prevention Guideline; EULAR CV Risk Management Recommendations; Conrad et al., Lancet 2022.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6473952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>
                <a:solidFill>
                  <a:srgbClr val="737A80"/>
                </a:solidFill>
                <a:latin typeface="Calibri"/>
              </a:rPr>
              <a:t>Immunologic Diseases and Cardiovascular Risk: Beyond Traditional Risk Factors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412480" y="-548640"/>
            <a:ext cx="4480560" cy="3840480"/>
          </a:xfrm>
          <a:prstGeom prst="ellipse">
            <a:avLst/>
          </a:prstGeom>
          <a:solidFill>
            <a:srgbClr val="B2D6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72600" y="777240"/>
            <a:ext cx="3063240" cy="2743200"/>
          </a:xfrm>
          <a:prstGeom prst="ellipse">
            <a:avLst/>
          </a:prstGeom>
          <a:solidFill>
            <a:srgbClr val="E5BA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960120" y="4983480"/>
            <a:ext cx="3063240" cy="1828800"/>
          </a:xfrm>
          <a:prstGeom prst="ellipse">
            <a:avLst/>
          </a:prstGeom>
          <a:solidFill>
            <a:srgbClr val="D2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14181C"/>
                </a:solidFill>
                <a:latin typeface="Calibri"/>
              </a:rPr>
              <a:t>Objective 2: Pathophysiology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987552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50">
                <a:solidFill>
                  <a:srgbClr val="32383E"/>
                </a:solidFill>
                <a:latin typeface="Calibri"/>
              </a:rPr>
              <a:t>How immune-mediated disease creates cardiovascular injury beyond traditional risk factors.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417320"/>
            <a:ext cx="10972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C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68680" y="1965960"/>
            <a:ext cx="1417320" cy="868680"/>
          </a:xfrm>
          <a:prstGeom prst="roundRect">
            <a:avLst/>
          </a:prstGeom>
          <a:solidFill>
            <a:srgbClr val="F7F8F9"/>
          </a:solidFill>
          <a:ln w="16510">
            <a:solidFill>
              <a:srgbClr val="AFB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50" b="1" dirty="0">
                <a:solidFill>
                  <a:srgbClr val="12161A"/>
                </a:solidFill>
                <a:latin typeface="Calibri"/>
              </a:rPr>
              <a:t>Immune</a:t>
            </a:r>
            <a:br>
              <a:rPr dirty="0"/>
            </a:b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activation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697480" y="1965960"/>
            <a:ext cx="1417320" cy="868680"/>
          </a:xfrm>
          <a:prstGeom prst="roundRect">
            <a:avLst/>
          </a:prstGeom>
          <a:solidFill>
            <a:srgbClr val="F7F8F9"/>
          </a:solidFill>
          <a:ln w="16510">
            <a:solidFill>
              <a:srgbClr val="AFB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50" b="1" dirty="0">
                <a:solidFill>
                  <a:srgbClr val="12161A"/>
                </a:solidFill>
                <a:latin typeface="Calibri"/>
              </a:rPr>
              <a:t>Cytokines</a:t>
            </a:r>
            <a:br>
              <a:rPr dirty="0"/>
            </a:b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IL-1 • IL-6 • TNF-α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17720" y="1965960"/>
            <a:ext cx="1417320" cy="868680"/>
          </a:xfrm>
          <a:prstGeom prst="roundRect">
            <a:avLst/>
          </a:prstGeom>
          <a:solidFill>
            <a:srgbClr val="F7F8F9"/>
          </a:solidFill>
          <a:ln w="16510">
            <a:solidFill>
              <a:srgbClr val="AFB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50" b="1" dirty="0">
                <a:solidFill>
                  <a:srgbClr val="12161A"/>
                </a:solidFill>
                <a:latin typeface="Calibri"/>
              </a:rPr>
              <a:t>Endothelial</a:t>
            </a:r>
            <a:br>
              <a:rPr dirty="0"/>
            </a:b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dysfunction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37960" y="1965960"/>
            <a:ext cx="1417320" cy="868680"/>
          </a:xfrm>
          <a:prstGeom prst="roundRect">
            <a:avLst/>
          </a:prstGeom>
          <a:solidFill>
            <a:srgbClr val="F7F8F9"/>
          </a:solidFill>
          <a:ln w="16510">
            <a:solidFill>
              <a:srgbClr val="AFB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50" b="1" dirty="0">
                <a:solidFill>
                  <a:srgbClr val="12161A"/>
                </a:solidFill>
                <a:latin typeface="Calibri"/>
              </a:rPr>
              <a:t>Plaque</a:t>
            </a:r>
            <a:br>
              <a:rPr dirty="0"/>
            </a:b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instability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412480" y="1965960"/>
            <a:ext cx="1417320" cy="868680"/>
          </a:xfrm>
          <a:prstGeom prst="roundRect">
            <a:avLst/>
          </a:prstGeom>
          <a:solidFill>
            <a:srgbClr val="F7F8F9"/>
          </a:solidFill>
          <a:ln w="16510">
            <a:solidFill>
              <a:srgbClr val="AFB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50" b="1" dirty="0">
                <a:solidFill>
                  <a:srgbClr val="12161A"/>
                </a:solidFill>
                <a:latin typeface="Calibri"/>
              </a:rPr>
              <a:t>Thrombosis</a:t>
            </a:r>
            <a:br>
              <a:rPr dirty="0"/>
            </a:br>
            <a:r>
              <a:rPr dirty="0">
                <a:solidFill>
                  <a:schemeClr val="tx2">
                    <a:lumMod val="60000"/>
                    <a:lumOff val="40000"/>
                  </a:schemeClr>
                </a:solidFill>
              </a:rPr>
              <a:t>MI / Stroke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286000" y="2404872"/>
            <a:ext cx="411480" cy="0"/>
          </a:xfrm>
          <a:prstGeom prst="line">
            <a:avLst/>
          </a:prstGeom>
          <a:ln w="30480">
            <a:solidFill>
              <a:srgbClr val="3F60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4114800" y="2404872"/>
            <a:ext cx="502920" cy="0"/>
          </a:xfrm>
          <a:prstGeom prst="line">
            <a:avLst/>
          </a:prstGeom>
          <a:ln w="30480">
            <a:solidFill>
              <a:srgbClr val="3F60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6035040" y="2404872"/>
            <a:ext cx="502920" cy="0"/>
          </a:xfrm>
          <a:prstGeom prst="line">
            <a:avLst/>
          </a:prstGeom>
          <a:ln w="30480">
            <a:solidFill>
              <a:srgbClr val="3F60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7955279" y="2404872"/>
            <a:ext cx="457201" cy="0"/>
          </a:xfrm>
          <a:prstGeom prst="line">
            <a:avLst/>
          </a:prstGeom>
          <a:ln w="30480">
            <a:solidFill>
              <a:srgbClr val="3F60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868680" y="3657600"/>
            <a:ext cx="3063240" cy="1371600"/>
          </a:xfrm>
          <a:prstGeom prst="roundRect">
            <a:avLst/>
          </a:prstGeom>
          <a:solidFill>
            <a:srgbClr val="F9FAFB"/>
          </a:solidFill>
          <a:ln w="15240">
            <a:solidFill>
              <a:srgbClr val="BEC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500" b="1">
                <a:solidFill>
                  <a:srgbClr val="2B4B59"/>
                </a:solidFill>
                <a:latin typeface="Calibri"/>
              </a:rPr>
              <a:t>Accelerated atherosclerosis</a:t>
            </a:r>
          </a:p>
          <a:p>
            <a:pPr algn="l">
              <a:spcBef>
                <a:spcPts val="400"/>
              </a:spcBef>
            </a:pPr>
            <a:r>
              <a:rPr sz="1180">
                <a:solidFill>
                  <a:srgbClr val="191D21"/>
                </a:solidFill>
                <a:latin typeface="Calibri"/>
              </a:rPr>
              <a:t>Persistent inflammation promotes lipid oxidation, macrophage activation, and vulnerable plaque.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3657600"/>
            <a:ext cx="3063240" cy="1371600"/>
          </a:xfrm>
          <a:prstGeom prst="roundRect">
            <a:avLst/>
          </a:prstGeom>
          <a:solidFill>
            <a:srgbClr val="F9FAFB"/>
          </a:solidFill>
          <a:ln w="15240">
            <a:solidFill>
              <a:srgbClr val="BEC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500" b="1">
                <a:solidFill>
                  <a:srgbClr val="2B4B59"/>
                </a:solidFill>
                <a:latin typeface="Calibri"/>
              </a:rPr>
              <a:t>Microvascular dysfunction</a:t>
            </a:r>
          </a:p>
          <a:p>
            <a:pPr algn="l">
              <a:spcBef>
                <a:spcPts val="400"/>
              </a:spcBef>
            </a:pPr>
            <a:r>
              <a:rPr sz="1180">
                <a:solidFill>
                  <a:srgbClr val="191D21"/>
                </a:solidFill>
                <a:latin typeface="Calibri"/>
              </a:rPr>
              <a:t>Small-vessel inflammation can cause ischemia even without obstructive epicardial CAD.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818120" y="3657600"/>
            <a:ext cx="3063240" cy="1371600"/>
          </a:xfrm>
          <a:prstGeom prst="roundRect">
            <a:avLst/>
          </a:prstGeom>
          <a:solidFill>
            <a:srgbClr val="F9FAFB"/>
          </a:solidFill>
          <a:ln w="15240">
            <a:solidFill>
              <a:srgbClr val="BEC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500" b="1">
                <a:solidFill>
                  <a:srgbClr val="2B4B59"/>
                </a:solidFill>
                <a:latin typeface="Calibri"/>
              </a:rPr>
              <a:t>Direct cardiac involvement</a:t>
            </a:r>
          </a:p>
          <a:p>
            <a:pPr algn="l">
              <a:spcBef>
                <a:spcPts val="400"/>
              </a:spcBef>
            </a:pPr>
            <a:r>
              <a:rPr sz="1180">
                <a:solidFill>
                  <a:srgbClr val="191D21"/>
                </a:solidFill>
                <a:latin typeface="Calibri"/>
              </a:rPr>
              <a:t>Myocarditis, pericarditis, valvular disease, arrhythmia, fibrosis, and PAH may occur depending on disease phenotype.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840" y="5550408"/>
            <a:ext cx="10149840" cy="411480"/>
          </a:xfrm>
          <a:prstGeom prst="roundRect">
            <a:avLst/>
          </a:prstGeom>
          <a:solidFill>
            <a:srgbClr val="3F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20" b="1">
                <a:solidFill>
                  <a:srgbClr val="FFFFFF"/>
                </a:solidFill>
                <a:latin typeface="Calibri"/>
              </a:rPr>
              <a:t>Inflammation is not a background variable — it is an active driver of vascular and myocardial injury.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1792" y="6236208"/>
            <a:ext cx="10927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60">
                <a:solidFill>
                  <a:srgbClr val="50565C"/>
                </a:solidFill>
                <a:latin typeface="Calibri"/>
              </a:rPr>
              <a:t>References: Libby P. Nature 2021; 2019 ACC/AHA Primary Prevention Guideline; EULAR CV Risk Management Recommendations; Conrad et al., Lancet 2022.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473952"/>
            <a:ext cx="110642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30">
                <a:solidFill>
                  <a:srgbClr val="646A70"/>
                </a:solidFill>
                <a:latin typeface="Calibri"/>
              </a:rPr>
              <a:t>Immunologic Diseases and Cardiovascular Risk: Beyond Traditional Risk Factors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ig. 1">
            <a:extLst>
              <a:ext uri="{FF2B5EF4-FFF2-40B4-BE49-F238E27FC236}">
                <a16:creationId xmlns:a16="http://schemas.microsoft.com/office/drawing/2014/main" id="{15E93246-83EB-B1A2-EC36-63BEE1FC1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7073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386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ontiers | Immune cell-mediated features of atherosclerosis">
            <a:extLst>
              <a:ext uri="{FF2B5EF4-FFF2-40B4-BE49-F238E27FC236}">
                <a16:creationId xmlns:a16="http://schemas.microsoft.com/office/drawing/2014/main" id="{0D99FFE3-554C-21CA-977E-7780784D1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002"/>
            <a:ext cx="12192000" cy="706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688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nflammation, Atherosclerosis, and Coronary Artery Disease | New England  Journal of Medicine">
            <a:extLst>
              <a:ext uri="{FF2B5EF4-FFF2-40B4-BE49-F238E27FC236}">
                <a16:creationId xmlns:a16="http://schemas.microsoft.com/office/drawing/2014/main" id="{3A113E33-CCC3-5096-DCD1-9C387633C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760" y="0"/>
            <a:ext cx="12192000" cy="6952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FE0482-4373-65E8-B09E-8B570A88EA20}"/>
              </a:ext>
            </a:extLst>
          </p:cNvPr>
          <p:cNvSpPr txBox="1"/>
          <p:nvPr/>
        </p:nvSpPr>
        <p:spPr>
          <a:xfrm>
            <a:off x="-216131" y="4904509"/>
            <a:ext cx="42228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 Inflammation, Atherosclerosis, and Coronary Artery Disease, 2005, New England Journal of Medicine</a:t>
            </a:r>
          </a:p>
          <a:p>
            <a:r>
              <a:rPr lang="en-US" sz="1000" dirty="0"/>
              <a:t>doi:10.1056/NEJMra043430</a:t>
            </a:r>
          </a:p>
        </p:txBody>
      </p:sp>
    </p:spTree>
    <p:extLst>
      <p:ext uri="{BB962C8B-B14F-4D97-AF65-F5344CB8AC3E}">
        <p14:creationId xmlns:p14="http://schemas.microsoft.com/office/powerpoint/2010/main" val="3869622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412480" y="-548640"/>
            <a:ext cx="4480560" cy="3840480"/>
          </a:xfrm>
          <a:prstGeom prst="ellipse">
            <a:avLst/>
          </a:prstGeom>
          <a:solidFill>
            <a:srgbClr val="B2D6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72600" y="777240"/>
            <a:ext cx="3063240" cy="2743200"/>
          </a:xfrm>
          <a:prstGeom prst="ellipse">
            <a:avLst/>
          </a:prstGeom>
          <a:solidFill>
            <a:srgbClr val="E5BA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960120" y="4983480"/>
            <a:ext cx="3063240" cy="1828800"/>
          </a:xfrm>
          <a:prstGeom prst="ellipse">
            <a:avLst/>
          </a:prstGeom>
          <a:solidFill>
            <a:srgbClr val="D2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2D3237"/>
                </a:solidFill>
                <a:latin typeface="Calibri"/>
              </a:rPr>
              <a:t>Mechanism Map: Why the Risk Score Can Miss 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987552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50">
                <a:solidFill>
                  <a:srgbClr val="5C636A"/>
                </a:solidFill>
                <a:latin typeface="Calibri"/>
              </a:rPr>
              <a:t>The cardiovascular phenotype depends on the disease, inflammation burden, treatment exposure, and vascular bed involved.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324612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E8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50392" y="1737360"/>
            <a:ext cx="2916936" cy="530352"/>
          </a:xfrm>
          <a:prstGeom prst="roundRect">
            <a:avLst/>
          </a:prstGeom>
          <a:solidFill>
            <a:srgbClr val="547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50" b="1">
                <a:solidFill>
                  <a:srgbClr val="FFFFFF"/>
                </a:solidFill>
                <a:latin typeface="Calibri"/>
              </a:rPr>
              <a:t>Inflammatory vascular injury</a:t>
            </a:r>
          </a:p>
        </p:txBody>
      </p:sp>
      <p:sp>
        <p:nvSpPr>
          <p:cNvPr id="9" name="Oval 8"/>
          <p:cNvSpPr/>
          <p:nvPr/>
        </p:nvSpPr>
        <p:spPr>
          <a:xfrm>
            <a:off x="1005840" y="2697480"/>
            <a:ext cx="109728" cy="109728"/>
          </a:xfrm>
          <a:prstGeom prst="ellipse">
            <a:avLst/>
          </a:prstGeom>
          <a:solidFill>
            <a:srgbClr val="547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34440" y="2606040"/>
            <a:ext cx="24231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30">
                <a:solidFill>
                  <a:srgbClr val="373C41"/>
                </a:solidFill>
                <a:latin typeface="Calibri"/>
              </a:rPr>
              <a:t>Endothelial dysfunction</a:t>
            </a:r>
          </a:p>
        </p:txBody>
      </p:sp>
      <p:sp>
        <p:nvSpPr>
          <p:cNvPr id="11" name="Oval 10"/>
          <p:cNvSpPr/>
          <p:nvPr/>
        </p:nvSpPr>
        <p:spPr>
          <a:xfrm>
            <a:off x="1005840" y="3200400"/>
            <a:ext cx="109728" cy="109728"/>
          </a:xfrm>
          <a:prstGeom prst="ellipse">
            <a:avLst/>
          </a:prstGeom>
          <a:solidFill>
            <a:srgbClr val="547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234440" y="3108960"/>
            <a:ext cx="24231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30">
                <a:solidFill>
                  <a:srgbClr val="373C41"/>
                </a:solidFill>
                <a:latin typeface="Calibri"/>
              </a:rPr>
              <a:t>Oxidative stress</a:t>
            </a:r>
          </a:p>
        </p:txBody>
      </p:sp>
      <p:sp>
        <p:nvSpPr>
          <p:cNvPr id="13" name="Oval 12"/>
          <p:cNvSpPr/>
          <p:nvPr/>
        </p:nvSpPr>
        <p:spPr>
          <a:xfrm>
            <a:off x="1005840" y="3703320"/>
            <a:ext cx="109728" cy="109728"/>
          </a:xfrm>
          <a:prstGeom prst="ellipse">
            <a:avLst/>
          </a:prstGeom>
          <a:solidFill>
            <a:srgbClr val="547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234440" y="3611880"/>
            <a:ext cx="24231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30">
                <a:solidFill>
                  <a:srgbClr val="373C41"/>
                </a:solidFill>
                <a:latin typeface="Calibri"/>
              </a:rPr>
              <a:t>Accelerated plaque formation</a:t>
            </a:r>
          </a:p>
        </p:txBody>
      </p:sp>
      <p:sp>
        <p:nvSpPr>
          <p:cNvPr id="15" name="Oval 14"/>
          <p:cNvSpPr/>
          <p:nvPr/>
        </p:nvSpPr>
        <p:spPr>
          <a:xfrm>
            <a:off x="1005840" y="4206240"/>
            <a:ext cx="109728" cy="109728"/>
          </a:xfrm>
          <a:prstGeom prst="ellipse">
            <a:avLst/>
          </a:prstGeom>
          <a:solidFill>
            <a:srgbClr val="547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234440" y="4114800"/>
            <a:ext cx="24231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30">
                <a:solidFill>
                  <a:srgbClr val="373C41"/>
                </a:solidFill>
                <a:latin typeface="Calibri"/>
              </a:rPr>
              <a:t>Plaque vulnerability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160520" y="1508760"/>
            <a:ext cx="324612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E8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325112" y="1737360"/>
            <a:ext cx="2916936" cy="530352"/>
          </a:xfrm>
          <a:prstGeom prst="roundRect">
            <a:avLst/>
          </a:prstGeom>
          <a:solidFill>
            <a:srgbClr val="8E68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50" b="1">
                <a:solidFill>
                  <a:srgbClr val="FFFFFF"/>
                </a:solidFill>
                <a:latin typeface="Calibri"/>
              </a:rPr>
              <a:t>Thrombotic / immune-mediated injury</a:t>
            </a:r>
          </a:p>
        </p:txBody>
      </p:sp>
      <p:sp>
        <p:nvSpPr>
          <p:cNvPr id="19" name="Oval 18"/>
          <p:cNvSpPr/>
          <p:nvPr/>
        </p:nvSpPr>
        <p:spPr>
          <a:xfrm>
            <a:off x="4480559" y="2697480"/>
            <a:ext cx="109728" cy="109728"/>
          </a:xfrm>
          <a:prstGeom prst="ellipse">
            <a:avLst/>
          </a:prstGeom>
          <a:solidFill>
            <a:srgbClr val="8E68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709159" y="2606040"/>
            <a:ext cx="24231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30">
                <a:solidFill>
                  <a:srgbClr val="373C41"/>
                </a:solidFill>
                <a:latin typeface="Calibri"/>
              </a:rPr>
              <a:t>APS antibodies</a:t>
            </a:r>
          </a:p>
        </p:txBody>
      </p:sp>
      <p:sp>
        <p:nvSpPr>
          <p:cNvPr id="21" name="Oval 20"/>
          <p:cNvSpPr/>
          <p:nvPr/>
        </p:nvSpPr>
        <p:spPr>
          <a:xfrm>
            <a:off x="4480559" y="3200400"/>
            <a:ext cx="109728" cy="109728"/>
          </a:xfrm>
          <a:prstGeom prst="ellipse">
            <a:avLst/>
          </a:prstGeom>
          <a:solidFill>
            <a:srgbClr val="8E68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709159" y="3108960"/>
            <a:ext cx="24231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30">
                <a:solidFill>
                  <a:srgbClr val="373C41"/>
                </a:solidFill>
                <a:latin typeface="Calibri"/>
              </a:rPr>
              <a:t>Platelet activation</a:t>
            </a:r>
          </a:p>
        </p:txBody>
      </p:sp>
      <p:sp>
        <p:nvSpPr>
          <p:cNvPr id="23" name="Oval 22"/>
          <p:cNvSpPr/>
          <p:nvPr/>
        </p:nvSpPr>
        <p:spPr>
          <a:xfrm>
            <a:off x="4480559" y="3703320"/>
            <a:ext cx="109728" cy="109728"/>
          </a:xfrm>
          <a:prstGeom prst="ellipse">
            <a:avLst/>
          </a:prstGeom>
          <a:solidFill>
            <a:srgbClr val="8E68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709159" y="3611880"/>
            <a:ext cx="24231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30" dirty="0">
                <a:solidFill>
                  <a:srgbClr val="373C41"/>
                </a:solidFill>
                <a:latin typeface="Calibri"/>
              </a:rPr>
              <a:t>Complement activation</a:t>
            </a:r>
          </a:p>
        </p:txBody>
      </p:sp>
      <p:sp>
        <p:nvSpPr>
          <p:cNvPr id="25" name="Oval 24"/>
          <p:cNvSpPr/>
          <p:nvPr/>
        </p:nvSpPr>
        <p:spPr>
          <a:xfrm>
            <a:off x="4480559" y="4206240"/>
            <a:ext cx="109728" cy="109728"/>
          </a:xfrm>
          <a:prstGeom prst="ellipse">
            <a:avLst/>
          </a:prstGeom>
          <a:solidFill>
            <a:srgbClr val="8E68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709159" y="4114800"/>
            <a:ext cx="24231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30">
                <a:solidFill>
                  <a:srgbClr val="373C41"/>
                </a:solidFill>
                <a:latin typeface="Calibri"/>
              </a:rPr>
              <a:t>Arterial or venous thrombosis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35240" y="1508760"/>
            <a:ext cx="324612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E8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7799831" y="1737360"/>
            <a:ext cx="2916936" cy="530352"/>
          </a:xfrm>
          <a:prstGeom prst="roundRect">
            <a:avLst/>
          </a:prstGeom>
          <a:solidFill>
            <a:srgbClr val="78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50" b="1">
                <a:solidFill>
                  <a:srgbClr val="FFFFFF"/>
                </a:solidFill>
                <a:latin typeface="Calibri"/>
              </a:rPr>
              <a:t>Treatment and organ-specific risk</a:t>
            </a:r>
          </a:p>
        </p:txBody>
      </p:sp>
      <p:sp>
        <p:nvSpPr>
          <p:cNvPr id="29" name="Oval 28"/>
          <p:cNvSpPr/>
          <p:nvPr/>
        </p:nvSpPr>
        <p:spPr>
          <a:xfrm>
            <a:off x="7955279" y="2697480"/>
            <a:ext cx="109728" cy="109728"/>
          </a:xfrm>
          <a:prstGeom prst="ellipse">
            <a:avLst/>
          </a:prstGeom>
          <a:solidFill>
            <a:srgbClr val="78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183879" y="2606040"/>
            <a:ext cx="24231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30" dirty="0">
                <a:solidFill>
                  <a:srgbClr val="373C41"/>
                </a:solidFill>
                <a:latin typeface="Calibri"/>
              </a:rPr>
              <a:t>Glucocorticoid metabolic toxicity</a:t>
            </a:r>
          </a:p>
        </p:txBody>
      </p:sp>
      <p:sp>
        <p:nvSpPr>
          <p:cNvPr id="31" name="Oval 30"/>
          <p:cNvSpPr/>
          <p:nvPr/>
        </p:nvSpPr>
        <p:spPr>
          <a:xfrm>
            <a:off x="7955279" y="3200400"/>
            <a:ext cx="109728" cy="109728"/>
          </a:xfrm>
          <a:prstGeom prst="ellipse">
            <a:avLst/>
          </a:prstGeom>
          <a:solidFill>
            <a:srgbClr val="78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183879" y="3108960"/>
            <a:ext cx="24231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30" dirty="0">
                <a:solidFill>
                  <a:srgbClr val="373C41"/>
                </a:solidFill>
                <a:latin typeface="Calibri"/>
              </a:rPr>
              <a:t>NSAID BP/HF/renal effects</a:t>
            </a:r>
          </a:p>
        </p:txBody>
      </p:sp>
      <p:sp>
        <p:nvSpPr>
          <p:cNvPr id="33" name="Oval 32"/>
          <p:cNvSpPr/>
          <p:nvPr/>
        </p:nvSpPr>
        <p:spPr>
          <a:xfrm>
            <a:off x="7955279" y="3703320"/>
            <a:ext cx="109728" cy="109728"/>
          </a:xfrm>
          <a:prstGeom prst="ellipse">
            <a:avLst/>
          </a:prstGeom>
          <a:solidFill>
            <a:srgbClr val="78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183879" y="3611880"/>
            <a:ext cx="24231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30" dirty="0">
                <a:solidFill>
                  <a:srgbClr val="373C41"/>
                </a:solidFill>
                <a:latin typeface="Calibri"/>
              </a:rPr>
              <a:t>JAK inhibitor MACE/thrombosis caution</a:t>
            </a:r>
          </a:p>
        </p:txBody>
      </p:sp>
      <p:sp>
        <p:nvSpPr>
          <p:cNvPr id="35" name="Oval 34"/>
          <p:cNvSpPr/>
          <p:nvPr/>
        </p:nvSpPr>
        <p:spPr>
          <a:xfrm>
            <a:off x="7955279" y="4206240"/>
            <a:ext cx="109728" cy="109728"/>
          </a:xfrm>
          <a:prstGeom prst="ellipse">
            <a:avLst/>
          </a:prstGeom>
          <a:solidFill>
            <a:srgbClr val="78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183879" y="4114800"/>
            <a:ext cx="24231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30" dirty="0">
                <a:solidFill>
                  <a:srgbClr val="373C41"/>
                </a:solidFill>
                <a:latin typeface="Calibri"/>
              </a:rPr>
              <a:t>Nephritis, CKD, PAH, fibrosis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14400" y="5715000"/>
            <a:ext cx="10378440" cy="438912"/>
          </a:xfrm>
          <a:prstGeom prst="roundRect">
            <a:avLst/>
          </a:prstGeom>
          <a:solidFill>
            <a:srgbClr val="547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30" b="1">
                <a:solidFill>
                  <a:srgbClr val="FFFFFF"/>
                </a:solidFill>
                <a:latin typeface="Calibri"/>
              </a:rPr>
              <a:t>Clinical outcomes: premature ASCVD, MI, stroke, HF, myocarditis, pericarditis, PAH, arrhythmia, and thromboembolism.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21792" y="6236208"/>
            <a:ext cx="10927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40">
                <a:solidFill>
                  <a:srgbClr val="697076"/>
                </a:solidFill>
                <a:latin typeface="Calibri"/>
              </a:rPr>
              <a:t>References: 2019 ACC/AHA Primary Prevention Guideline; EULAR CV Risk Management Recommendations; FDA JAK inhibitor safety communication; Conrad et al., Lancet 2022.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60" y="6473952"/>
            <a:ext cx="110642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30">
                <a:solidFill>
                  <a:srgbClr val="737A80"/>
                </a:solidFill>
                <a:latin typeface="Calibri"/>
              </a:rPr>
              <a:t>Immunologic Diseases and Cardiovascular Risk: Beyond Traditional Risk Factors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Microvascular &amp; Direct Cardiac Involvement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325880"/>
            <a:ext cx="5349240" cy="34747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Microvascular ischemia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Endothelial activation and small-vessel inflammation can impair coronary flow reserve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Symptoms may mimic angina despite nonobstructive coronaries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Consider PET myocardial blood flow reserve, stress CMR, or invasive coronary function testing in selected patients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Particularly relevant in SLE, systemic sclerosis, vasculitis, and inflammatory myopathies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217920" y="1325880"/>
            <a:ext cx="5349240" cy="347472"/>
          </a:xfrm>
          <a:prstGeom prst="rect">
            <a:avLst/>
          </a:prstGeom>
          <a:solidFill>
            <a:srgbClr val="A54E4E"/>
          </a:solidFill>
          <a:ln>
            <a:solidFill>
              <a:srgbClr val="A54E4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Direct cardiac involvement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188548" y="1709928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Pericarditis and myocarditis: SLE, RA, vasculitis, myositis, post-viral immune states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Myocardial fibrosis and arrhythmias: systemic sclerosis, sarcoid-like inflammatory disease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Valvular disease: APS and SLE-associated sterile valvular lesions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Pulmonary vascular disease: systemic sclerosis and mixed connective tissue disease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EULAR CV risk recommendations 2022; 2024 ESC Chronic Coronary Syndromes guideline; Paulus &amp; Tschöpe JACC 2013; Taqueti et al. Circulation 2018.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3AD9A356-A822-C918-4A62-E5B8B0822887}"/>
              </a:ext>
            </a:extLst>
          </p:cNvPr>
          <p:cNvSpPr/>
          <p:nvPr/>
        </p:nvSpPr>
        <p:spPr>
          <a:xfrm>
            <a:off x="822960" y="5806440"/>
            <a:ext cx="10561320" cy="384048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Clinical message: when symptoms are out of proportion to coronary anatomy, think microvascular disease, myocarditis, fibrosis, PAH, or thrombotic disease.</a:t>
            </a:r>
            <a:endParaRPr lang="en-US" sz="12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Mechanism Synthesis: Four Cardiovascular Phenotypes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85800" y="1417320"/>
            <a:ext cx="2423160" cy="411480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1. Atherosclerotic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85800" y="1920240"/>
            <a:ext cx="2423160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Accelerated plaque formation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Plaque vulnerability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Premature MI / stroke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0440" y="1417320"/>
            <a:ext cx="2423160" cy="411480"/>
          </a:xfrm>
          <a:prstGeom prst="rect">
            <a:avLst/>
          </a:prstGeom>
          <a:solidFill>
            <a:srgbClr val="A54E4E"/>
          </a:solidFill>
          <a:ln>
            <a:solidFill>
              <a:srgbClr val="A54E4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2. Thrombotic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520440" y="1920240"/>
            <a:ext cx="2423160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APS antibodies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Platelet/complement activation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Arterial and venous events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355080" y="1417320"/>
            <a:ext cx="2423160" cy="411480"/>
          </a:xfrm>
          <a:prstGeom prst="rect">
            <a:avLst/>
          </a:prstGeom>
          <a:solidFill>
            <a:srgbClr val="666BAA"/>
          </a:solidFill>
          <a:ln>
            <a:solidFill>
              <a:srgbClr val="666BAA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3. Microvascular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55080" y="1920240"/>
            <a:ext cx="2423160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Endothelial dysfunction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Impaired flow reserve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INOCA / HFpEF phenotype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189720" y="1417320"/>
            <a:ext cx="2423160" cy="411480"/>
          </a:xfrm>
          <a:prstGeom prst="rect">
            <a:avLst/>
          </a:prstGeom>
          <a:solidFill>
            <a:srgbClr val="426A92"/>
          </a:solidFill>
          <a:ln>
            <a:solidFill>
              <a:srgbClr val="426A92"/>
            </a:solidFill>
          </a:ln>
        </p:spPr>
        <p:txBody>
          <a:bodyPr wrap="square" lIns="508" tIns="508" rIns="508" bIns="508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4. Myocardial / Pulmonary vascular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189720" y="1920240"/>
            <a:ext cx="2423160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Pericarditis / myocarditis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Fibrosis / arrhythmia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PAH / RV dysfunction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22960" y="4892040"/>
            <a:ext cx="10561320" cy="548640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The same patient may carry more than one phenotype — prevention and testing should be phenotype-driven, not disease-label driven.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80" y="5623560"/>
            <a:ext cx="10378440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Practical approach: identify phenotype → quantify traditional risk → add immune-specific risk → choose targeted testing → treat aggressively.</a:t>
            </a:r>
            <a:endParaRPr lang="en-US" sz="1320" dirty="0"/>
          </a:p>
        </p:txBody>
      </p:sp>
      <p:sp>
        <p:nvSpPr>
          <p:cNvPr id="16" name="Text 14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Libby Nat Rev Drug Discov 2021; EULAR CV risk recommendations 2022; 2024 ESC CCS guideline.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Why Inflammation Became a Therapeutic Target?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325880"/>
            <a:ext cx="5349240" cy="34747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The clinical observation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764792"/>
            <a:ext cx="5349240" cy="3721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Many patients have recurrent events despite LDL-C lowering and guideline-directed therapy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hs-CRP identifies residual inflammatory risk in atherosclerosis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Inflammatory pathways overlap with immune-mediated diseases: IL-1β, IL-6, TNF-α, complement, inflammasome activation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217920" y="1325880"/>
            <a:ext cx="5349240" cy="347472"/>
          </a:xfrm>
          <a:prstGeom prst="rect">
            <a:avLst/>
          </a:prstGeom>
          <a:solidFill>
            <a:srgbClr val="426A92"/>
          </a:solidFill>
          <a:ln>
            <a:solidFill>
              <a:srgbClr val="426A92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The trial question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217920" y="1764792"/>
            <a:ext cx="5349240" cy="3721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If inflammation is causal, targeted anti-inflammatory therapy should reduce events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Positive trials: CANTOS, COLCOT, LoDoCo2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Negative or nuanced trials: CIRT, CLEAR SYNERGY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Lesson: biology, dose, timing, population, and endpoint selection matter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2960" y="5715000"/>
            <a:ext cx="10561320" cy="420624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Important nuance: anti-inflammatory benefit does not mean every immunosuppressive drug is cardioprotective.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Ridker NEJM 2017; Ridker NEJM 2019; Tardif NEJM 2019; Nidorf NEJM 2020; Jolly NEJM 2024 / ACC CLEAR SYNERGY summary.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Inflammation Trials: CANTOS vs CIRT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261872"/>
            <a:ext cx="5349240" cy="347472"/>
          </a:xfrm>
          <a:prstGeom prst="rect">
            <a:avLst/>
          </a:prstGeom>
          <a:solidFill>
            <a:srgbClr val="2F7D56"/>
          </a:solidFill>
          <a:ln>
            <a:solidFill>
              <a:srgbClr val="2F7D5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CANTOS — positive proof-of-concept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700784"/>
            <a:ext cx="5349240" cy="4178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RCT, double-blind, placebo-controlled; N = 10,061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Population: prior MI with hs-CRP ≥2 mg/L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Intervention: canakinumab 50/150/300 mg SC q3 months vs placebo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Primary endpoint: nonfatal MI, nonfatal stroke, or CV death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Biologic effect: reduced hs-CRP and IL-6 without lowering LDL-C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Result: 150 mg dose reduced recurrent CV events; HR 0.85 (95% CI 0.74–0.98)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Interpretation: IL-1β / IL-6 pathway is clinically relevant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217920" y="1261872"/>
            <a:ext cx="5349240" cy="347472"/>
          </a:xfrm>
          <a:prstGeom prst="rect">
            <a:avLst/>
          </a:prstGeom>
          <a:solidFill>
            <a:srgbClr val="A54E4E"/>
          </a:solidFill>
          <a:ln>
            <a:solidFill>
              <a:srgbClr val="A54E4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CIRT — negative but highly instructive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103620" y="1650491"/>
            <a:ext cx="5349240" cy="4178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RCT, double-blind, placebo-controlled; N = 4,786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Population: prior MI or multivessel CAD + diabetes/metabolic syndrome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Intervention: low-dose methotrexate 15–20 mg weekly vs placebo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Primary endpoint: nonfatal MI, nonfatal stroke, CV death, or unstable angina requiring urgent revascularization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Biologic effect: no significant reduction in IL-1β, IL-6, or hs-CRP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Result: no reduction in CV events; stopped early for futility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Interpretation: not all anti-inflammatory strategies modify relevant vascular biology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2960" y="5989320"/>
            <a:ext cx="10561320" cy="320040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Bottom line: benefit requires the right pathway, right biomarker, and right patient population.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Ridker et al. N Engl J Med 2017 (CANTOS); Ridker et al. N Engl J Med 2019 (CIRT).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Colchicine Trials: COLCOT vs LoDoCo2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261872"/>
            <a:ext cx="5349240" cy="347472"/>
          </a:xfrm>
          <a:prstGeom prst="rect">
            <a:avLst/>
          </a:prstGeom>
          <a:solidFill>
            <a:srgbClr val="426A92"/>
          </a:solidFill>
          <a:ln>
            <a:solidFill>
              <a:srgbClr val="426A92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COLCOT — recent MI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700784"/>
            <a:ext cx="5349240" cy="4178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RCT, double-blind, placebo-controlled; N = 4,745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Population: recent MI within 30 days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Intervention: colchicine 0.5 mg daily vs placebo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Primary endpoint: CV death, resuscitated arrest, MI, stroke, or urgent angina-driven revascularization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Result: primary endpoint 5.5% vs 7.1%; HR 0.77 (95% CI 0.61–0.96)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Safety: pneumonia signal; monitor drug interactions and renal/hepatic disease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Interpretation: post-MI inflammation may be modifiable in selected patients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217920" y="1261872"/>
            <a:ext cx="5349240" cy="347472"/>
          </a:xfrm>
          <a:prstGeom prst="rect">
            <a:avLst/>
          </a:prstGeom>
          <a:solidFill>
            <a:srgbClr val="666BAA"/>
          </a:solidFill>
          <a:ln>
            <a:solidFill>
              <a:srgbClr val="666BAA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LoDoCo2 — chronic coronary disease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217920" y="1700784"/>
            <a:ext cx="5349240" cy="4178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RCT, double-blind, placebo-controlled; N = 5,522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Population: clinically stable chronic coronary disease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Intervention: colchicine 0.5 mg daily vs placebo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Primary endpoint: CV death, spontaneous MI, ischemic stroke, or ischemia-driven coronary revascularization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Result: primary endpoint 6.8% vs 9.6%; HR 0.69 (95% CI 0.57–0.83)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Safety: GI intolerance, renal function, CYP3A4/P-gp interactions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Interpretation: inflammation targeting can extend to stable CAD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2960" y="5989320"/>
            <a:ext cx="10561320" cy="320040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Bottom line: colchicine is not a rheumatology curiosity — it is now part of the secondary prevention conversation.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Tardif et al. N Engl J Med 2019 (COLCOT); Nidorf et al. N Engl J Med 2020 (LoDoCo2); ACC colchicine clinical updates 2025.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CLEAR SYNERGY: Why the Evidence Is Nuanced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698480" cy="31089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550" b="0" dirty="0">
                <a:solidFill>
                  <a:srgbClr val="5C636A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The largest post-PCI acute MI colchicine trial did not reproduce the COLCOT result.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77240" y="1325880"/>
            <a:ext cx="2057400" cy="620486"/>
          </a:xfrm>
          <a:prstGeom prst="rect">
            <a:avLst/>
          </a:prstGeom>
          <a:solidFill>
            <a:srgbClr val="17324D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Feature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834640" y="1325880"/>
            <a:ext cx="8641080" cy="620486"/>
          </a:xfrm>
          <a:prstGeom prst="rect">
            <a:avLst/>
          </a:prstGeom>
          <a:solidFill>
            <a:srgbClr val="17324D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CLEAR SYNERGY (OASIS-9)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77240" y="1946366"/>
            <a:ext cx="2057400" cy="620486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Design / N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2834640" y="1946366"/>
            <a:ext cx="8641080" cy="620486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International, double-blind, 2×2 factorial RCT; N = 7,062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7240" y="2566851"/>
            <a:ext cx="2057400" cy="620486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Population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2834640" y="2548385"/>
            <a:ext cx="8641080" cy="620486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Acute MI undergoing PCI; predominantly STEMI; median follow-up 3 years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77240" y="3187337"/>
            <a:ext cx="2057400" cy="620486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Intervention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2834640" y="3187337"/>
            <a:ext cx="8641080" cy="620486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Colchicine 0.5 mg daily vs placebo; factorial spironolactone assignment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77240" y="3807823"/>
            <a:ext cx="2057400" cy="620486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Primary endpoint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2834640" y="3807823"/>
            <a:ext cx="8641080" cy="620486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CV death, MI, stroke, or ischemia-driven revascularization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4428309"/>
            <a:ext cx="2057400" cy="620486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Result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2834640" y="4428309"/>
            <a:ext cx="8641080" cy="620486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9.1% vs 9.3%; HR 0.99 (95% CI 0.85–1.16); p = 0.93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77240" y="5048794"/>
            <a:ext cx="2057400" cy="620486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Interpretation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2834640" y="5048794"/>
            <a:ext cx="8641080" cy="620486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Routine colchicine immediately after PCI for acute MI was not beneficial in this trial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22960" y="5806440"/>
            <a:ext cx="10561320" cy="411480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Clinical interpretation: colchicine remains biologically compelling, but timing, adherence, population, and endpoint selection matter.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Jolly et al. N Engl J Med 2024; ACC CLEAR SYNERGY (OASIS-9) trial summary 2024.</a:t>
            </a:r>
            <a:endParaRPr lang="en-US" sz="650" dirty="0"/>
          </a:p>
        </p:txBody>
      </p:sp>
      <p:sp>
        <p:nvSpPr>
          <p:cNvPr id="22" name="Text 2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What Do These Trials Mean for Immune-Mediated Disease?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325880"/>
            <a:ext cx="5349240" cy="347472"/>
          </a:xfrm>
          <a:prstGeom prst="rect">
            <a:avLst/>
          </a:prstGeom>
          <a:solidFill>
            <a:srgbClr val="2F7D56"/>
          </a:solidFill>
          <a:ln>
            <a:solidFill>
              <a:srgbClr val="2F7D5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What we can say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Inflammation is not just associated with ASCVD — targeted inhibition can modify events in selected populations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Residual inflammatory risk can persist despite LDL-C control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Pathway specificity matters: IL-1β/IL-6 biology and NLRP3/colchicine effects have clinical signals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ASCVD prevention in immune disease should be earlier and more individualized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217920" y="1325880"/>
            <a:ext cx="5349240" cy="347472"/>
          </a:xfrm>
          <a:prstGeom prst="rect">
            <a:avLst/>
          </a:prstGeom>
          <a:solidFill>
            <a:srgbClr val="B47C42"/>
          </a:solidFill>
          <a:ln>
            <a:solidFill>
              <a:srgbClr val="B47C42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What we should not overstate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21792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Do not assume every immunosuppressive therapy is cardioprotective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Do not extrapolate CANTOS/COLCOT directly to all rheumatologic populations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Do not ignore infection risk, drug interactions, renal function, and treatment burden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Do not let inflammation control substitute for LDL-C, BP, diabetes, smoking, and weight management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2960" y="5806440"/>
            <a:ext cx="10561320" cy="384048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For the cardiologist: inflammation adds a prevention layer — it does not erase traditional prevention.</a:t>
            </a:r>
            <a:endParaRPr lang="en-US" sz="1230" dirty="0"/>
          </a:p>
        </p:txBody>
      </p:sp>
      <p:sp>
        <p:nvSpPr>
          <p:cNvPr id="11" name="Text 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Ridker NEJM 2017; Tardif NEJM 2019; Nidorf NEJM 2020; CLEAR SYNERGY ACC summary 2024; EULAR CV risk recommendations 2022.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Rheumatoid Arthritis: ASCVD Risk Amplifier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325880"/>
            <a:ext cx="5349240" cy="34747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CV pattern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Accelerated atherosclerosis and higher MI/stroke risk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Risk relates to disease activity, inflammatory markers, seropositivity, and duration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Heart failure risk may be increased, including HFpEF-like phenotypes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Pericarditis, nodules, vasculitis, and conduction disease are less common but clinically relevant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217920" y="1325880"/>
            <a:ext cx="5349240" cy="347472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Cardiology approach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202680" y="162763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Treat ASCVD score as a starting point  not the final answer</a:t>
            </a: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Aggressively address LDL-C, BP, diabetes, smoking, weight, sleep, and physical activity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Ask about steroid exposure and current disease activity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Consider statin therapy when borderline/intermediate risk is pushed upward by RA risk enhancer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Coordinate with rheumatology to control inflammation while minimizing chronic glucocorticoids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2960" y="5806440"/>
            <a:ext cx="10561320" cy="384048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Clinical pearl: the “borderline” RA patient is often not truly borderline.</a:t>
            </a:r>
            <a:endParaRPr lang="en-US" sz="1230" dirty="0"/>
          </a:p>
        </p:txBody>
      </p:sp>
      <p:sp>
        <p:nvSpPr>
          <p:cNvPr id="11" name="Text 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2019 ACC/AHA Primary Prevention Guideline; 2018 ACC/AHA Cholesterol Guideline; EULAR CV risk recommendations 2022.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Systemic Lupus Erythematosus: Premature Vascular Risk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325880"/>
            <a:ext cx="5349240" cy="347472"/>
          </a:xfrm>
          <a:prstGeom prst="rect">
            <a:avLst/>
          </a:prstGeom>
          <a:solidFill>
            <a:srgbClr val="A54E4E"/>
          </a:solidFill>
          <a:ln>
            <a:solidFill>
              <a:srgbClr val="A54E4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High-risk features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24840" y="1810511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Young women can present with MI or stroke despite low calculated 10-year risk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Lupus nephritis and CKD amplify risk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Antiphospholipid antibodies shift phenotype toward thrombosis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Active disease and cumulative glucocorticoid exposure worsen metabolic risk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Pericarditis, myocarditis, valvular disease, and pulmonary hypertension may occur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217920" y="1325880"/>
            <a:ext cx="5349240" cy="34747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What to screen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21792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Traditional risk factors at every prevention visit: BP, lipids, A1c, kidney function, smoking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Disease-specific risks: nephritis, APS status, steroid dose/cumulative exposure, disease activity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Symptoms of pericarditis/myocarditis, dyspnea, palpitations, pregnancy morbidity history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Consider , ApoB, Lp(a), hs-CRP or imaging when risk estimate does not fit the clinical picture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2960" y="5806440"/>
            <a:ext cx="10561320" cy="384048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Clinical pearl: in SLE, a low ASCVD score can be falsely reassuring — especially in younger women.</a:t>
            </a:r>
            <a:endParaRPr lang="en-US" sz="1230" dirty="0"/>
          </a:p>
        </p:txBody>
      </p:sp>
      <p:sp>
        <p:nvSpPr>
          <p:cNvPr id="11" name="Text 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EULAR CV risk recommendations 2022; 2019 ACC/AHA Primary Prevention Guideline; ACC Expert Analysis on ASCVD prediction in SLE 2025.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Psoriasis &amp; Psoriatic Arthritis: Skin as a Systemic Signal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325880"/>
            <a:ext cx="5349240" cy="347472"/>
          </a:xfrm>
          <a:prstGeom prst="rect">
            <a:avLst/>
          </a:prstGeom>
          <a:solidFill>
            <a:srgbClr val="666BAA"/>
          </a:solidFill>
          <a:ln>
            <a:solidFill>
              <a:srgbClr val="666BAA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CV pattern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ASCVD risk increases with inflammatory burden and severe disease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Metabolic syndrome, obesity, diabetes, hypertension, and smoking frequently cluster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Psoriatic arthritis adds systemic inflammatory burden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Risk is not explained by the skin alone  it reflects immune-metabolic vascular inflammation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217920" y="1325880"/>
            <a:ext cx="5349240" cy="347472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Prevention strategy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21792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Treat psoriasis/PsA as a risk-enhancing condition in prevention discussions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Do not wait for very high LDL-C to discuss statins in borderline/intermediate-risk patients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Prioritize weight, BP, A1c, lipids, smoking cessation, sleep apnea screening, and exercise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Coordinate with dermatology/rheumatology; biologic therapy may improve inflammation but should not replace standard CV prevention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2960" y="5806440"/>
            <a:ext cx="10561320" cy="384048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Clinical pearl: severe psoriasis is not cosmetic — it is a cardiovascular risk signal.</a:t>
            </a:r>
            <a:endParaRPr lang="en-US" sz="1230" dirty="0"/>
          </a:p>
        </p:txBody>
      </p:sp>
      <p:sp>
        <p:nvSpPr>
          <p:cNvPr id="11" name="Text 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2019 ACC/AHA Primary Prevention Guideline; 2018 ACC/AHA Cholesterol Guideline; EULAR CV risk recommendations 2022; Mehta et al. psoriasis/vascular inflammation literature.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Antiphospholipid Syndrome: Thrombosis, Not Just Plaque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325880"/>
            <a:ext cx="3337560" cy="347472"/>
          </a:xfrm>
          <a:prstGeom prst="rect">
            <a:avLst/>
          </a:prstGeom>
          <a:solidFill>
            <a:srgbClr val="A54E4E"/>
          </a:solidFill>
          <a:ln>
            <a:solidFill>
              <a:srgbClr val="A54E4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When to suspect APS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764792"/>
            <a:ext cx="3337560" cy="3767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Young stroke/TIA or MI with minimal plaque burden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Recurrent venous or arterial thrombosis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Pregnancy morbidity or recurrent pregnancy loss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SLE, livedo reticularis, thrombocytopenia, valve lesions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Recurrent events despite apparently appropriate therapy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434840" y="1325880"/>
            <a:ext cx="3337560" cy="347472"/>
          </a:xfrm>
          <a:prstGeom prst="rect">
            <a:avLst/>
          </a:prstGeom>
          <a:solidFill>
            <a:srgbClr val="666BAA"/>
          </a:solidFill>
          <a:ln>
            <a:solidFill>
              <a:srgbClr val="666BAA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Diagnosis requires persistence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434840" y="1764792"/>
            <a:ext cx="3337560" cy="3767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Lupus anticoagulant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Anticardiolipin antibody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Anti-β2 glycoprotein I antibody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Repeat positivity ≥12 weeks apart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Risk highest with lupus anticoagulant and triple positivity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229600" y="1325880"/>
            <a:ext cx="3337560" cy="347472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Management implications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8229600" y="1764792"/>
            <a:ext cx="3337560" cy="3767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Coordinate with hematology/rheumatology for anticoagulation strategy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EULAR recommends against rivaroxaban in triple-positive APS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Arterial APS often requires a VKA-based strategy rather than casual DOAC substitution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Still control traditional CV risks: smoking, BP, LDL-C, diabetes, estrogen exposure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22960" y="5806440"/>
            <a:ext cx="10561320" cy="384048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Clinical pearl: APS is a mechanism diagnosis — it explains events that do not behave like typical plaque rupture.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EULAR APS management recommendations 2019; EULAR CV risk recommendations 2022; Miyakis et al. J Thromb Haemost 2006.</a:t>
            </a:r>
            <a:endParaRPr lang="en-US" sz="650" dirty="0"/>
          </a:p>
        </p:txBody>
      </p:sp>
      <p:sp>
        <p:nvSpPr>
          <p:cNvPr id="14" name="Text 12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Systemic Sclerosis: Pulmonary Vascular &amp; Myocardial Disease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325880"/>
            <a:ext cx="5349240" cy="347472"/>
          </a:xfrm>
          <a:prstGeom prst="rect">
            <a:avLst/>
          </a:prstGeom>
          <a:solidFill>
            <a:srgbClr val="426A92"/>
          </a:solidFill>
          <a:ln>
            <a:solidFill>
              <a:srgbClr val="426A92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Cardiovascular phenotype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Pulmonary arterial hypertension: major cause of morbidity and mortality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Microvascular ischemia and impaired coronary flow reserve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Myocardial fibrosis with diastolic dysfunction, arrhythmias, and conduction disease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Pericardial disease and right ventricular dysfunction may occur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Raynaud/microvascular disease reflects systemic vascular pathology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217920" y="1325880"/>
            <a:ext cx="5349240" cy="34747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Guideline-oriented approach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21792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Annual symptom review for exertional dyspnea, syncope, edema, palpitations, chest pain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Low threshold for echocardiography, NT-proBNP, DLCO/PFT review, and referral for RHC when PAH suspected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Use cardiac MRI when myocarditis/fibrosis is suspected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ASCVD prevention still matters, but CAD is only one part of the risk phenotype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22960" y="5806440"/>
            <a:ext cx="10561320" cy="384048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Clinical pearl: in systemic sclerosis, unexplained dyspnea is PAH until proven otherwise.</a:t>
            </a:r>
            <a:endParaRPr lang="en-US" sz="1230" dirty="0"/>
          </a:p>
        </p:txBody>
      </p:sp>
      <p:sp>
        <p:nvSpPr>
          <p:cNvPr id="11" name="Text 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EULAR CV risk recommendations 2022; ESC/ERS pulmonary hypertension guidelines 2022; 2024 ESC CCS guideline.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Vasculitis: Inflammation of the Vessel Wall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698480" cy="31089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550" b="0" dirty="0">
                <a:solidFill>
                  <a:srgbClr val="5C636A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Vasculitis can cause ischemia through stenosis, aneurysm, thrombosis, or direct coronary involvement.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325880"/>
            <a:ext cx="5349240" cy="347472"/>
          </a:xfrm>
          <a:prstGeom prst="rect">
            <a:avLst/>
          </a:prstGeom>
          <a:solidFill>
            <a:srgbClr val="B47C42"/>
          </a:solidFill>
          <a:ln>
            <a:solidFill>
              <a:srgbClr val="B47C42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Large-vessel disease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Giant cell arteritis: aortitis, large-vessel stenosis, aneurysm, stroke risk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Takayasu arteritis: young women, limb claudication, BP discrepancies, vascular bruits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Coronary ostial disease and aortic involvement can mimic conventional CAD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Imaging: CTA/MRA/PET-CT depending on vascular bed and disease activity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217920" y="1325880"/>
            <a:ext cx="5349240" cy="347472"/>
          </a:xfrm>
          <a:prstGeom prst="rect">
            <a:avLst/>
          </a:prstGeom>
          <a:solidFill>
            <a:srgbClr val="A54E4E"/>
          </a:solidFill>
          <a:ln>
            <a:solidFill>
              <a:srgbClr val="A54E4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Small/medium-vessel disease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21792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ANCA-associated vasculitis: myocarditis, pericarditis, coronary arteritis, renal-driven risk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Kawasaki disease history: coronary aneurysm and late coronary complications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Behçet disease: venous/arterial thrombosis and aneurysm risk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Inflammatory activity and glucocorticoid exposure both contribute to CV burden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22960" y="5806440"/>
            <a:ext cx="10561320" cy="384048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Clinical pearl: vascular imaging choice should follow the disease phenotype — not a generic chest pain algorithm alone.</a:t>
            </a:r>
            <a:endParaRPr lang="en-US" sz="1230" dirty="0"/>
          </a:p>
        </p:txBody>
      </p:sp>
      <p:sp>
        <p:nvSpPr>
          <p:cNvPr id="11" name="Text 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EULAR CV risk recommendations 2022; 2024 ESC CCS guideline; EULAR large-vessel vasculitis recommendations.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IBD &amp; Other Immune-Mediated Diseases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325880"/>
            <a:ext cx="5349240" cy="347472"/>
          </a:xfrm>
          <a:prstGeom prst="rect">
            <a:avLst/>
          </a:prstGeom>
          <a:solidFill>
            <a:srgbClr val="2F7D56"/>
          </a:solidFill>
          <a:ln>
            <a:solidFill>
              <a:srgbClr val="2F7D5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IBD: key CV signals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Systemic inflammation rises during disease flares and may transiently increase arterial and venous risk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VTE risk is clinically important, especially during hospitalization, flares, surgery, and steroid exposure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Young patients may have low calculated ASCVD risk but high inflammatory burden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Medication exposure, anemia, dehydration, and hospitalization modify risk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217920" y="1325880"/>
            <a:ext cx="5349240" cy="347472"/>
          </a:xfrm>
          <a:prstGeom prst="rect">
            <a:avLst/>
          </a:prstGeom>
          <a:solidFill>
            <a:srgbClr val="426A92"/>
          </a:solidFill>
          <a:ln>
            <a:solidFill>
              <a:srgbClr val="426A92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Other immune-mediated examples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21792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Sarcoidosis: conduction disease, VT, cardiomyopathy, myocardial inflammation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Myositis: myocarditis, arrhythmia, pulmonary hypertension, interstitial lung disease-related RV strain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Sjögren/MCTD: vascular inflammation, PAH in selected phenotypes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HIV: guideline-recognized chronic inflammatory risk enhancer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22960" y="5806440"/>
            <a:ext cx="10561320" cy="384048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Clinical pearl: immune-mediated CV risk is dynamic — it rises during flares, hospitalizations, and high-dose steroid exposure.</a:t>
            </a:r>
            <a:endParaRPr lang="en-US" sz="1230" dirty="0"/>
          </a:p>
        </p:txBody>
      </p:sp>
      <p:sp>
        <p:nvSpPr>
          <p:cNvPr id="11" name="Text 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2019 ACC/AHA Primary Prevention Guideline; EULAR CV risk recommendations 2022; AHA scientific statements on HIV/CVD and inflammatory disease risk.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Disease-Specific Cardiovascular Patterns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02920" y="1261872"/>
            <a:ext cx="1417320" cy="565785"/>
          </a:xfrm>
          <a:prstGeom prst="rect">
            <a:avLst/>
          </a:prstGeom>
          <a:solidFill>
            <a:srgbClr val="17324D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Disease</a:t>
            </a:r>
            <a:endParaRPr lang="en-US" sz="890" dirty="0"/>
          </a:p>
        </p:txBody>
      </p:sp>
      <p:sp>
        <p:nvSpPr>
          <p:cNvPr id="7" name="Text 5"/>
          <p:cNvSpPr/>
          <p:nvPr/>
        </p:nvSpPr>
        <p:spPr>
          <a:xfrm>
            <a:off x="1920240" y="1261872"/>
            <a:ext cx="2743200" cy="565785"/>
          </a:xfrm>
          <a:prstGeom prst="rect">
            <a:avLst/>
          </a:prstGeom>
          <a:solidFill>
            <a:srgbClr val="17324D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Dominant CV concern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4663440" y="1261872"/>
            <a:ext cx="2926080" cy="565785"/>
          </a:xfrm>
          <a:prstGeom prst="rect">
            <a:avLst/>
          </a:prstGeom>
          <a:solidFill>
            <a:srgbClr val="17324D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High-yield clinical clue</a:t>
            </a:r>
            <a:endParaRPr lang="en-US" sz="890" dirty="0"/>
          </a:p>
        </p:txBody>
      </p:sp>
      <p:sp>
        <p:nvSpPr>
          <p:cNvPr id="9" name="Text 7"/>
          <p:cNvSpPr/>
          <p:nvPr/>
        </p:nvSpPr>
        <p:spPr>
          <a:xfrm>
            <a:off x="7589520" y="1261872"/>
            <a:ext cx="4160520" cy="565785"/>
          </a:xfrm>
          <a:prstGeom prst="rect">
            <a:avLst/>
          </a:prstGeom>
          <a:solidFill>
            <a:srgbClr val="17324D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Suggested cardiology action</a:t>
            </a:r>
            <a:endParaRPr lang="en-US" sz="890" dirty="0"/>
          </a:p>
        </p:txBody>
      </p:sp>
      <p:sp>
        <p:nvSpPr>
          <p:cNvPr id="10" name="Text 8"/>
          <p:cNvSpPr/>
          <p:nvPr/>
        </p:nvSpPr>
        <p:spPr>
          <a:xfrm>
            <a:off x="502920" y="1827657"/>
            <a:ext cx="141732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RA</a:t>
            </a:r>
            <a:endParaRPr lang="en-US" sz="890" dirty="0"/>
          </a:p>
        </p:txBody>
      </p:sp>
      <p:sp>
        <p:nvSpPr>
          <p:cNvPr id="11" name="Text 9"/>
          <p:cNvSpPr/>
          <p:nvPr/>
        </p:nvSpPr>
        <p:spPr>
          <a:xfrm>
            <a:off x="1920240" y="1827657"/>
            <a:ext cx="274320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Accelerated ASCVD / HF</a:t>
            </a:r>
            <a:endParaRPr lang="en-US" sz="890" dirty="0"/>
          </a:p>
        </p:txBody>
      </p:sp>
      <p:sp>
        <p:nvSpPr>
          <p:cNvPr id="12" name="Text 10"/>
          <p:cNvSpPr/>
          <p:nvPr/>
        </p:nvSpPr>
        <p:spPr>
          <a:xfrm>
            <a:off x="4663440" y="1827657"/>
            <a:ext cx="292608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Active disease, steroids, elevated CRP</a:t>
            </a:r>
            <a:endParaRPr lang="en-US" sz="890" dirty="0"/>
          </a:p>
        </p:txBody>
      </p:sp>
      <p:sp>
        <p:nvSpPr>
          <p:cNvPr id="13" name="Text 11"/>
          <p:cNvSpPr/>
          <p:nvPr/>
        </p:nvSpPr>
        <p:spPr>
          <a:xfrm>
            <a:off x="7589520" y="1827657"/>
            <a:ext cx="416052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Earlier statin discussion; minimize steroids</a:t>
            </a:r>
            <a:endParaRPr lang="en-US" sz="890" dirty="0"/>
          </a:p>
        </p:txBody>
      </p:sp>
      <p:sp>
        <p:nvSpPr>
          <p:cNvPr id="14" name="Text 12"/>
          <p:cNvSpPr/>
          <p:nvPr/>
        </p:nvSpPr>
        <p:spPr>
          <a:xfrm>
            <a:off x="502920" y="2393442"/>
            <a:ext cx="141732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SLE</a:t>
            </a:r>
            <a:endParaRPr lang="en-US" sz="890" dirty="0"/>
          </a:p>
        </p:txBody>
      </p:sp>
      <p:sp>
        <p:nvSpPr>
          <p:cNvPr id="15" name="Text 13"/>
          <p:cNvSpPr/>
          <p:nvPr/>
        </p:nvSpPr>
        <p:spPr>
          <a:xfrm>
            <a:off x="1920240" y="2393442"/>
            <a:ext cx="274320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Premature MI/stroke, nephritis, pericarditis</a:t>
            </a:r>
            <a:endParaRPr lang="en-US" sz="890" dirty="0"/>
          </a:p>
        </p:txBody>
      </p:sp>
      <p:sp>
        <p:nvSpPr>
          <p:cNvPr id="16" name="Text 14"/>
          <p:cNvSpPr/>
          <p:nvPr/>
        </p:nvSpPr>
        <p:spPr>
          <a:xfrm>
            <a:off x="4663440" y="2393442"/>
            <a:ext cx="292608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Young woman with event despite low risk score</a:t>
            </a:r>
            <a:endParaRPr lang="en-US" sz="890" dirty="0"/>
          </a:p>
        </p:txBody>
      </p:sp>
      <p:sp>
        <p:nvSpPr>
          <p:cNvPr id="17" name="Text 15"/>
          <p:cNvSpPr/>
          <p:nvPr/>
        </p:nvSpPr>
        <p:spPr>
          <a:xfrm>
            <a:off x="7589520" y="2393442"/>
            <a:ext cx="416052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Assess nephritis/APS/steroids; refine risk</a:t>
            </a:r>
            <a:endParaRPr lang="en-US" sz="890" dirty="0"/>
          </a:p>
        </p:txBody>
      </p:sp>
      <p:sp>
        <p:nvSpPr>
          <p:cNvPr id="18" name="Text 16"/>
          <p:cNvSpPr/>
          <p:nvPr/>
        </p:nvSpPr>
        <p:spPr>
          <a:xfrm>
            <a:off x="502920" y="2959227"/>
            <a:ext cx="141732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Psoriasis/PsA</a:t>
            </a:r>
            <a:endParaRPr lang="en-US" sz="890" dirty="0"/>
          </a:p>
        </p:txBody>
      </p:sp>
      <p:sp>
        <p:nvSpPr>
          <p:cNvPr id="19" name="Text 17"/>
          <p:cNvSpPr/>
          <p:nvPr/>
        </p:nvSpPr>
        <p:spPr>
          <a:xfrm>
            <a:off x="1920240" y="2959227"/>
            <a:ext cx="274320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ASCVD + metabolic syndrome</a:t>
            </a:r>
            <a:endParaRPr lang="en-US" sz="890" dirty="0"/>
          </a:p>
        </p:txBody>
      </p:sp>
      <p:sp>
        <p:nvSpPr>
          <p:cNvPr id="20" name="Text 18"/>
          <p:cNvSpPr/>
          <p:nvPr/>
        </p:nvSpPr>
        <p:spPr>
          <a:xfrm>
            <a:off x="4663440" y="2959227"/>
            <a:ext cx="292608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Severe skin disease or arthritis</a:t>
            </a:r>
            <a:endParaRPr lang="en-US" sz="890" dirty="0"/>
          </a:p>
        </p:txBody>
      </p:sp>
      <p:sp>
        <p:nvSpPr>
          <p:cNvPr id="21" name="Text 19"/>
          <p:cNvSpPr/>
          <p:nvPr/>
        </p:nvSpPr>
        <p:spPr>
          <a:xfrm>
            <a:off x="7589520" y="2959227"/>
            <a:ext cx="416052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Treat as risk enhancer; aggressive prevention</a:t>
            </a:r>
            <a:endParaRPr lang="en-US" sz="890" dirty="0"/>
          </a:p>
        </p:txBody>
      </p:sp>
      <p:sp>
        <p:nvSpPr>
          <p:cNvPr id="22" name="Text 20"/>
          <p:cNvSpPr/>
          <p:nvPr/>
        </p:nvSpPr>
        <p:spPr>
          <a:xfrm>
            <a:off x="502920" y="3525012"/>
            <a:ext cx="141732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APS</a:t>
            </a:r>
            <a:endParaRPr lang="en-US" sz="890" dirty="0"/>
          </a:p>
        </p:txBody>
      </p:sp>
      <p:sp>
        <p:nvSpPr>
          <p:cNvPr id="23" name="Text 21"/>
          <p:cNvSpPr/>
          <p:nvPr/>
        </p:nvSpPr>
        <p:spPr>
          <a:xfrm>
            <a:off x="1920240" y="3525012"/>
            <a:ext cx="274320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Arterial/venous thrombosis</a:t>
            </a:r>
            <a:endParaRPr lang="en-US" sz="890" dirty="0"/>
          </a:p>
        </p:txBody>
      </p:sp>
      <p:sp>
        <p:nvSpPr>
          <p:cNvPr id="24" name="Text 22"/>
          <p:cNvSpPr/>
          <p:nvPr/>
        </p:nvSpPr>
        <p:spPr>
          <a:xfrm>
            <a:off x="4663440" y="3525012"/>
            <a:ext cx="292608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Stroke/MI with minimal plaque; pregnancy loss</a:t>
            </a:r>
            <a:endParaRPr lang="en-US" sz="890" dirty="0"/>
          </a:p>
        </p:txBody>
      </p:sp>
      <p:sp>
        <p:nvSpPr>
          <p:cNvPr id="25" name="Text 23"/>
          <p:cNvSpPr/>
          <p:nvPr/>
        </p:nvSpPr>
        <p:spPr>
          <a:xfrm>
            <a:off x="7589520" y="3525012"/>
            <a:ext cx="416052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Confirm antibodies; anticoagulation expertise</a:t>
            </a:r>
            <a:endParaRPr lang="en-US" sz="890" dirty="0"/>
          </a:p>
        </p:txBody>
      </p:sp>
      <p:sp>
        <p:nvSpPr>
          <p:cNvPr id="26" name="Text 24"/>
          <p:cNvSpPr/>
          <p:nvPr/>
        </p:nvSpPr>
        <p:spPr>
          <a:xfrm>
            <a:off x="502920" y="4090797"/>
            <a:ext cx="141732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Systemic sclerosis</a:t>
            </a:r>
            <a:endParaRPr lang="en-US" sz="890" dirty="0"/>
          </a:p>
        </p:txBody>
      </p:sp>
      <p:sp>
        <p:nvSpPr>
          <p:cNvPr id="27" name="Text 25"/>
          <p:cNvSpPr/>
          <p:nvPr/>
        </p:nvSpPr>
        <p:spPr>
          <a:xfrm>
            <a:off x="1920240" y="4090797"/>
            <a:ext cx="274320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PAH, fibrosis, microvascular disease</a:t>
            </a:r>
            <a:endParaRPr lang="en-US" sz="890" dirty="0"/>
          </a:p>
        </p:txBody>
      </p:sp>
      <p:sp>
        <p:nvSpPr>
          <p:cNvPr id="28" name="Text 26"/>
          <p:cNvSpPr/>
          <p:nvPr/>
        </p:nvSpPr>
        <p:spPr>
          <a:xfrm>
            <a:off x="4663440" y="4090797"/>
            <a:ext cx="292608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Dyspnea + low DLCO / high RVSP</a:t>
            </a:r>
            <a:endParaRPr lang="en-US" sz="890" dirty="0"/>
          </a:p>
        </p:txBody>
      </p:sp>
      <p:sp>
        <p:nvSpPr>
          <p:cNvPr id="29" name="Text 27"/>
          <p:cNvSpPr/>
          <p:nvPr/>
        </p:nvSpPr>
        <p:spPr>
          <a:xfrm>
            <a:off x="7589520" y="4090797"/>
            <a:ext cx="416052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Echo/NT-proBNP/PFT; consider RHC</a:t>
            </a:r>
            <a:endParaRPr lang="en-US" sz="890" dirty="0"/>
          </a:p>
        </p:txBody>
      </p:sp>
      <p:sp>
        <p:nvSpPr>
          <p:cNvPr id="30" name="Text 28"/>
          <p:cNvSpPr/>
          <p:nvPr/>
        </p:nvSpPr>
        <p:spPr>
          <a:xfrm>
            <a:off x="502920" y="4656582"/>
            <a:ext cx="141732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Vasculitis</a:t>
            </a:r>
            <a:endParaRPr lang="en-US" sz="890" dirty="0"/>
          </a:p>
        </p:txBody>
      </p:sp>
      <p:sp>
        <p:nvSpPr>
          <p:cNvPr id="31" name="Text 29"/>
          <p:cNvSpPr/>
          <p:nvPr/>
        </p:nvSpPr>
        <p:spPr>
          <a:xfrm>
            <a:off x="1920240" y="4656582"/>
            <a:ext cx="274320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Vessel-wall inflammation/aneurysm/stenosis</a:t>
            </a:r>
            <a:endParaRPr lang="en-US" sz="890" dirty="0"/>
          </a:p>
        </p:txBody>
      </p:sp>
      <p:sp>
        <p:nvSpPr>
          <p:cNvPr id="32" name="Text 30"/>
          <p:cNvSpPr/>
          <p:nvPr/>
        </p:nvSpPr>
        <p:spPr>
          <a:xfrm>
            <a:off x="4663440" y="4656582"/>
            <a:ext cx="292608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Bruits, BP asymmetry, young vascular events</a:t>
            </a:r>
            <a:endParaRPr lang="en-US" sz="890" dirty="0"/>
          </a:p>
        </p:txBody>
      </p:sp>
      <p:sp>
        <p:nvSpPr>
          <p:cNvPr id="33" name="Text 31"/>
          <p:cNvSpPr/>
          <p:nvPr/>
        </p:nvSpPr>
        <p:spPr>
          <a:xfrm>
            <a:off x="7589520" y="4656582"/>
            <a:ext cx="416052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CTA/MRA/PET guided by phenotype</a:t>
            </a:r>
            <a:endParaRPr lang="en-US" sz="890" dirty="0"/>
          </a:p>
        </p:txBody>
      </p:sp>
      <p:sp>
        <p:nvSpPr>
          <p:cNvPr id="34" name="Text 32"/>
          <p:cNvSpPr/>
          <p:nvPr/>
        </p:nvSpPr>
        <p:spPr>
          <a:xfrm>
            <a:off x="502920" y="5222367"/>
            <a:ext cx="141732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IBD</a:t>
            </a:r>
            <a:endParaRPr lang="en-US" sz="890" dirty="0"/>
          </a:p>
        </p:txBody>
      </p:sp>
      <p:sp>
        <p:nvSpPr>
          <p:cNvPr id="35" name="Text 33"/>
          <p:cNvSpPr/>
          <p:nvPr/>
        </p:nvSpPr>
        <p:spPr>
          <a:xfrm>
            <a:off x="1920240" y="5222367"/>
            <a:ext cx="274320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VTE + flare-related ASCVD risk</a:t>
            </a:r>
            <a:endParaRPr lang="en-US" sz="890" dirty="0"/>
          </a:p>
        </p:txBody>
      </p:sp>
      <p:sp>
        <p:nvSpPr>
          <p:cNvPr id="36" name="Text 34"/>
          <p:cNvSpPr/>
          <p:nvPr/>
        </p:nvSpPr>
        <p:spPr>
          <a:xfrm>
            <a:off x="4663440" y="5222367"/>
            <a:ext cx="292608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Hospitalized flare/steroids</a:t>
            </a:r>
            <a:endParaRPr lang="en-US" sz="890" dirty="0"/>
          </a:p>
        </p:txBody>
      </p:sp>
      <p:sp>
        <p:nvSpPr>
          <p:cNvPr id="37" name="Text 35"/>
          <p:cNvSpPr/>
          <p:nvPr/>
        </p:nvSpPr>
        <p:spPr>
          <a:xfrm>
            <a:off x="7589520" y="5222367"/>
            <a:ext cx="4160520" cy="565785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VTE prevention; optimize risk factors</a:t>
            </a:r>
            <a:endParaRPr lang="en-US" sz="890" dirty="0"/>
          </a:p>
        </p:txBody>
      </p:sp>
      <p:sp>
        <p:nvSpPr>
          <p:cNvPr id="38" name="Text 36"/>
          <p:cNvSpPr/>
          <p:nvPr/>
        </p:nvSpPr>
        <p:spPr>
          <a:xfrm>
            <a:off x="822960" y="5943600"/>
            <a:ext cx="10561320" cy="384048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The disease label tells you where to look — the phenotype tells you what to do.</a:t>
            </a:r>
            <a:endParaRPr lang="en-US" sz="1280" dirty="0"/>
          </a:p>
        </p:txBody>
      </p:sp>
      <p:sp>
        <p:nvSpPr>
          <p:cNvPr id="39" name="Text 37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2019 ACC/AHA Primary Prevention Guideline; EULAR CV risk recommendations 2022; ESC/ERS PH guideline 2022; EULAR APS recommendations 2019.</a:t>
            </a:r>
            <a:endParaRPr lang="en-US" sz="650" dirty="0"/>
          </a:p>
        </p:txBody>
      </p:sp>
      <p:sp>
        <p:nvSpPr>
          <p:cNvPr id="40" name="Text 38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Case Question: Borderline Score, High Inflammatory Burden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77240" y="1353312"/>
            <a:ext cx="1060704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A 58-year-old woman with rheumatoid arthritis has LDL-C 128 mg/dL and a 10-year ASCVD risk of 6%. She has active disease, elevated CRP, and several prednisone bursts this year.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450592"/>
            <a:ext cx="10607040" cy="3474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Best next step?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05840" y="2971800"/>
            <a:ext cx="411480" cy="34747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554480" y="2971800"/>
            <a:ext cx="9692640" cy="347472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Reassure her that no preventive therapy is needed because ASCVD risk is &lt;7.5%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05840" y="3584448"/>
            <a:ext cx="411480" cy="34747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B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554480" y="3584448"/>
            <a:ext cx="9692640" cy="347472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Consider RA a risk-enhancing condition and discuss moderate-intensity statin therapy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05840" y="4197096"/>
            <a:ext cx="411480" cy="34747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600200" y="4160520"/>
            <a:ext cx="9692640" cy="347472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Start anticoagulation because RA causes primarily thrombotic events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005840" y="4809744"/>
            <a:ext cx="411480" cy="34747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554480" y="4809744"/>
            <a:ext cx="9692640" cy="347472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Avoid statins because they worsen inflammatory arthritis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2019 ACC/AHA Primary Prevention Guideline; 2018 ACC/AHA Cholesterol Guideline.</a:t>
            </a:r>
            <a:endParaRPr lang="en-US" sz="650" dirty="0"/>
          </a:p>
        </p:txBody>
      </p:sp>
      <p:sp>
        <p:nvSpPr>
          <p:cNvPr id="18" name="Text 16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Immunologic Therapies: Steroids &amp; NSAIDs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325880"/>
            <a:ext cx="5349240" cy="347472"/>
          </a:xfrm>
          <a:prstGeom prst="rect">
            <a:avLst/>
          </a:prstGeom>
          <a:solidFill>
            <a:srgbClr val="A54E4E"/>
          </a:solidFill>
          <a:ln>
            <a:solidFill>
              <a:srgbClr val="A54E4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Glucocorticoids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Dose- and duration-dependent risk signal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Increase BP, glucose, weight, visceral adiposity, dyslipidemia, and infection risk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May increase thrombotic risk and worsen fluid retention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Often necessary for flares  but cumulative exposure should be treated as a CV risk marker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Ask explicitly: current dose, bursts/year, cumulative exposure, steroid-sparing plan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217920" y="1325880"/>
            <a:ext cx="5349240" cy="347472"/>
          </a:xfrm>
          <a:prstGeom prst="rect">
            <a:avLst/>
          </a:prstGeom>
          <a:solidFill>
            <a:srgbClr val="B47C42"/>
          </a:solidFill>
          <a:ln>
            <a:solidFill>
              <a:srgbClr val="B47C42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NSAIDs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21792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Can increase BP and worsen renal function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Can precipitate/worsen HF and edema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Interaction with antiplatelet therapy and GI bleeding risk matters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Risk varies by drug, dose, and patient phenotype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Avoid casual chronic use in HF, CKD, uncontrolled HTN, high ASCVD risk, and anticoagulated patients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22960" y="5806440"/>
            <a:ext cx="10561320" cy="384048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Clinical pearl: the medication history is part of the cardiovascular risk assessment.</a:t>
            </a:r>
            <a:endParaRPr lang="en-US" sz="1230" dirty="0"/>
          </a:p>
        </p:txBody>
      </p:sp>
      <p:sp>
        <p:nvSpPr>
          <p:cNvPr id="11" name="Text 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EULAR CV risk recommendations 2022; FDA NSAID safety communications; AHA statements on NSAIDs/CV risk; 2019 ACC/AHA Primary Prevention Guideline.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Methotrexate &amp; Hydroxychloroquine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325880"/>
            <a:ext cx="5349240" cy="347472"/>
          </a:xfrm>
          <a:prstGeom prst="rect">
            <a:avLst/>
          </a:prstGeom>
          <a:solidFill>
            <a:srgbClr val="2F7D56"/>
          </a:solidFill>
          <a:ln>
            <a:solidFill>
              <a:srgbClr val="2F7D5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Methotrexate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Cornerstone therapy for RA and inflammatory arthritis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Observational RA data suggested potential CV benefit through inflammation control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CIRT tested low-dose methotrexate in CAD + DM/metabolic syndrome and was negative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CIRT did not lower IL-1β, IL-6, or </a:t>
            </a:r>
            <a:r>
              <a:rPr lang="en-US" sz="2000" dirty="0" err="1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hs</a:t>
            </a: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-CRP  pathway and population matter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Cardiology message: disease control may help, but do not cite MTX as proven ASCVD therapy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217920" y="1325880"/>
            <a:ext cx="5349240" cy="34747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Hydroxychloroquine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21792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Common in SLE and inflammatory arthritis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May have favorable metabolic effects in selected patients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Potential QT prolongation and rare cardiomyopathy/retinopathy require awareness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Use caution with other QT-prolonging drugs, electrolyte abnormalities, and conduction disease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Cardiology message: know the drug, but avoid overcalling routine CV toxicity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22960" y="5806440"/>
            <a:ext cx="10561320" cy="384048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Clinical pearl: improved immune control may reduce risk, but randomized CV outcome data are drug- and pathway-specific.</a:t>
            </a:r>
            <a:endParaRPr lang="en-US" sz="1230" dirty="0"/>
          </a:p>
        </p:txBody>
      </p:sp>
      <p:sp>
        <p:nvSpPr>
          <p:cNvPr id="11" name="Text 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Ridker et al. NEJM 2019 (CIRT); EULAR CV risk recommendations 2022; ACR/EULAR SLE and RA treatment guidance; FDA hydroxychloroquine safety information.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Biologics: Cardiovascular Effects Depend on Context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280160"/>
            <a:ext cx="2011680" cy="723900"/>
          </a:xfrm>
          <a:prstGeom prst="rect">
            <a:avLst/>
          </a:prstGeom>
          <a:solidFill>
            <a:srgbClr val="17324D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Class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651760" y="1280160"/>
            <a:ext cx="4754880" cy="723900"/>
          </a:xfrm>
          <a:prstGeom prst="rect">
            <a:avLst/>
          </a:prstGeom>
          <a:solidFill>
            <a:srgbClr val="17324D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Potential CV relevance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7406640" y="1280160"/>
            <a:ext cx="4160520" cy="723900"/>
          </a:xfrm>
          <a:prstGeom prst="rect">
            <a:avLst/>
          </a:prstGeom>
          <a:solidFill>
            <a:srgbClr val="17324D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Clinical caution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40080" y="2004060"/>
            <a:ext cx="2011680" cy="7239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TNF inhibitors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651760" y="2004060"/>
            <a:ext cx="4754880" cy="7239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May lower systemic inflammation; observational data suggest lower CV event rates in responders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406640" y="2004060"/>
            <a:ext cx="4160520" cy="7239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Avoid/warn in moderate-to-severe HF; infection risk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40080" y="2727960"/>
            <a:ext cx="2011680" cy="7239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IL-6 pathway agents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651760" y="2727960"/>
            <a:ext cx="4754880" cy="7239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Mechanistically linked to atherosclerotic inflammation; lipid levels may rise as inflammation falls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406640" y="2727960"/>
            <a:ext cx="4160520" cy="7239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Interpret lipid changes in context; monitor infection risk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40080" y="3451860"/>
            <a:ext cx="2011680" cy="7239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IL-17 / IL-23 inhibitors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2651760" y="3451860"/>
            <a:ext cx="4754880" cy="7239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Used in psoriasis/PsA; reduce inflammatory skin/joint burden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406640" y="3451860"/>
            <a:ext cx="4160520" cy="7239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CV outcome data not equivalent to ASCVD prevention trials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40080" y="4175760"/>
            <a:ext cx="2011680" cy="7239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B-cell / complement therapies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2651760" y="4175760"/>
            <a:ext cx="4754880" cy="7239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Relevant for severe SLE/vasculitis and selected immune phenotypes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406640" y="4175760"/>
            <a:ext cx="4160520" cy="7239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Infection risk; disease-specific indications drive use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40080" y="4899660"/>
            <a:ext cx="2011680" cy="7239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Take-home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651760" y="4899660"/>
            <a:ext cx="4754880" cy="7239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Effective disease control can support prevention but does not replace standard ASCVD risk reduction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406640" y="4899660"/>
            <a:ext cx="4160520" cy="7239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Coordinate medication decisions with rheumatology/dermatology/immunology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22960" y="5806440"/>
            <a:ext cx="10561320" cy="438912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Cardiology role: understand CV implications, screen risk, and communicate when the patient has HF, ASCVD, VTE risk, QT issues, or severe CKD.</a:t>
            </a:r>
            <a:endParaRPr lang="en-US" sz="1220" dirty="0"/>
          </a:p>
        </p:txBody>
      </p:sp>
      <p:sp>
        <p:nvSpPr>
          <p:cNvPr id="25" name="Text 23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EULAR CV risk recommendations 2022; FDA biologic safety labels; CANTOS/ZEUS IL-1β–IL-6 inflammatory pathway literature.</a:t>
            </a:r>
            <a:endParaRPr lang="en-US" sz="650" dirty="0"/>
          </a:p>
        </p:txBody>
      </p:sp>
      <p:sp>
        <p:nvSpPr>
          <p:cNvPr id="26" name="Text 24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JAK Inhibitors: MACE &amp; Thrombosis Caution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698480" cy="31089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550" b="0" dirty="0">
                <a:solidFill>
                  <a:srgbClr val="5C636A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JAK inhibitors are effective immunomodulators but require deliberate cardiovascular risk assessment.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325880"/>
            <a:ext cx="5349240" cy="347472"/>
          </a:xfrm>
          <a:prstGeom prst="rect">
            <a:avLst/>
          </a:prstGeom>
          <a:solidFill>
            <a:srgbClr val="A54E4E"/>
          </a:solidFill>
          <a:ln>
            <a:solidFill>
              <a:srgbClr val="A54E4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What changed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FDA required boxed warnings for certain JAK inhibitors after a large randomized safety trial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Warnings include serious heart-related events, cancer, blood clots, and death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Risk was compared against TNF blockers in RA patients with CV risk factors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Clinical concern is highest in older patients and those with ASCVD, smoking history, malignancy risk, or VTE risk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217920" y="1325880"/>
            <a:ext cx="5349240" cy="347472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Cardiology checklist before/while on therapy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21792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Document ASCVD, prior MI/stroke, PAD, HF, VTE, smoking, diabetes, CKD, hypertension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Review lipids before and after initiation; intensify prevention as appropriate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Ask about VTE symptoms and arterial symptoms at follow-up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Avoid reflex discontinuation coordinate risk/benefit with treating specialist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Use the warning as a prompt for prevention, not panic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22960" y="5806440"/>
            <a:ext cx="10561320" cy="384048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Clinical pearl: JAK inhibitors should trigger a cardiovascular risk conversation before the first prescription, not after the first event.</a:t>
            </a:r>
            <a:endParaRPr lang="en-US" sz="1230" dirty="0"/>
          </a:p>
        </p:txBody>
      </p:sp>
      <p:sp>
        <p:nvSpPr>
          <p:cNvPr id="11" name="Text 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FDA Drug Safety Communication on JAK inhibitors 2021/2022; ORAL Surveillance literature; EULAR CV risk recommendations 2022.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Medication Effects: Cardiovascular Risk Lens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02920" y="1234440"/>
            <a:ext cx="1828800" cy="679269"/>
          </a:xfrm>
          <a:prstGeom prst="rect">
            <a:avLst/>
          </a:prstGeom>
          <a:solidFill>
            <a:srgbClr val="17324D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Therapy</a:t>
            </a:r>
            <a:endParaRPr lang="en-US" sz="860" dirty="0"/>
          </a:p>
        </p:txBody>
      </p:sp>
      <p:sp>
        <p:nvSpPr>
          <p:cNvPr id="7" name="Text 5"/>
          <p:cNvSpPr/>
          <p:nvPr/>
        </p:nvSpPr>
        <p:spPr>
          <a:xfrm>
            <a:off x="2331720" y="1234440"/>
            <a:ext cx="2971800" cy="679269"/>
          </a:xfrm>
          <a:prstGeom prst="rect">
            <a:avLst/>
          </a:prstGeom>
          <a:solidFill>
            <a:srgbClr val="17324D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Potential CV downside</a:t>
            </a:r>
            <a:endParaRPr lang="en-US" sz="860" dirty="0"/>
          </a:p>
        </p:txBody>
      </p:sp>
      <p:sp>
        <p:nvSpPr>
          <p:cNvPr id="8" name="Text 6"/>
          <p:cNvSpPr/>
          <p:nvPr/>
        </p:nvSpPr>
        <p:spPr>
          <a:xfrm>
            <a:off x="5303520" y="1234440"/>
            <a:ext cx="2971800" cy="679269"/>
          </a:xfrm>
          <a:prstGeom prst="rect">
            <a:avLst/>
          </a:prstGeom>
          <a:solidFill>
            <a:srgbClr val="17324D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Potential CV upside</a:t>
            </a:r>
            <a:endParaRPr lang="en-US" sz="860" dirty="0"/>
          </a:p>
        </p:txBody>
      </p:sp>
      <p:sp>
        <p:nvSpPr>
          <p:cNvPr id="9" name="Text 7"/>
          <p:cNvSpPr/>
          <p:nvPr/>
        </p:nvSpPr>
        <p:spPr>
          <a:xfrm>
            <a:off x="8275320" y="1234440"/>
            <a:ext cx="3474720" cy="679269"/>
          </a:xfrm>
          <a:prstGeom prst="rect">
            <a:avLst/>
          </a:prstGeom>
          <a:solidFill>
            <a:srgbClr val="17324D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Cardiology action</a:t>
            </a:r>
            <a:endParaRPr lang="en-US" sz="860" dirty="0"/>
          </a:p>
        </p:txBody>
      </p:sp>
      <p:sp>
        <p:nvSpPr>
          <p:cNvPr id="10" name="Text 8"/>
          <p:cNvSpPr/>
          <p:nvPr/>
        </p:nvSpPr>
        <p:spPr>
          <a:xfrm>
            <a:off x="502920" y="1913709"/>
            <a:ext cx="182880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Glucocorticoids</a:t>
            </a:r>
            <a:endParaRPr lang="en-US" sz="860" dirty="0"/>
          </a:p>
        </p:txBody>
      </p:sp>
      <p:sp>
        <p:nvSpPr>
          <p:cNvPr id="11" name="Text 9"/>
          <p:cNvSpPr/>
          <p:nvPr/>
        </p:nvSpPr>
        <p:spPr>
          <a:xfrm>
            <a:off x="2331720" y="1913709"/>
            <a:ext cx="297180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HTN, diabetes, weight, lipids, thrombosis, HF</a:t>
            </a:r>
            <a:endParaRPr lang="en-US" sz="860" dirty="0"/>
          </a:p>
        </p:txBody>
      </p:sp>
      <p:sp>
        <p:nvSpPr>
          <p:cNvPr id="12" name="Text 10"/>
          <p:cNvSpPr/>
          <p:nvPr/>
        </p:nvSpPr>
        <p:spPr>
          <a:xfrm>
            <a:off x="5303520" y="1913709"/>
            <a:ext cx="297180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Rapid disease control in flares</a:t>
            </a:r>
            <a:endParaRPr lang="en-US" sz="860" dirty="0"/>
          </a:p>
        </p:txBody>
      </p:sp>
      <p:sp>
        <p:nvSpPr>
          <p:cNvPr id="13" name="Text 11"/>
          <p:cNvSpPr/>
          <p:nvPr/>
        </p:nvSpPr>
        <p:spPr>
          <a:xfrm>
            <a:off x="8275320" y="1913709"/>
            <a:ext cx="347472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Minimize chronic dose; intensify prevention</a:t>
            </a:r>
            <a:endParaRPr lang="en-US" sz="860" dirty="0"/>
          </a:p>
        </p:txBody>
      </p:sp>
      <p:sp>
        <p:nvSpPr>
          <p:cNvPr id="14" name="Text 12"/>
          <p:cNvSpPr/>
          <p:nvPr/>
        </p:nvSpPr>
        <p:spPr>
          <a:xfrm>
            <a:off x="502920" y="2592977"/>
            <a:ext cx="182880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NSAIDs</a:t>
            </a:r>
            <a:endParaRPr lang="en-US" sz="860" dirty="0"/>
          </a:p>
        </p:txBody>
      </p:sp>
      <p:sp>
        <p:nvSpPr>
          <p:cNvPr id="15" name="Text 13"/>
          <p:cNvSpPr/>
          <p:nvPr/>
        </p:nvSpPr>
        <p:spPr>
          <a:xfrm>
            <a:off x="2331720" y="2592977"/>
            <a:ext cx="297180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BP, kidney injury, HF, bleeding/antiplatelet issues</a:t>
            </a:r>
            <a:endParaRPr lang="en-US" sz="860" dirty="0"/>
          </a:p>
        </p:txBody>
      </p:sp>
      <p:sp>
        <p:nvSpPr>
          <p:cNvPr id="16" name="Text 14"/>
          <p:cNvSpPr/>
          <p:nvPr/>
        </p:nvSpPr>
        <p:spPr>
          <a:xfrm>
            <a:off x="5303520" y="2592977"/>
            <a:ext cx="297180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Symptom control; steroid-sparing sometimes</a:t>
            </a:r>
            <a:endParaRPr lang="en-US" sz="860" dirty="0"/>
          </a:p>
        </p:txBody>
      </p:sp>
      <p:sp>
        <p:nvSpPr>
          <p:cNvPr id="17" name="Text 15"/>
          <p:cNvSpPr/>
          <p:nvPr/>
        </p:nvSpPr>
        <p:spPr>
          <a:xfrm>
            <a:off x="8275320" y="2592977"/>
            <a:ext cx="347472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Avoid chronic use in HF/CKD/high risk</a:t>
            </a:r>
            <a:endParaRPr lang="en-US" sz="860" dirty="0"/>
          </a:p>
        </p:txBody>
      </p:sp>
      <p:sp>
        <p:nvSpPr>
          <p:cNvPr id="18" name="Text 16"/>
          <p:cNvSpPr/>
          <p:nvPr/>
        </p:nvSpPr>
        <p:spPr>
          <a:xfrm>
            <a:off x="502920" y="3272246"/>
            <a:ext cx="182880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Methotrexate</a:t>
            </a:r>
            <a:endParaRPr lang="en-US" sz="860" dirty="0"/>
          </a:p>
        </p:txBody>
      </p:sp>
      <p:sp>
        <p:nvSpPr>
          <p:cNvPr id="19" name="Text 17"/>
          <p:cNvSpPr/>
          <p:nvPr/>
        </p:nvSpPr>
        <p:spPr>
          <a:xfrm>
            <a:off x="2331720" y="3272246"/>
            <a:ext cx="297180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Hepatic/renal monitoring; not proven as CV prevention</a:t>
            </a:r>
            <a:endParaRPr lang="en-US" sz="860" dirty="0"/>
          </a:p>
        </p:txBody>
      </p:sp>
      <p:sp>
        <p:nvSpPr>
          <p:cNvPr id="20" name="Text 18"/>
          <p:cNvSpPr/>
          <p:nvPr/>
        </p:nvSpPr>
        <p:spPr>
          <a:xfrm>
            <a:off x="5303520" y="3272246"/>
            <a:ext cx="297180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Inflammation control in RA</a:t>
            </a:r>
            <a:endParaRPr lang="en-US" sz="860" dirty="0"/>
          </a:p>
        </p:txBody>
      </p:sp>
      <p:sp>
        <p:nvSpPr>
          <p:cNvPr id="21" name="Text 19"/>
          <p:cNvSpPr/>
          <p:nvPr/>
        </p:nvSpPr>
        <p:spPr>
          <a:xfrm>
            <a:off x="8275320" y="3272246"/>
            <a:ext cx="347472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Do not extrapolate CIRT incorrectly</a:t>
            </a:r>
            <a:endParaRPr lang="en-US" sz="860" dirty="0"/>
          </a:p>
        </p:txBody>
      </p:sp>
      <p:sp>
        <p:nvSpPr>
          <p:cNvPr id="22" name="Text 20"/>
          <p:cNvSpPr/>
          <p:nvPr/>
        </p:nvSpPr>
        <p:spPr>
          <a:xfrm>
            <a:off x="502920" y="3951514"/>
            <a:ext cx="182880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Hydroxychloroquine</a:t>
            </a:r>
            <a:endParaRPr lang="en-US" sz="860" dirty="0"/>
          </a:p>
        </p:txBody>
      </p:sp>
      <p:sp>
        <p:nvSpPr>
          <p:cNvPr id="23" name="Text 21"/>
          <p:cNvSpPr/>
          <p:nvPr/>
        </p:nvSpPr>
        <p:spPr>
          <a:xfrm>
            <a:off x="2331720" y="3951514"/>
            <a:ext cx="297180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QT/drug interactions; rare cardiomyopathy</a:t>
            </a:r>
            <a:endParaRPr lang="en-US" sz="860" dirty="0"/>
          </a:p>
        </p:txBody>
      </p:sp>
      <p:sp>
        <p:nvSpPr>
          <p:cNvPr id="24" name="Text 22"/>
          <p:cNvSpPr/>
          <p:nvPr/>
        </p:nvSpPr>
        <p:spPr>
          <a:xfrm>
            <a:off x="5303520" y="3951514"/>
            <a:ext cx="297180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Metabolic effects; SLE disease control</a:t>
            </a:r>
            <a:endParaRPr lang="en-US" sz="860" dirty="0"/>
          </a:p>
        </p:txBody>
      </p:sp>
      <p:sp>
        <p:nvSpPr>
          <p:cNvPr id="25" name="Text 23"/>
          <p:cNvSpPr/>
          <p:nvPr/>
        </p:nvSpPr>
        <p:spPr>
          <a:xfrm>
            <a:off x="8275320" y="3951514"/>
            <a:ext cx="347472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ECG/QT awareness in high-risk settings</a:t>
            </a:r>
            <a:endParaRPr lang="en-US" sz="860" dirty="0"/>
          </a:p>
        </p:txBody>
      </p:sp>
      <p:sp>
        <p:nvSpPr>
          <p:cNvPr id="26" name="Text 24"/>
          <p:cNvSpPr/>
          <p:nvPr/>
        </p:nvSpPr>
        <p:spPr>
          <a:xfrm>
            <a:off x="502920" y="4630783"/>
            <a:ext cx="182880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Biologics</a:t>
            </a:r>
            <a:endParaRPr lang="en-US" sz="860" dirty="0"/>
          </a:p>
        </p:txBody>
      </p:sp>
      <p:sp>
        <p:nvSpPr>
          <p:cNvPr id="27" name="Text 25"/>
          <p:cNvSpPr/>
          <p:nvPr/>
        </p:nvSpPr>
        <p:spPr>
          <a:xfrm>
            <a:off x="2331720" y="4630783"/>
            <a:ext cx="297180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Infection; class-specific cautions</a:t>
            </a:r>
            <a:endParaRPr lang="en-US" sz="860" dirty="0"/>
          </a:p>
        </p:txBody>
      </p:sp>
      <p:sp>
        <p:nvSpPr>
          <p:cNvPr id="28" name="Text 26"/>
          <p:cNvSpPr/>
          <p:nvPr/>
        </p:nvSpPr>
        <p:spPr>
          <a:xfrm>
            <a:off x="5303520" y="4630783"/>
            <a:ext cx="297180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May reduce inflammatory burden</a:t>
            </a:r>
            <a:endParaRPr lang="en-US" sz="860" dirty="0"/>
          </a:p>
        </p:txBody>
      </p:sp>
      <p:sp>
        <p:nvSpPr>
          <p:cNvPr id="29" name="Text 27"/>
          <p:cNvSpPr/>
          <p:nvPr/>
        </p:nvSpPr>
        <p:spPr>
          <a:xfrm>
            <a:off x="8275320" y="4630783"/>
            <a:ext cx="347472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Coordinate by disease + CV phenotype</a:t>
            </a:r>
            <a:endParaRPr lang="en-US" sz="860" dirty="0"/>
          </a:p>
        </p:txBody>
      </p:sp>
      <p:sp>
        <p:nvSpPr>
          <p:cNvPr id="30" name="Text 28"/>
          <p:cNvSpPr/>
          <p:nvPr/>
        </p:nvSpPr>
        <p:spPr>
          <a:xfrm>
            <a:off x="502920" y="5310051"/>
            <a:ext cx="182880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JAK inhibitors</a:t>
            </a:r>
            <a:endParaRPr lang="en-US" sz="860" dirty="0"/>
          </a:p>
        </p:txBody>
      </p:sp>
      <p:sp>
        <p:nvSpPr>
          <p:cNvPr id="31" name="Text 29"/>
          <p:cNvSpPr/>
          <p:nvPr/>
        </p:nvSpPr>
        <p:spPr>
          <a:xfrm>
            <a:off x="2331720" y="5310051"/>
            <a:ext cx="297180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MACE/VTE warning in higher-risk patients</a:t>
            </a:r>
            <a:endParaRPr lang="en-US" sz="860" dirty="0"/>
          </a:p>
        </p:txBody>
      </p:sp>
      <p:sp>
        <p:nvSpPr>
          <p:cNvPr id="32" name="Text 30"/>
          <p:cNvSpPr/>
          <p:nvPr/>
        </p:nvSpPr>
        <p:spPr>
          <a:xfrm>
            <a:off x="5303520" y="5310051"/>
            <a:ext cx="297180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Effective immune control</a:t>
            </a:r>
            <a:endParaRPr lang="en-US" sz="860" dirty="0"/>
          </a:p>
        </p:txBody>
      </p:sp>
      <p:sp>
        <p:nvSpPr>
          <p:cNvPr id="33" name="Text 31"/>
          <p:cNvSpPr/>
          <p:nvPr/>
        </p:nvSpPr>
        <p:spPr>
          <a:xfrm>
            <a:off x="8275320" y="5310051"/>
            <a:ext cx="3474720" cy="67926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Risk-stratify before and during therapy</a:t>
            </a:r>
            <a:endParaRPr lang="en-US" sz="860" dirty="0"/>
          </a:p>
        </p:txBody>
      </p:sp>
      <p:sp>
        <p:nvSpPr>
          <p:cNvPr id="34" name="Text 32"/>
          <p:cNvSpPr/>
          <p:nvPr/>
        </p:nvSpPr>
        <p:spPr>
          <a:xfrm>
            <a:off x="822960" y="6080760"/>
            <a:ext cx="10561320" cy="320040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Medication history is not background information — it is a cardiovascular risk modifier.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EULAR CV risk recommendations 2022; FDA JAK inhibitor safety communication; Ridker NEJM 2019; AHA/ACC prevention guidance.</a:t>
            </a:r>
            <a:endParaRPr lang="en-US" sz="650" dirty="0"/>
          </a:p>
        </p:txBody>
      </p:sp>
      <p:sp>
        <p:nvSpPr>
          <p:cNvPr id="36" name="Text 34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ACC/AHA Prevention Lens: Risk Enhancers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698480" cy="31089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550" b="0" dirty="0">
                <a:solidFill>
                  <a:srgbClr val="5C636A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Guidelines support moving beyond the calculated score when chronic inflammation is present.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325880"/>
            <a:ext cx="5349240" cy="34747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Risk enhancers include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764792"/>
            <a:ext cx="5349240" cy="3767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Chronic inflammatory conditions: rheumatoid arthritis, psoriasis, lupus, HIV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Family history of premature ASCVD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CKD, metabolic syndrome, premature menopause, pregnancy-associated conditions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Persistently elevated triglycerides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Selected biomarkers: hs-CRP, Lp(a), ApoB, ABI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217920" y="1325880"/>
            <a:ext cx="5349240" cy="347472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How to use them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217920" y="1764792"/>
            <a:ext cx="5349240" cy="3767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For borderline/intermediate risk: risk enhancers can favor statin initiation or intensification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Use clinician patient discussion rather than score-only decision-making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If uncertainty remains, CAC scoring can refine risk in appropriate patients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In immune disease, active inflammation and steroid exposure should raise concern even when LDL-C looks “acceptable”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22960" y="5806440"/>
            <a:ext cx="10561320" cy="384048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Guideline translation: immune-mediated disease is a reason to look harder — not a reason to ignore the score.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2019 ACC/AHA Primary Prevention Guideline; 2018 ACC/AHA Multisociety Cholesterol Guideline.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ASCVD Score Limitations: How to Refine Risk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698480" cy="31089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550" b="0" dirty="0">
                <a:solidFill>
                  <a:srgbClr val="5C636A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Traditional calculators can underestimate risk in young women and immune-mediated disease.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325880"/>
            <a:ext cx="5349240" cy="347472"/>
          </a:xfrm>
          <a:prstGeom prst="rect">
            <a:avLst/>
          </a:prstGeom>
          <a:solidFill>
            <a:srgbClr val="A54E4E"/>
          </a:solidFill>
          <a:ln>
            <a:solidFill>
              <a:srgbClr val="A54E4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Why the score can miss risk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Age drives 10-year risk; younger patients may appear falsely low risk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Sex differences may obscure premature events in women with SLE/RA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Inflammatory burden, nephritis, APS antibodies, and steroid exposure are not fully captured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Risk is dynamic: flares, hospitalizations, and therapy changes matter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217920" y="1325880"/>
            <a:ext cx="5349240" cy="34747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Risk refinement tools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217920" y="1764792"/>
            <a:ext cx="534924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CAC score when statin decision remains uncertain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ApoB when atherogenic particle burden is suspected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Lp(a) especially with family history/premature ASCVD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hs-CRP as residual inflammatory risk marker, interpreted in disease context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Carotid plaque or vascular imaging in selected rheumatic disease phenotypes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22960" y="5806440"/>
            <a:ext cx="10561320" cy="384048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Clinical pearl: use CAC and biomarkers to clarify risk — not to delay prevention in obviously high-risk inflammatory disease.</a:t>
            </a:r>
            <a:endParaRPr lang="en-US" sz="1230" dirty="0"/>
          </a:p>
        </p:txBody>
      </p:sp>
      <p:sp>
        <p:nvSpPr>
          <p:cNvPr id="11" name="Text 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2019 ACC/AHA Primary Prevention Guideline; 2018 ACC/AHA Cholesterol Guideline; 2024 ESC CCS guideline; EULAR CV risk recommendations 2022.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F0EBF3-90E5-F290-73D4-55A21A7DD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287" y="-98632"/>
            <a:ext cx="9426634" cy="7026349"/>
          </a:xfrm>
          <a:prstGeom prst="rect">
            <a:avLst/>
          </a:prstGeom>
          <a:effectLst>
            <a:outerShdw blurRad="50800" dist="50800" dir="5400000" sx="8000" sy="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3C2A54-9113-6CE6-83CF-9219812F74A2}"/>
              </a:ext>
            </a:extLst>
          </p:cNvPr>
          <p:cNvSpPr txBox="1"/>
          <p:nvPr/>
        </p:nvSpPr>
        <p:spPr>
          <a:xfrm>
            <a:off x="249381" y="6334298"/>
            <a:ext cx="6434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 2019 ACC/AHA Guideline on the Primary Prevention of Cardiovascular Disease: A Report of the American College of Cardiology/American Heart Association Task Force on Clinical Practice Guidelines</a:t>
            </a:r>
          </a:p>
        </p:txBody>
      </p:sp>
    </p:spTree>
    <p:extLst>
      <p:ext uri="{BB962C8B-B14F-4D97-AF65-F5344CB8AC3E}">
        <p14:creationId xmlns:p14="http://schemas.microsoft.com/office/powerpoint/2010/main" val="8781282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EULAR Recommendations: CV Risk Management in RMDs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325880"/>
            <a:ext cx="5349240" cy="34747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Overarching principles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764792"/>
            <a:ext cx="5349240" cy="3813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Clinicians should be aware of increased CV risk across rheumatic and musculoskeletal diseases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Management requires coordination between rheumatology, primary care, cardiology, and other specialists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Disease activity and inflammation should be controlled alongside traditional CV risk factors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Lifestyle and conventional risk factor management remain foundational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217920" y="1325880"/>
            <a:ext cx="5349240" cy="347472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Practical recommendations for cardiology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217920" y="1764792"/>
            <a:ext cx="5349240" cy="3813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Screen BP, lipids, diabetes, smoking, CKD, obesity, and physical activity regularly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Recognize disease-specific risk: SLE nephritis, APS thrombosis, SSc PAH, vasculitis vessel involvement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Minimize chronic glucocorticoid exposure when feasible through coordinated care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Use guideline-based prevention, adapted to the inflammatory phenotype and patient preference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22960" y="5806440"/>
            <a:ext cx="10561320" cy="384048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EULAR message: cardiovascular prevention is part of inflammatory disease management — not an optional add-on.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Drosos et al. Ann Rheum Dis 2022: EULAR CV risk management recommendations; EULAR APS recommendations 2019.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Practical Cardiology Algorithm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31520" y="1280160"/>
            <a:ext cx="502920" cy="502920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17320" y="1280160"/>
            <a:ext cx="2971800" cy="502920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Identify immune disease phenotype</a:t>
            </a:r>
            <a:endParaRPr lang="en-US" sz="1230" dirty="0"/>
          </a:p>
        </p:txBody>
      </p:sp>
      <p:sp>
        <p:nvSpPr>
          <p:cNvPr id="8" name="Text 6"/>
          <p:cNvSpPr/>
          <p:nvPr/>
        </p:nvSpPr>
        <p:spPr>
          <a:xfrm>
            <a:off x="4572000" y="1280160"/>
            <a:ext cx="690372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016" tIns="1016" rIns="1016" bIns="1016" rtlCol="0" anchor="ctr">
            <a:no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RA/SLE/PsA/APS/SSc/vasculitis/IBD; active vs controlled; organ involvement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2148840"/>
            <a:ext cx="502920" cy="502920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417320" y="2148840"/>
            <a:ext cx="2971800" cy="502920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Quantify traditional risk</a:t>
            </a:r>
            <a:endParaRPr lang="en-US" sz="1230" dirty="0"/>
          </a:p>
        </p:txBody>
      </p:sp>
      <p:sp>
        <p:nvSpPr>
          <p:cNvPr id="11" name="Text 9"/>
          <p:cNvSpPr/>
          <p:nvPr/>
        </p:nvSpPr>
        <p:spPr>
          <a:xfrm>
            <a:off x="4572000" y="2148840"/>
            <a:ext cx="690372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016" tIns="1016" rIns="1016" bIns="1016" rtlCol="0" anchor="ctr">
            <a:no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BP, LDL-C/non-HDL-C, A1c, smoking, CKD, obesity, family history, pregnancy history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31520" y="3017520"/>
            <a:ext cx="502920" cy="502920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17320" y="3017520"/>
            <a:ext cx="2971800" cy="502920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Add immune-specific modifiers</a:t>
            </a:r>
            <a:endParaRPr lang="en-US" sz="1230" dirty="0"/>
          </a:p>
        </p:txBody>
      </p:sp>
      <p:sp>
        <p:nvSpPr>
          <p:cNvPr id="14" name="Text 12"/>
          <p:cNvSpPr/>
          <p:nvPr/>
        </p:nvSpPr>
        <p:spPr>
          <a:xfrm>
            <a:off x="4663440" y="3099816"/>
            <a:ext cx="690372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016" tIns="1016" rIns="1016" bIns="1016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Flares</a:t>
            </a:r>
            <a:r>
              <a:rPr lang="en-US" sz="1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hs-CRP, nephritis, APS antibodies, steroid exposure, JAK inhibitor use, PAH/fibrosis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731520" y="3886200"/>
            <a:ext cx="502920" cy="502920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417320" y="3886200"/>
            <a:ext cx="2971800" cy="502920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Refine risk when needed</a:t>
            </a:r>
            <a:endParaRPr lang="en-US" sz="1230" dirty="0"/>
          </a:p>
        </p:txBody>
      </p:sp>
      <p:sp>
        <p:nvSpPr>
          <p:cNvPr id="17" name="Text 15"/>
          <p:cNvSpPr/>
          <p:nvPr/>
        </p:nvSpPr>
        <p:spPr>
          <a:xfrm>
            <a:off x="4572000" y="3886200"/>
            <a:ext cx="690372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016" tIns="1016" rIns="1016" bIns="1016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2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CAC, ApoB, Lp(a), hs-CRP, </a:t>
            </a: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echo, CMR, PET flow reserve, CTA/MRA depending on phenotype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731520" y="4754880"/>
            <a:ext cx="502920" cy="502920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417320" y="4754880"/>
            <a:ext cx="2971800" cy="502920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Treat and coordinate</a:t>
            </a:r>
            <a:endParaRPr lang="en-US" sz="1230" dirty="0"/>
          </a:p>
        </p:txBody>
      </p:sp>
      <p:sp>
        <p:nvSpPr>
          <p:cNvPr id="20" name="Text 18"/>
          <p:cNvSpPr/>
          <p:nvPr/>
        </p:nvSpPr>
        <p:spPr>
          <a:xfrm>
            <a:off x="4572000" y="4754880"/>
            <a:ext cx="690372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016" tIns="1016" rIns="1016" bIns="1016" rtlCol="0" anchor="ctr">
            <a:no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Statins/BP/diabetes/smoking/weight + steroid-sparing disease control + shared care model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822960" y="5806440"/>
            <a:ext cx="10561320" cy="420624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Goal: prevent the event before the angiogram — and before the “low-risk” patient declares themselves high risk.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2019 ACC/AHA Primary Prevention Guideline; 2018 ACC/AHA Cholesterol Guideline; EULAR CV risk recommendations 2022; 2024 ESC CCS guideline.</a:t>
            </a:r>
            <a:endParaRPr lang="en-US" sz="650" dirty="0"/>
          </a:p>
        </p:txBody>
      </p:sp>
      <p:sp>
        <p:nvSpPr>
          <p:cNvPr id="23" name="Text 21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07899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D3237"/>
                </a:solidFill>
                <a:latin typeface="Calibri" pitchFamily="34" charset="0"/>
                <a:ea typeface="Aptos Display" pitchFamily="34" charset="-122"/>
                <a:cs typeface="Aptos Display" pitchFamily="34" charset="-120"/>
              </a:rPr>
              <a:t>Current Trials &amp; Future Directions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1384280" y="274320"/>
            <a:ext cx="411480" cy="25603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069848"/>
            <a:ext cx="11109960" cy="0"/>
          </a:xfrm>
          <a:prstGeom prst="line">
            <a:avLst/>
          </a:prstGeom>
          <a:noFill/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0080" y="1325880"/>
            <a:ext cx="5349240" cy="347472"/>
          </a:xfrm>
          <a:prstGeom prst="rect">
            <a:avLst/>
          </a:prstGeom>
          <a:solidFill>
            <a:srgbClr val="0B6F7E"/>
          </a:solidFill>
          <a:ln>
            <a:solidFill>
              <a:srgbClr val="0B6F7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Ongoing / evolving trials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764792"/>
            <a:ext cx="5349240" cy="395020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ZEUS: ziltivekimab vs placebo in ASCVD + CKD + hs-CRP ≥2 mg/L; tests IL-6 inhibition for CV outcomes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ARTEMIS: ziltivekimab after acute MI; tests whether IL-6 inhibition reduces future events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HERMES / ATHENA: ziltivekimab in HFpEF/HFmrEF with systemic inflammation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ZEPHYR and imaging studies: plaque biology, inflammation, and vascular remodeling endpoints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CLEAR SYNERGY reminds us that not every anti-inflammatory strategy will translate into event reduction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217920" y="1325880"/>
            <a:ext cx="5349240" cy="347472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Future clinical model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217920" y="1764792"/>
            <a:ext cx="5349240" cy="395020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Phenotype-guided prevention: atherosclerotic, thrombotic, microvascular, myocardial/pulmonary vascular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Biomarker-guided therapy: hs-CRP, IL-6 pathway, ApoB, Lp(a), renal/inflammatory markers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Imaging-guided risk: CAC, CTA plaque, PET flow reserve, CMR fibrosis/myocarditis, vascular PET/MRA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Cardio-rheumatology / cardio-immunology clinics for high-risk patients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373C41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• Goal: match the patient to the pathway, not just the guideline category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22960" y="5870448"/>
            <a:ext cx="10561320" cy="420624"/>
          </a:xfrm>
          <a:prstGeom prst="rect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Future represents precision prevention: controlling LDL-C and BP while identifying the inflammatory pathway that still drives risk.</a:t>
            </a:r>
            <a:endParaRPr lang="en-US" sz="1230" dirty="0"/>
          </a:p>
        </p:txBody>
      </p:sp>
      <p:sp>
        <p:nvSpPr>
          <p:cNvPr id="11" name="Text 9"/>
          <p:cNvSpPr/>
          <p:nvPr/>
        </p:nvSpPr>
        <p:spPr>
          <a:xfrm>
            <a:off x="530352" y="6428232"/>
            <a:ext cx="1092708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697076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References: ClinicalTrials.gov NCT05021835 (ZEUS), NCT06118281 (ARTEMIS), NCT05636176 (HERMES); Ridker et al. JAMA Cardiol 2025 ZEUS rationale; ACC CLEAR SYNERGY summary 2024.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640080" y="6565392"/>
            <a:ext cx="10927080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737A80"/>
                </a:solidFill>
                <a:latin typeface="Calibri" pitchFamily="34" charset="0"/>
                <a:ea typeface="Aptos" pitchFamily="34" charset="-122"/>
                <a:cs typeface="Aptos" pitchFamily="34" charset="-120"/>
              </a:rPr>
              <a:t>Immunologic Diseases and Cardiovascular Risk: Beyond Traditional Risk Factors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595360" y="-411480"/>
            <a:ext cx="4206240" cy="3474720"/>
          </a:xfrm>
          <a:prstGeom prst="ellipse">
            <a:avLst/>
          </a:prstGeom>
          <a:solidFill>
            <a:srgbClr val="B2D6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26880" y="685800"/>
            <a:ext cx="2834640" cy="2560320"/>
          </a:xfrm>
          <a:prstGeom prst="ellipse">
            <a:avLst/>
          </a:prstGeom>
          <a:solidFill>
            <a:srgbClr val="E5BA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640080" y="5257800"/>
            <a:ext cx="2377440" cy="1463040"/>
          </a:xfrm>
          <a:prstGeom prst="ellipse">
            <a:avLst/>
          </a:prstGeom>
          <a:solidFill>
            <a:srgbClr val="D2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384048"/>
            <a:ext cx="77724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solidFill>
                  <a:srgbClr val="2D3237"/>
                </a:solidFill>
                <a:latin typeface="Calibri"/>
              </a:rPr>
              <a:t>Key Guidelines &amp; References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978408"/>
            <a:ext cx="6400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50" dirty="0">
                <a:solidFill>
                  <a:srgbClr val="5C636A"/>
                </a:solidFill>
                <a:latin typeface="Calibri"/>
              </a:rPr>
              <a:t>Scan the QR code or use the links below for the main sources used in this presentation.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" y="1417320"/>
            <a:ext cx="690372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E8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645920"/>
            <a:ext cx="6355080" cy="3916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</a:pPr>
            <a:r>
              <a:rPr sz="1250" dirty="0">
                <a:solidFill>
                  <a:srgbClr val="32373C"/>
                </a:solidFill>
                <a:latin typeface="Calibri"/>
              </a:rPr>
              <a:t>1. 2019 ACC/AHA Primary Prevention Guideline</a:t>
            </a:r>
            <a:br>
              <a:rPr dirty="0"/>
            </a:br>
            <a:r>
              <a:rPr sz="1400" dirty="0"/>
              <a:t>https://</a:t>
            </a:r>
            <a:r>
              <a:rPr sz="1400" dirty="0" err="1"/>
              <a:t>www.ahajournals.org</a:t>
            </a:r>
            <a:r>
              <a:rPr sz="1400" dirty="0"/>
              <a:t>/</a:t>
            </a:r>
            <a:r>
              <a:rPr sz="1400" dirty="0" err="1"/>
              <a:t>doi</a:t>
            </a:r>
            <a:r>
              <a:rPr sz="1400" dirty="0"/>
              <a:t>/10.1161/CIR.0000000000000678</a:t>
            </a:r>
          </a:p>
          <a:p>
            <a:pPr algn="l">
              <a:spcAft>
                <a:spcPts val="700"/>
              </a:spcAft>
            </a:pPr>
            <a:r>
              <a:rPr sz="1250" dirty="0">
                <a:solidFill>
                  <a:srgbClr val="32373C"/>
                </a:solidFill>
                <a:latin typeface="Calibri"/>
              </a:rPr>
              <a:t>2. 2018 ACC/AHA Cholesterol Guideline</a:t>
            </a:r>
            <a:br>
              <a:rPr dirty="0"/>
            </a:br>
            <a:r>
              <a:rPr sz="1200" dirty="0"/>
              <a:t>https://</a:t>
            </a:r>
            <a:r>
              <a:rPr sz="1200" dirty="0" err="1"/>
              <a:t>www.ahajournals.org</a:t>
            </a:r>
            <a:r>
              <a:rPr sz="1200" dirty="0"/>
              <a:t>/</a:t>
            </a:r>
            <a:r>
              <a:rPr sz="1200" dirty="0" err="1"/>
              <a:t>doi</a:t>
            </a:r>
            <a:r>
              <a:rPr sz="1200" dirty="0"/>
              <a:t>/10.1161/CIR.0000000000000625</a:t>
            </a:r>
          </a:p>
          <a:p>
            <a:pPr algn="l">
              <a:spcAft>
                <a:spcPts val="700"/>
              </a:spcAft>
            </a:pPr>
            <a:r>
              <a:rPr sz="1250" dirty="0">
                <a:solidFill>
                  <a:srgbClr val="32373C"/>
                </a:solidFill>
                <a:latin typeface="Calibri"/>
              </a:rPr>
              <a:t>3. 2022 EULAR CV Risk Management Recommendations</a:t>
            </a:r>
            <a:br>
              <a:rPr dirty="0"/>
            </a:br>
            <a:r>
              <a:rPr sz="1400" dirty="0"/>
              <a:t>https://</a:t>
            </a:r>
            <a:r>
              <a:rPr sz="1400" dirty="0" err="1"/>
              <a:t>ard.bmj.com</a:t>
            </a:r>
            <a:r>
              <a:rPr sz="1400" dirty="0"/>
              <a:t>/content/81/6/768</a:t>
            </a:r>
          </a:p>
          <a:p>
            <a:pPr algn="l">
              <a:spcAft>
                <a:spcPts val="700"/>
              </a:spcAft>
            </a:pPr>
            <a:r>
              <a:rPr sz="1250" dirty="0">
                <a:solidFill>
                  <a:srgbClr val="32373C"/>
                </a:solidFill>
                <a:latin typeface="Calibri"/>
              </a:rPr>
              <a:t>4. 2021 ESC CVD Prevention Guideline</a:t>
            </a:r>
            <a:br>
              <a:rPr dirty="0"/>
            </a:br>
            <a:r>
              <a:rPr sz="1600" dirty="0"/>
              <a:t>https://</a:t>
            </a:r>
            <a:r>
              <a:rPr sz="1600" dirty="0" err="1"/>
              <a:t>academic.oup.com</a:t>
            </a:r>
            <a:r>
              <a:rPr sz="1600" dirty="0"/>
              <a:t>/</a:t>
            </a:r>
            <a:r>
              <a:rPr sz="1600" dirty="0" err="1"/>
              <a:t>eurheartj</a:t>
            </a:r>
            <a:r>
              <a:rPr sz="1600" dirty="0"/>
              <a:t>/article/42/34/3227/6358713</a:t>
            </a:r>
          </a:p>
          <a:p>
            <a:pPr algn="l">
              <a:spcAft>
                <a:spcPts val="700"/>
              </a:spcAft>
            </a:pPr>
            <a:r>
              <a:rPr sz="1250" dirty="0">
                <a:solidFill>
                  <a:srgbClr val="32373C"/>
                </a:solidFill>
                <a:latin typeface="Calibri"/>
              </a:rPr>
              <a:t>5. 2024 ESC Chronic Coronary Syndromes Guideline</a:t>
            </a:r>
            <a:br>
              <a:rPr dirty="0"/>
            </a:br>
            <a:r>
              <a:rPr sz="1400" dirty="0"/>
              <a:t>https://</a:t>
            </a:r>
            <a:r>
              <a:rPr sz="1400" dirty="0" err="1"/>
              <a:t>www.escardio.org</a:t>
            </a:r>
            <a:r>
              <a:rPr sz="1400" dirty="0"/>
              <a:t>/Guidelines/Clinical-Practice-Guidelines/Chronic-Coronary-Syndromes</a:t>
            </a:r>
          </a:p>
          <a:p>
            <a:pPr algn="l">
              <a:spcAft>
                <a:spcPts val="700"/>
              </a:spcAft>
            </a:pPr>
            <a:r>
              <a:rPr sz="1250" dirty="0">
                <a:solidFill>
                  <a:srgbClr val="32373C"/>
                </a:solidFill>
                <a:latin typeface="Calibri"/>
              </a:rPr>
              <a:t>6. Conrad et al. Autoimmune Diseases and Cardiovascular Risk. Lancet 2022</a:t>
            </a:r>
            <a:br>
              <a:rPr dirty="0"/>
            </a:br>
            <a:r>
              <a:rPr sz="1400" dirty="0"/>
              <a:t>https://</a:t>
            </a:r>
            <a:r>
              <a:rPr sz="1400" dirty="0" err="1"/>
              <a:t>www.thelancet.com</a:t>
            </a:r>
            <a:r>
              <a:rPr sz="1400" dirty="0"/>
              <a:t>/journals/lancet/article/PIIS0140-6736(22)01349-6/abstract</a:t>
            </a:r>
          </a:p>
          <a:p>
            <a:pPr algn="l">
              <a:spcAft>
                <a:spcPts val="700"/>
              </a:spcAft>
            </a:pPr>
            <a:r>
              <a:rPr sz="1250" dirty="0">
                <a:solidFill>
                  <a:srgbClr val="32373C"/>
                </a:solidFill>
                <a:latin typeface="Calibri"/>
              </a:rPr>
              <a:t>7. CDC Heart Disease Facts</a:t>
            </a:r>
            <a:br>
              <a:rPr dirty="0"/>
            </a:br>
            <a:r>
              <a:rPr sz="1400" dirty="0"/>
              <a:t>https://</a:t>
            </a:r>
            <a:r>
              <a:rPr sz="1400" dirty="0" err="1"/>
              <a:t>www.cdc.gov</a:t>
            </a:r>
            <a:r>
              <a:rPr sz="1400" dirty="0"/>
              <a:t>/heart-disease/data-research/facts-stats/</a:t>
            </a:r>
            <a:r>
              <a:rPr sz="1400" dirty="0" err="1"/>
              <a:t>index.html</a:t>
            </a:r>
            <a:endParaRPr sz="1400" dirty="0"/>
          </a:p>
        </p:txBody>
      </p:sp>
      <p:sp>
        <p:nvSpPr>
          <p:cNvPr id="9" name="Rounded Rectangle 8"/>
          <p:cNvSpPr/>
          <p:nvPr/>
        </p:nvSpPr>
        <p:spPr>
          <a:xfrm>
            <a:off x="7818120" y="1417320"/>
            <a:ext cx="3749039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E8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75320" y="1719072"/>
            <a:ext cx="2834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547E8E"/>
                </a:solidFill>
                <a:latin typeface="Calibri"/>
              </a:rPr>
              <a:t>Scan for links</a:t>
            </a:r>
          </a:p>
        </p:txBody>
      </p:sp>
      <p:pic>
        <p:nvPicPr>
          <p:cNvPr id="11" name="Picture 10" descr="guidelines_qr_co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0" y="2148840"/>
            <a:ext cx="2651760" cy="26517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183879" y="5010912"/>
            <a:ext cx="306324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>
                <a:solidFill>
                  <a:srgbClr val="5C636A"/>
                </a:solidFill>
                <a:latin typeface="Calibri"/>
              </a:rPr>
              <a:t>This QR code contains the same resource list shown on this slide.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>
                <a:solidFill>
                  <a:srgbClr val="737A80"/>
                </a:solidFill>
                <a:latin typeface="Calibri"/>
              </a:rPr>
              <a:t>Immunologic Diseases and Cardiovascular Risk: Beyond Traditional Risk Factors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2351</TotalTime>
  <Words>5564</Words>
  <Application>Microsoft Macintosh PowerPoint</Application>
  <PresentationFormat>Widescreen</PresentationFormat>
  <Paragraphs>630</Paragraphs>
  <Slides>39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Office Theme</vt:lpstr>
      <vt:lpstr>Immunologic Diseases and Cardiovascular Risk Beyond Traditional Risk Factors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Nicole De Leon</dc:creator>
  <cp:lastModifiedBy>Nicole De Leon</cp:lastModifiedBy>
  <cp:revision>2</cp:revision>
  <dcterms:created xsi:type="dcterms:W3CDTF">2026-05-22T14:40:07Z</dcterms:created>
  <dcterms:modified xsi:type="dcterms:W3CDTF">2026-05-24T05:51:55Z</dcterms:modified>
</cp:coreProperties>
</file>