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2"/>
  </p:notesMasterIdLst>
  <p:sldIdLst>
    <p:sldId id="265" r:id="rId2"/>
    <p:sldId id="256" r:id="rId3"/>
    <p:sldId id="262" r:id="rId4"/>
    <p:sldId id="257" r:id="rId5"/>
    <p:sldId id="258" r:id="rId6"/>
    <p:sldId id="259" r:id="rId7"/>
    <p:sldId id="263" r:id="rId8"/>
    <p:sldId id="264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995C23-7F11-4985-BEB7-E8AB56604D6C}" v="6" dt="2026-05-21T01:09:48.8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mery Duran Ubiera" userId="320350e503c87694" providerId="LiveId" clId="{8D6B8469-A0EB-4925-903B-19F952761836}"/>
    <pc:docChg chg="custSel addSld modSld sldOrd">
      <pc:chgData name="Rosmery Duran Ubiera" userId="320350e503c87694" providerId="LiveId" clId="{8D6B8469-A0EB-4925-903B-19F952761836}" dt="2026-05-21T01:11:52.106" v="20" actId="255"/>
      <pc:docMkLst>
        <pc:docMk/>
      </pc:docMkLst>
      <pc:sldChg chg="modSp mod">
        <pc:chgData name="Rosmery Duran Ubiera" userId="320350e503c87694" providerId="LiveId" clId="{8D6B8469-A0EB-4925-903B-19F952761836}" dt="2026-05-20T21:57:37.479" v="12" actId="27636"/>
        <pc:sldMkLst>
          <pc:docMk/>
          <pc:sldMk cId="3625842158" sldId="256"/>
        </pc:sldMkLst>
        <pc:spChg chg="mod">
          <ac:chgData name="Rosmery Duran Ubiera" userId="320350e503c87694" providerId="LiveId" clId="{8D6B8469-A0EB-4925-903B-19F952761836}" dt="2026-05-20T21:57:37.479" v="12" actId="27636"/>
          <ac:spMkLst>
            <pc:docMk/>
            <pc:sldMk cId="3625842158" sldId="256"/>
            <ac:spMk id="2" creationId="{FDA17FF3-586C-60FA-ABB9-EE1C0C7FD915}"/>
          </ac:spMkLst>
        </pc:spChg>
      </pc:sldChg>
      <pc:sldChg chg="modSp mod">
        <pc:chgData name="Rosmery Duran Ubiera" userId="320350e503c87694" providerId="LiveId" clId="{8D6B8469-A0EB-4925-903B-19F952761836}" dt="2026-05-21T01:11:52.106" v="20" actId="255"/>
        <pc:sldMkLst>
          <pc:docMk/>
          <pc:sldMk cId="234070675" sldId="260"/>
        </pc:sldMkLst>
        <pc:spChg chg="mod">
          <ac:chgData name="Rosmery Duran Ubiera" userId="320350e503c87694" providerId="LiveId" clId="{8D6B8469-A0EB-4925-903B-19F952761836}" dt="2026-05-21T01:11:52.106" v="20" actId="255"/>
          <ac:spMkLst>
            <pc:docMk/>
            <pc:sldMk cId="234070675" sldId="260"/>
            <ac:spMk id="3" creationId="{F67CD072-5008-8026-0098-E9674C88B30F}"/>
          </ac:spMkLst>
        </pc:spChg>
      </pc:sldChg>
      <pc:sldChg chg="modSp">
        <pc:chgData name="Rosmery Duran Ubiera" userId="320350e503c87694" providerId="LiveId" clId="{8D6B8469-A0EB-4925-903B-19F952761836}" dt="2026-05-21T01:09:48.875" v="14"/>
        <pc:sldMkLst>
          <pc:docMk/>
          <pc:sldMk cId="1087601513" sldId="262"/>
        </pc:sldMkLst>
        <pc:spChg chg="mod">
          <ac:chgData name="Rosmery Duran Ubiera" userId="320350e503c87694" providerId="LiveId" clId="{8D6B8469-A0EB-4925-903B-19F952761836}" dt="2026-05-21T01:09:48.875" v="14"/>
          <ac:spMkLst>
            <pc:docMk/>
            <pc:sldMk cId="1087601513" sldId="262"/>
            <ac:spMk id="2" creationId="{D6C60D52-870D-D569-CF7D-CC3AAB850A5E}"/>
          </ac:spMkLst>
        </pc:spChg>
      </pc:sldChg>
      <pc:sldChg chg="modSp mod">
        <pc:chgData name="Rosmery Duran Ubiera" userId="320350e503c87694" providerId="LiveId" clId="{8D6B8469-A0EB-4925-903B-19F952761836}" dt="2026-05-21T01:10:19.578" v="16" actId="1076"/>
        <pc:sldMkLst>
          <pc:docMk/>
          <pc:sldMk cId="2963429844" sldId="264"/>
        </pc:sldMkLst>
        <pc:spChg chg="mod">
          <ac:chgData name="Rosmery Duran Ubiera" userId="320350e503c87694" providerId="LiveId" clId="{8D6B8469-A0EB-4925-903B-19F952761836}" dt="2026-05-21T01:10:19.578" v="16" actId="1076"/>
          <ac:spMkLst>
            <pc:docMk/>
            <pc:sldMk cId="2963429844" sldId="264"/>
            <ac:spMk id="3" creationId="{AF100098-149B-E200-9858-EDCA7F6E594C}"/>
          </ac:spMkLst>
        </pc:spChg>
        <pc:spChg chg="mod">
          <ac:chgData name="Rosmery Duran Ubiera" userId="320350e503c87694" providerId="LiveId" clId="{8D6B8469-A0EB-4925-903B-19F952761836}" dt="2026-05-21T01:10:14.314" v="15" actId="1076"/>
          <ac:spMkLst>
            <pc:docMk/>
            <pc:sldMk cId="2963429844" sldId="264"/>
            <ac:spMk id="5" creationId="{2A22CA57-B0E6-63E0-45A9-D5B32B525E3F}"/>
          </ac:spMkLst>
        </pc:spChg>
      </pc:sldChg>
      <pc:sldChg chg="delSp modSp add mod ord setBg delDesignElem">
        <pc:chgData name="Rosmery Duran Ubiera" userId="320350e503c87694" providerId="LiveId" clId="{8D6B8469-A0EB-4925-903B-19F952761836}" dt="2026-05-20T21:57:37.532" v="13" actId="27636"/>
        <pc:sldMkLst>
          <pc:docMk/>
          <pc:sldMk cId="3970712480" sldId="265"/>
        </pc:sldMkLst>
        <pc:spChg chg="mod">
          <ac:chgData name="Rosmery Duran Ubiera" userId="320350e503c87694" providerId="LiveId" clId="{8D6B8469-A0EB-4925-903B-19F952761836}" dt="2026-05-20T21:57:37.532" v="13" actId="27636"/>
          <ac:spMkLst>
            <pc:docMk/>
            <pc:sldMk cId="3970712480" sldId="265"/>
            <ac:spMk id="2" creationId="{BFEBA2B2-0B47-5F64-0993-AC11AD5D1B45}"/>
          </ac:spMkLst>
        </pc:spChg>
        <pc:spChg chg="del">
          <ac:chgData name="Rosmery Duran Ubiera" userId="320350e503c87694" providerId="LiveId" clId="{8D6B8469-A0EB-4925-903B-19F952761836}" dt="2026-05-20T13:54:09.516" v="1"/>
          <ac:spMkLst>
            <pc:docMk/>
            <pc:sldMk cId="3970712480" sldId="265"/>
            <ac:spMk id="30" creationId="{1FD5705B-63E0-4364-B909-EC902FEAAC07}"/>
          </ac:spMkLst>
        </pc:spChg>
        <pc:spChg chg="del">
          <ac:chgData name="Rosmery Duran Ubiera" userId="320350e503c87694" providerId="LiveId" clId="{8D6B8469-A0EB-4925-903B-19F952761836}" dt="2026-05-20T13:54:09.516" v="1"/>
          <ac:spMkLst>
            <pc:docMk/>
            <pc:sldMk cId="3970712480" sldId="265"/>
            <ac:spMk id="32" creationId="{0B7E355D-DAEA-4421-B67A-FA13C0FBDCE8}"/>
          </ac:spMkLst>
        </pc:spChg>
        <pc:grpChg chg="del">
          <ac:chgData name="Rosmery Duran Ubiera" userId="320350e503c87694" providerId="LiveId" clId="{8D6B8469-A0EB-4925-903B-19F952761836}" dt="2026-05-20T13:54:09.516" v="1"/>
          <ac:grpSpMkLst>
            <pc:docMk/>
            <pc:sldMk cId="3970712480" sldId="265"/>
            <ac:grpSpMk id="34" creationId="{61D9147E-6246-4344-B99C-7E58532D8CB5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B9050-246F-43E3-BBDF-7178CECDE86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A4DA-EEE1-4D3C-B68A-BDEB91578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69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A4DA-EEE1-4D3C-B68A-BDEB915784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95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1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6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37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5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90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6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4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8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24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37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0012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95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2966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58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43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95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8DD21-8A02-4447-8649-7D15B6A0D5FA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6C6DCE4-C25D-4C27-9D24-093B52E1C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64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BA2B2-0B47-5F64-0993-AC11AD5D1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39" y="1122363"/>
            <a:ext cx="5047488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/>
              <a:t>Dra. Rosmery Duran Ubiera.  Ph.D.</a:t>
            </a:r>
          </a:p>
        </p:txBody>
      </p:sp>
      <p:pic>
        <p:nvPicPr>
          <p:cNvPr id="24" name="Picture 23" descr="Isolated twigs and flowers on a white surface">
            <a:extLst>
              <a:ext uri="{FF2B5EF4-FFF2-40B4-BE49-F238E27FC236}">
                <a16:creationId xmlns:a16="http://schemas.microsoft.com/office/drawing/2014/main" id="{30D9311E-2546-E192-CB4D-F78663367C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19" r="8431"/>
          <a:stretch>
            <a:fillRect/>
          </a:stretch>
        </p:blipFill>
        <p:spPr>
          <a:xfrm>
            <a:off x="6306574" y="552339"/>
            <a:ext cx="5728174" cy="5728174"/>
          </a:xfrm>
          <a:custGeom>
            <a:avLst/>
            <a:gdLst/>
            <a:ahLst/>
            <a:cxnLst/>
            <a:rect l="l" t="t" r="r" b="b"/>
            <a:pathLst>
              <a:path w="3111160" h="3111160">
                <a:moveTo>
                  <a:pt x="1555580" y="0"/>
                </a:moveTo>
                <a:cubicBezTo>
                  <a:pt x="2414703" y="0"/>
                  <a:pt x="3111160" y="696457"/>
                  <a:pt x="3111160" y="1555580"/>
                </a:cubicBezTo>
                <a:cubicBezTo>
                  <a:pt x="3111160" y="2414703"/>
                  <a:pt x="2414703" y="3111160"/>
                  <a:pt x="1555580" y="3111160"/>
                </a:cubicBezTo>
                <a:cubicBezTo>
                  <a:pt x="696457" y="3111160"/>
                  <a:pt x="0" y="2414703"/>
                  <a:pt x="0" y="1555580"/>
                </a:cubicBezTo>
                <a:cubicBezTo>
                  <a:pt x="0" y="696457"/>
                  <a:pt x="696457" y="0"/>
                  <a:pt x="15555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7071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17FF3-586C-60FA-ABB9-EE1C0C7FD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58529"/>
            <a:ext cx="9144000" cy="3716441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obtain your alcohol and drug Counselor License in NY and NJ: Key steps and strategies.</a:t>
            </a:r>
          </a:p>
        </p:txBody>
      </p:sp>
    </p:spTree>
    <p:extLst>
      <p:ext uri="{BB962C8B-B14F-4D97-AF65-F5344CB8AC3E}">
        <p14:creationId xmlns:p14="http://schemas.microsoft.com/office/powerpoint/2010/main" val="3625842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60D52-870D-D569-CF7D-CC3AAB850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an addiction counselor 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7FDA44-50B7-8F35-5084-C3478CBFF53D}"/>
              </a:ext>
            </a:extLst>
          </p:cNvPr>
          <p:cNvSpPr txBox="1"/>
          <p:nvPr/>
        </p:nvSpPr>
        <p:spPr>
          <a:xfrm>
            <a:off x="3176996" y="2296333"/>
            <a:ext cx="91243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Assessment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Treatment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Individual and Group therapy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Family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Case Management and Advocacy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Aftercare Planning.</a:t>
            </a:r>
          </a:p>
        </p:txBody>
      </p:sp>
    </p:spTree>
    <p:extLst>
      <p:ext uri="{BB962C8B-B14F-4D97-AF65-F5344CB8AC3E}">
        <p14:creationId xmlns:p14="http://schemas.microsoft.com/office/powerpoint/2010/main" val="1087601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AEAB4-303B-E92A-34C2-C24E17CA1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96" y="365553"/>
            <a:ext cx="10515600" cy="1325563"/>
          </a:xfrm>
        </p:spPr>
        <p:txBody>
          <a:bodyPr/>
          <a:lstStyle/>
          <a:p>
            <a:r>
              <a:rPr lang="en-US" dirty="0"/>
              <a:t>Alcohol and Drug Counselor in New Jersey: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53562EB-7D0D-1C54-5E44-CC62366BF21A}"/>
              </a:ext>
            </a:extLst>
          </p:cNvPr>
          <p:cNvSpPr txBox="1">
            <a:spLocks/>
          </p:cNvSpPr>
          <p:nvPr/>
        </p:nvSpPr>
        <p:spPr>
          <a:xfrm>
            <a:off x="2827308" y="42638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Licensed Clinical Alcohol and Drug Counselor (LCADC).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9551B4-56D7-A6D2-1C44-421C2ECB302C}"/>
              </a:ext>
            </a:extLst>
          </p:cNvPr>
          <p:cNvSpPr txBox="1">
            <a:spLocks/>
          </p:cNvSpPr>
          <p:nvPr/>
        </p:nvSpPr>
        <p:spPr>
          <a:xfrm>
            <a:off x="838200" y="256575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Certified Alcohol and Drug Counselor (CADC).</a:t>
            </a:r>
          </a:p>
        </p:txBody>
      </p:sp>
    </p:spTree>
    <p:extLst>
      <p:ext uri="{BB962C8B-B14F-4D97-AF65-F5344CB8AC3E}">
        <p14:creationId xmlns:p14="http://schemas.microsoft.com/office/powerpoint/2010/main" val="3628013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0CD1E-00C7-079F-C324-37750873CEF9}"/>
              </a:ext>
            </a:extLst>
          </p:cNvPr>
          <p:cNvSpPr txBox="1">
            <a:spLocks/>
          </p:cNvSpPr>
          <p:nvPr/>
        </p:nvSpPr>
        <p:spPr>
          <a:xfrm>
            <a:off x="624347" y="42411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Certified Alcohol and Drug Counselor (CADC)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34F7B2-2541-E3CB-8F21-61286648A808}"/>
              </a:ext>
            </a:extLst>
          </p:cNvPr>
          <p:cNvSpPr txBox="1"/>
          <p:nvPr/>
        </p:nvSpPr>
        <p:spPr>
          <a:xfrm>
            <a:off x="1876464" y="1749681"/>
            <a:ext cx="91243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Education Needed:</a:t>
            </a:r>
          </a:p>
          <a:p>
            <a:endParaRPr lang="en-US" sz="2400" b="1" dirty="0"/>
          </a:p>
          <a:p>
            <a:r>
              <a:rPr lang="en-US" sz="2400" dirty="0"/>
              <a:t>High School Diploma, HSE or Associate Degree.</a:t>
            </a:r>
          </a:p>
          <a:p>
            <a:r>
              <a:rPr lang="en-US" sz="2400" dirty="0"/>
              <a:t>270 hours of approved addiction education.</a:t>
            </a:r>
          </a:p>
          <a:p>
            <a:endParaRPr lang="en-US" sz="2400" dirty="0"/>
          </a:p>
          <a:p>
            <a:r>
              <a:rPr lang="en-US" sz="2400" b="1" dirty="0"/>
              <a:t>Experience Needed:</a:t>
            </a:r>
          </a:p>
          <a:p>
            <a:endParaRPr lang="en-US" sz="2400" b="1" dirty="0"/>
          </a:p>
          <a:p>
            <a:r>
              <a:rPr lang="en-US" sz="2400" dirty="0"/>
              <a:t>NJ:  3,000 hours.</a:t>
            </a:r>
          </a:p>
          <a:p>
            <a:endParaRPr lang="en-US" sz="2400" dirty="0"/>
          </a:p>
          <a:p>
            <a:r>
              <a:rPr lang="en-US" sz="2400" b="1" dirty="0"/>
              <a:t>Practice Scope:</a:t>
            </a:r>
          </a:p>
          <a:p>
            <a:endParaRPr lang="en-US" sz="2400" b="1" dirty="0"/>
          </a:p>
          <a:p>
            <a:r>
              <a:rPr lang="en-US" sz="2400" dirty="0"/>
              <a:t>Supervised Practice.</a:t>
            </a:r>
          </a:p>
        </p:txBody>
      </p:sp>
    </p:spTree>
    <p:extLst>
      <p:ext uri="{BB962C8B-B14F-4D97-AF65-F5344CB8AC3E}">
        <p14:creationId xmlns:p14="http://schemas.microsoft.com/office/powerpoint/2010/main" val="415867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448BC-B3F6-5E6B-0943-BD723DFA743A}"/>
              </a:ext>
            </a:extLst>
          </p:cNvPr>
          <p:cNvSpPr txBox="1">
            <a:spLocks/>
          </p:cNvSpPr>
          <p:nvPr/>
        </p:nvSpPr>
        <p:spPr>
          <a:xfrm>
            <a:off x="838200" y="98076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Licensed Clinical Alcohol and Drug Counselor (LCADC)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A042F3-0B16-2366-4920-333AD6D5D2EF}"/>
              </a:ext>
            </a:extLst>
          </p:cNvPr>
          <p:cNvSpPr txBox="1"/>
          <p:nvPr/>
        </p:nvSpPr>
        <p:spPr>
          <a:xfrm>
            <a:off x="4507007" y="2202427"/>
            <a:ext cx="317798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Education Needed:</a:t>
            </a:r>
          </a:p>
          <a:p>
            <a:r>
              <a:rPr lang="en-US" sz="2400" dirty="0"/>
              <a:t>Master’s Degree.</a:t>
            </a:r>
          </a:p>
          <a:p>
            <a:endParaRPr lang="en-US" sz="2400" dirty="0"/>
          </a:p>
          <a:p>
            <a:r>
              <a:rPr lang="en-US" sz="2400" b="1" dirty="0"/>
              <a:t>Experience Needed:</a:t>
            </a:r>
          </a:p>
          <a:p>
            <a:r>
              <a:rPr lang="en-US" sz="2400" dirty="0"/>
              <a:t>NJ:  3,000 hours</a:t>
            </a:r>
          </a:p>
          <a:p>
            <a:endParaRPr lang="en-US" sz="2400" dirty="0"/>
          </a:p>
          <a:p>
            <a:r>
              <a:rPr lang="en-US" sz="2400" b="1" dirty="0"/>
              <a:t>Practice Scope:</a:t>
            </a:r>
          </a:p>
          <a:p>
            <a:r>
              <a:rPr lang="en-US" sz="2400" dirty="0"/>
              <a:t>Unsupervised Practice</a:t>
            </a:r>
          </a:p>
        </p:txBody>
      </p:sp>
    </p:spTree>
    <p:extLst>
      <p:ext uri="{BB962C8B-B14F-4D97-AF65-F5344CB8AC3E}">
        <p14:creationId xmlns:p14="http://schemas.microsoft.com/office/powerpoint/2010/main" val="297880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F583D-0E13-AF40-0FF3-EA2A186E4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A628F-7DE5-8B3B-7F27-CB27D3FF77C3}"/>
              </a:ext>
            </a:extLst>
          </p:cNvPr>
          <p:cNvSpPr txBox="1">
            <a:spLocks/>
          </p:cNvSpPr>
          <p:nvPr/>
        </p:nvSpPr>
        <p:spPr>
          <a:xfrm>
            <a:off x="3859696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to Start the Process (NJ)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67711-7A7B-881B-B4CB-FE300B389CFE}"/>
              </a:ext>
            </a:extLst>
          </p:cNvPr>
          <p:cNvSpPr txBox="1"/>
          <p:nvPr/>
        </p:nvSpPr>
        <p:spPr>
          <a:xfrm>
            <a:off x="343381" y="1611529"/>
            <a:ext cx="11219162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Find a Place where you can get supervised experience.</a:t>
            </a:r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Get a Clinical Supervisor.</a:t>
            </a:r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Register as an Intern and submit all the required documents.</a:t>
            </a:r>
          </a:p>
          <a:p>
            <a:r>
              <a:rPr lang="en-US" sz="2800" dirty="0"/>
              <a:t>             -Alcohol and Drug Counselor Committee.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Submit your credentials to be reviewed and or register for online or in </a:t>
            </a:r>
          </a:p>
          <a:p>
            <a:r>
              <a:rPr lang="en-US" sz="2800" dirty="0"/>
              <a:t>Person education.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Register and approve the International Certification and Reciprocity </a:t>
            </a:r>
          </a:p>
          <a:p>
            <a:r>
              <a:rPr lang="en-US" sz="2800" dirty="0"/>
              <a:t>Consortium examinations ( Written/oral).</a:t>
            </a:r>
          </a:p>
        </p:txBody>
      </p:sp>
    </p:spTree>
    <p:extLst>
      <p:ext uri="{BB962C8B-B14F-4D97-AF65-F5344CB8AC3E}">
        <p14:creationId xmlns:p14="http://schemas.microsoft.com/office/powerpoint/2010/main" val="1579731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ED1FF-0D10-1744-06B8-45237AE05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FA22-3B7B-A366-A914-96FE64071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96" y="365553"/>
            <a:ext cx="10515600" cy="1325563"/>
          </a:xfrm>
        </p:spPr>
        <p:txBody>
          <a:bodyPr/>
          <a:lstStyle/>
          <a:p>
            <a:r>
              <a:rPr lang="en-US" dirty="0"/>
              <a:t>Alcohol and Drug Counselor in New York: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22CA57-B0E6-63E0-45A9-D5B32B525E3F}"/>
              </a:ext>
            </a:extLst>
          </p:cNvPr>
          <p:cNvSpPr txBox="1">
            <a:spLocks/>
          </p:cNvSpPr>
          <p:nvPr/>
        </p:nvSpPr>
        <p:spPr>
          <a:xfrm>
            <a:off x="2557670" y="9638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Credentialed Alcoholism and Substance Abuse Counselor (CASAC).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100098-149B-E200-9858-EDCA7F6E594C}"/>
              </a:ext>
            </a:extLst>
          </p:cNvPr>
          <p:cNvSpPr txBox="1"/>
          <p:nvPr/>
        </p:nvSpPr>
        <p:spPr>
          <a:xfrm>
            <a:off x="461796" y="2456122"/>
            <a:ext cx="113306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Education Needed:</a:t>
            </a:r>
          </a:p>
          <a:p>
            <a:r>
              <a:rPr lang="en-US" sz="2400" dirty="0"/>
              <a:t>350 Hours of OASAS- Certified education</a:t>
            </a:r>
          </a:p>
          <a:p>
            <a:endParaRPr lang="en-US" sz="2400" dirty="0"/>
          </a:p>
          <a:p>
            <a:r>
              <a:rPr lang="en-US" sz="2400" b="1" dirty="0"/>
              <a:t>Experience Needed:</a:t>
            </a:r>
          </a:p>
          <a:p>
            <a:r>
              <a:rPr lang="en-US" sz="2400" dirty="0"/>
              <a:t>6000 Hours of supervised paid or volunteer work in an OASAS  approved setting.</a:t>
            </a:r>
          </a:p>
          <a:p>
            <a:r>
              <a:rPr lang="en-US" sz="2400" dirty="0"/>
              <a:t>4000-Associate Degree</a:t>
            </a:r>
          </a:p>
          <a:p>
            <a:r>
              <a:rPr lang="en-US" sz="2400" dirty="0"/>
              <a:t>2000-Qualifying Bachelor or Master Degree</a:t>
            </a:r>
          </a:p>
          <a:p>
            <a:endParaRPr lang="en-US" sz="2400" dirty="0"/>
          </a:p>
          <a:p>
            <a:r>
              <a:rPr lang="en-US" sz="2400" b="1" dirty="0"/>
              <a:t>Practice Scope:</a:t>
            </a:r>
          </a:p>
          <a:p>
            <a:r>
              <a:rPr lang="en-US" sz="2400" dirty="0"/>
              <a:t>Unsupervised Practice</a:t>
            </a:r>
          </a:p>
        </p:txBody>
      </p:sp>
    </p:spTree>
    <p:extLst>
      <p:ext uri="{BB962C8B-B14F-4D97-AF65-F5344CB8AC3E}">
        <p14:creationId xmlns:p14="http://schemas.microsoft.com/office/powerpoint/2010/main" val="2963429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89FC5-F028-F3B7-F719-317411AB5804}"/>
              </a:ext>
            </a:extLst>
          </p:cNvPr>
          <p:cNvSpPr txBox="1">
            <a:spLocks/>
          </p:cNvSpPr>
          <p:nvPr/>
        </p:nvSpPr>
        <p:spPr>
          <a:xfrm>
            <a:off x="3859696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to Start the Process (NY)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7CD072-5008-8026-0098-E9674C88B30F}"/>
              </a:ext>
            </a:extLst>
          </p:cNvPr>
          <p:cNvSpPr txBox="1"/>
          <p:nvPr/>
        </p:nvSpPr>
        <p:spPr>
          <a:xfrm>
            <a:off x="834887" y="1325563"/>
            <a:ext cx="106023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Find a Place where you can get supervised experience.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Get a Clinical Supervisor.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Register as an Intern and submit all the required documents.</a:t>
            </a:r>
          </a:p>
          <a:p>
            <a:r>
              <a:rPr lang="en-US" sz="2400" dirty="0"/>
              <a:t>             -Addiction Services and supports (OASAS).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Submit your credentials to be reviewed and or register for online or in </a:t>
            </a:r>
          </a:p>
          <a:p>
            <a:r>
              <a:rPr lang="en-US" sz="2400" dirty="0"/>
              <a:t>Person education.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Register and approve the International Certification and Reciprocity </a:t>
            </a:r>
          </a:p>
          <a:p>
            <a:r>
              <a:rPr lang="en-US" sz="2400" dirty="0"/>
              <a:t>Consortium examinations ( Written/oral).</a:t>
            </a:r>
          </a:p>
        </p:txBody>
      </p:sp>
    </p:spTree>
    <p:extLst>
      <p:ext uri="{BB962C8B-B14F-4D97-AF65-F5344CB8AC3E}">
        <p14:creationId xmlns:p14="http://schemas.microsoft.com/office/powerpoint/2010/main" val="234070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7865E5-2CE8-865F-A909-CF567C1E110C}"/>
              </a:ext>
            </a:extLst>
          </p:cNvPr>
          <p:cNvSpPr txBox="1"/>
          <p:nvPr/>
        </p:nvSpPr>
        <p:spPr>
          <a:xfrm>
            <a:off x="3756991" y="3429000"/>
            <a:ext cx="29427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833167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915</TotalTime>
  <Words>351</Words>
  <Application>Microsoft Office PowerPoint</Application>
  <PresentationFormat>Widescreen</PresentationFormat>
  <Paragraphs>73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Century Gothic</vt:lpstr>
      <vt:lpstr>Wingdings 3</vt:lpstr>
      <vt:lpstr>Wisp</vt:lpstr>
      <vt:lpstr>Dra. Rosmery Duran Ubiera.  Ph.D.</vt:lpstr>
      <vt:lpstr>How to obtain your alcohol and drug Counselor License in NY and NJ: Key steps and strategies.</vt:lpstr>
      <vt:lpstr>What does an addiction counselor do?</vt:lpstr>
      <vt:lpstr>Alcohol and Drug Counselor in New Jersey:</vt:lpstr>
      <vt:lpstr>PowerPoint Presentation</vt:lpstr>
      <vt:lpstr>PowerPoint Presentation</vt:lpstr>
      <vt:lpstr>PowerPoint Presentation</vt:lpstr>
      <vt:lpstr>Alcohol and Drug Counselor in New York: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Rosmery Duran Ubiera</dc:creator>
  <cp:lastModifiedBy>Rosmery Duran Ubiera</cp:lastModifiedBy>
  <cp:revision>1</cp:revision>
  <dcterms:created xsi:type="dcterms:W3CDTF">2026-05-20T09:55:55Z</dcterms:created>
  <dcterms:modified xsi:type="dcterms:W3CDTF">2026-05-21T01:11:55Z</dcterms:modified>
</cp:coreProperties>
</file>