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Inter Bold" charset="1" panose="02000503000000020004"/>
      <p:regular r:id="rId26"/>
    </p:embeddedFont>
    <p:embeddedFont>
      <p:font typeface="Anton" charset="1" panose="00000500000000000000"/>
      <p:regular r:id="rId27"/>
    </p:embeddedFont>
    <p:embeddedFont>
      <p:font typeface="Inter" charset="1" panose="02000503000000020004"/>
      <p:regular r:id="rId28"/>
    </p:embeddedFont>
    <p:embeddedFont>
      <p:font typeface="Inter Semi-Bold" charset="1" panose="020005030000000200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7561" y="5984223"/>
            <a:ext cx="17672877" cy="4013217"/>
            <a:chOff x="0" y="0"/>
            <a:chExt cx="4654585" cy="10569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54585" cy="1056979"/>
            </a:xfrm>
            <a:custGeom>
              <a:avLst/>
              <a:gdLst/>
              <a:ahLst/>
              <a:cxnLst/>
              <a:rect r="r" b="b" t="t" l="l"/>
              <a:pathLst>
                <a:path h="1056979" w="4654585">
                  <a:moveTo>
                    <a:pt x="0" y="0"/>
                  </a:moveTo>
                  <a:lnTo>
                    <a:pt x="4654585" y="0"/>
                  </a:lnTo>
                  <a:lnTo>
                    <a:pt x="4654585" y="1056979"/>
                  </a:lnTo>
                  <a:lnTo>
                    <a:pt x="0" y="1056979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54585" cy="1095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986107" y="8203708"/>
            <a:ext cx="3984692" cy="1402180"/>
            <a:chOff x="0" y="0"/>
            <a:chExt cx="2309802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09802" cy="812800"/>
            </a:xfrm>
            <a:custGeom>
              <a:avLst/>
              <a:gdLst/>
              <a:ahLst/>
              <a:cxnLst/>
              <a:rect r="r" b="b" t="t" l="l"/>
              <a:pathLst>
                <a:path h="812800" w="2309802">
                  <a:moveTo>
                    <a:pt x="0" y="0"/>
                  </a:moveTo>
                  <a:lnTo>
                    <a:pt x="2309802" y="0"/>
                  </a:lnTo>
                  <a:lnTo>
                    <a:pt x="230980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0980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5737507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086010" y="1427530"/>
            <a:ext cx="1784885" cy="28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8" spc="-33">
                <a:solidFill>
                  <a:srgbClr val="404041"/>
                </a:solidFill>
                <a:latin typeface="Inter Bold"/>
                <a:ea typeface="Inter Bold"/>
                <a:cs typeface="Inter Bold"/>
                <a:sym typeface="Inter Bold"/>
              </a:rPr>
              <a:t>AHPSI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07561" y="0"/>
            <a:ext cx="17672877" cy="5527957"/>
          </a:xfrm>
          <a:custGeom>
            <a:avLst/>
            <a:gdLst/>
            <a:ahLst/>
            <a:cxnLst/>
            <a:rect r="r" b="b" t="t" l="l"/>
            <a:pathLst>
              <a:path h="5527957" w="17672877">
                <a:moveTo>
                  <a:pt x="0" y="0"/>
                </a:moveTo>
                <a:lnTo>
                  <a:pt x="17672878" y="0"/>
                </a:lnTo>
                <a:lnTo>
                  <a:pt x="17672878" y="5527957"/>
                </a:lnTo>
                <a:lnTo>
                  <a:pt x="0" y="5527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1034" r="0" b="-2881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8503" y="6960376"/>
            <a:ext cx="2704297" cy="2852188"/>
          </a:xfrm>
          <a:custGeom>
            <a:avLst/>
            <a:gdLst/>
            <a:ahLst/>
            <a:cxnLst/>
            <a:rect r="r" b="b" t="t" l="l"/>
            <a:pathLst>
              <a:path h="2852188" w="2704297">
                <a:moveTo>
                  <a:pt x="0" y="0"/>
                </a:moveTo>
                <a:lnTo>
                  <a:pt x="2704297" y="0"/>
                </a:lnTo>
                <a:lnTo>
                  <a:pt x="2704297" y="2852188"/>
                </a:lnTo>
                <a:lnTo>
                  <a:pt x="0" y="2852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551585" y="397338"/>
            <a:ext cx="1184830" cy="1184830"/>
          </a:xfrm>
          <a:custGeom>
            <a:avLst/>
            <a:gdLst/>
            <a:ahLst/>
            <a:cxnLst/>
            <a:rect r="r" b="b" t="t" l="l"/>
            <a:pathLst>
              <a:path h="1184830" w="1184830">
                <a:moveTo>
                  <a:pt x="0" y="0"/>
                </a:moveTo>
                <a:lnTo>
                  <a:pt x="1184830" y="0"/>
                </a:lnTo>
                <a:lnTo>
                  <a:pt x="1184830" y="1184830"/>
                </a:lnTo>
                <a:lnTo>
                  <a:pt x="0" y="11848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08285" y="6078540"/>
            <a:ext cx="12277725" cy="1376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89"/>
              </a:lnSpc>
              <a:spcBef>
                <a:spcPct val="0"/>
              </a:spcBef>
            </a:pPr>
            <a:r>
              <a:rPr lang="en-US" sz="8063" strike="noStrike" u="none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FROM YESTERDAY TO TOMORROW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101481" y="7585066"/>
            <a:ext cx="5715000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Institutional Evolution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160799" y="8348370"/>
            <a:ext cx="3810000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404041"/>
                </a:solidFill>
                <a:latin typeface="Inter Bold"/>
                <a:ea typeface="Inter Bold"/>
                <a:cs typeface="Inter Bold"/>
                <a:sym typeface="Inter Bold"/>
              </a:rPr>
              <a:t>Dra. Carmen Tereza Rodriguez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401800" y="9017635"/>
            <a:ext cx="285750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b="true" sz="14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Education Coordinator, AHPSI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58583" y="4068579"/>
            <a:ext cx="8829417" cy="6218421"/>
            <a:chOff x="0" y="0"/>
            <a:chExt cx="11772556" cy="829122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167" t="0" r="2167" b="0"/>
            <a:stretch>
              <a:fillRect/>
            </a:stretch>
          </p:blipFill>
          <p:spPr>
            <a:xfrm flipH="false" flipV="false">
              <a:off x="0" y="0"/>
              <a:ext cx="11772556" cy="829122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458583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312812" y="1375347"/>
            <a:ext cx="11662377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94"/>
              </a:lnSpc>
            </a:pPr>
            <a:r>
              <a:rPr lang="en-US" sz="6495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FUNDACIÓN E HISTORIA DE AHPSI NY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45613" y="4142176"/>
            <a:ext cx="6552453" cy="1081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80"/>
              </a:lnSpc>
              <a:spcBef>
                <a:spcPct val="0"/>
              </a:spcBef>
            </a:pPr>
            <a:r>
              <a:rPr lang="en-US" b="true" sz="2057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En 1988, un grupo visionario de profesionales hispanos de la salud en Nueva York fundó AHPSINY para crear una red de apoyo y desarrollo profesional.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5613" y="6037592"/>
            <a:ext cx="6337833" cy="114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54"/>
              </a:lnSpc>
              <a:spcBef>
                <a:spcPct val="0"/>
              </a:spcBef>
            </a:pPr>
            <a:r>
              <a:rPr lang="en-US" sz="161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 motivación principal fue responder a la necesidad de representación y apoyo para los profesionales hispanos en el sector salud, quienes enfrentaban barreras culturales y profesionales significativas en sus carreras.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45613" y="7776442"/>
            <a:ext cx="6337833" cy="114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54"/>
              </a:lnSpc>
              <a:spcBef>
                <a:spcPct val="0"/>
              </a:spcBef>
            </a:pPr>
            <a:r>
              <a:rPr lang="en-US" sz="161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Durante los primeros años, la asociación creció orgánicamente, estableciendo programas de mentoría, eventos de networking y alianzas con instituciones de salud locales, sentando las bases para 35 años de impacto comunitario.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08358" y="6068573"/>
            <a:ext cx="5214771" cy="3086100"/>
            <a:chOff x="0" y="0"/>
            <a:chExt cx="1373438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536614" y="6068573"/>
            <a:ext cx="5214771" cy="3086100"/>
            <a:chOff x="0" y="0"/>
            <a:chExt cx="1373438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864871" y="6068573"/>
            <a:ext cx="5214771" cy="3086100"/>
            <a:chOff x="0" y="0"/>
            <a:chExt cx="1373438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849296" y="935893"/>
            <a:ext cx="2966447" cy="3128675"/>
          </a:xfrm>
          <a:custGeom>
            <a:avLst/>
            <a:gdLst/>
            <a:ahLst/>
            <a:cxnLst/>
            <a:rect r="r" b="b" t="t" l="l"/>
            <a:pathLst>
              <a:path h="3128675" w="2966447">
                <a:moveTo>
                  <a:pt x="0" y="0"/>
                </a:moveTo>
                <a:lnTo>
                  <a:pt x="2966448" y="0"/>
                </a:lnTo>
                <a:lnTo>
                  <a:pt x="2966448" y="3128675"/>
                </a:lnTo>
                <a:lnTo>
                  <a:pt x="0" y="3128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429411" y="1765872"/>
            <a:ext cx="9763368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94"/>
              </a:lnSpc>
            </a:pPr>
            <a:r>
              <a:rPr lang="en-US" sz="6495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MISIÓN Y VISIÓN DE AHPSI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88899" y="6659759"/>
            <a:ext cx="3540512" cy="355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7"/>
              </a:lnSpc>
              <a:spcBef>
                <a:spcPct val="0"/>
              </a:spcBef>
            </a:pPr>
            <a:r>
              <a:rPr lang="en-US" b="true" sz="2140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Misión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88899" y="7201413"/>
            <a:ext cx="3853690" cy="127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43"/>
              </a:lnSpc>
              <a:spcBef>
                <a:spcPct val="0"/>
              </a:spcBef>
            </a:pPr>
            <a:r>
              <a:rPr lang="en-US" sz="145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Apoyar, educar y promover el desarrollo profesional de los hispanos en el campo de la salud, creando oportunidades de crecimiento y fortaleciendo sus capacidades para servir mejor a la comunidad.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17155" y="6659759"/>
            <a:ext cx="3853690" cy="355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7"/>
              </a:lnSpc>
              <a:spcBef>
                <a:spcPct val="0"/>
              </a:spcBef>
            </a:pPr>
            <a:r>
              <a:rPr lang="en-US" b="true" sz="2140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Visión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17155" y="7201413"/>
            <a:ext cx="3853690" cy="127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43"/>
              </a:lnSpc>
              <a:spcBef>
                <a:spcPct val="0"/>
              </a:spcBef>
            </a:pPr>
            <a:r>
              <a:rPr lang="en-US" sz="145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Ser líderes reconocidos en mejorar la salud y el bienestar de la comunidad hispana, reduciendo disparidades y aumentando la representación de profesionales hispanos en todos los niveles del sector salud.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545411" y="6659759"/>
            <a:ext cx="3708923" cy="355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97"/>
              </a:lnSpc>
              <a:spcBef>
                <a:spcPct val="0"/>
              </a:spcBef>
            </a:pPr>
            <a:r>
              <a:rPr lang="en-US" b="true" sz="2140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Valores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545411" y="7201413"/>
            <a:ext cx="3853690" cy="127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43"/>
              </a:lnSpc>
              <a:spcBef>
                <a:spcPct val="0"/>
              </a:spcBef>
            </a:pPr>
            <a:r>
              <a:rPr lang="en-US" sz="145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Compromiso social, excelencia profesional, inclusión y diversidad, colaboración comunitaria y servicio con integridad. Estos valores guían nuestro trabajo diario por una comunidad más saludable.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973274"/>
            <a:ext cx="8783277" cy="4313726"/>
            <a:chOff x="0" y="0"/>
            <a:chExt cx="11711036" cy="575163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6918" r="0" b="6918"/>
            <a:stretch>
              <a:fillRect/>
            </a:stretch>
          </p:blipFill>
          <p:spPr>
            <a:xfrm flipH="false" flipV="false">
              <a:off x="0" y="0"/>
              <a:ext cx="11711036" cy="575163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3753061" y="0"/>
            <a:ext cx="4534939" cy="4911090"/>
            <a:chOff x="0" y="0"/>
            <a:chExt cx="6046585" cy="654812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3829" t="0" r="3829" b="0"/>
            <a:stretch>
              <a:fillRect/>
            </a:stretch>
          </p:blipFill>
          <p:spPr>
            <a:xfrm flipH="false" flipV="false">
              <a:off x="0" y="0"/>
              <a:ext cx="6046585" cy="654812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10540414" y="6337969"/>
            <a:ext cx="238230" cy="238230"/>
          </a:xfrm>
          <a:custGeom>
            <a:avLst/>
            <a:gdLst/>
            <a:ahLst/>
            <a:cxnLst/>
            <a:rect r="r" b="b" t="t" l="l"/>
            <a:pathLst>
              <a:path h="238230" w="238230">
                <a:moveTo>
                  <a:pt x="0" y="0"/>
                </a:moveTo>
                <a:lnTo>
                  <a:pt x="238231" y="0"/>
                </a:lnTo>
                <a:lnTo>
                  <a:pt x="238231" y="238231"/>
                </a:lnTo>
                <a:lnTo>
                  <a:pt x="0" y="23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540414" y="6827628"/>
            <a:ext cx="238230" cy="238230"/>
          </a:xfrm>
          <a:custGeom>
            <a:avLst/>
            <a:gdLst/>
            <a:ahLst/>
            <a:cxnLst/>
            <a:rect r="r" b="b" t="t" l="l"/>
            <a:pathLst>
              <a:path h="238230" w="238230">
                <a:moveTo>
                  <a:pt x="0" y="0"/>
                </a:moveTo>
                <a:lnTo>
                  <a:pt x="238231" y="0"/>
                </a:lnTo>
                <a:lnTo>
                  <a:pt x="238231" y="238231"/>
                </a:lnTo>
                <a:lnTo>
                  <a:pt x="0" y="23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40414" y="7317287"/>
            <a:ext cx="238230" cy="238230"/>
          </a:xfrm>
          <a:custGeom>
            <a:avLst/>
            <a:gdLst/>
            <a:ahLst/>
            <a:cxnLst/>
            <a:rect r="r" b="b" t="t" l="l"/>
            <a:pathLst>
              <a:path h="238230" w="238230">
                <a:moveTo>
                  <a:pt x="0" y="0"/>
                </a:moveTo>
                <a:lnTo>
                  <a:pt x="238231" y="0"/>
                </a:lnTo>
                <a:lnTo>
                  <a:pt x="238231" y="238231"/>
                </a:lnTo>
                <a:lnTo>
                  <a:pt x="0" y="23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6449836" y="4250786"/>
            <a:ext cx="2066626" cy="2695957"/>
            <a:chOff x="0" y="0"/>
            <a:chExt cx="544296" cy="7100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4296" cy="710046"/>
            </a:xfrm>
            <a:custGeom>
              <a:avLst/>
              <a:gdLst/>
              <a:ahLst/>
              <a:cxnLst/>
              <a:rect r="r" b="b" t="t" l="l"/>
              <a:pathLst>
                <a:path h="710046" w="544296">
                  <a:moveTo>
                    <a:pt x="0" y="0"/>
                  </a:moveTo>
                  <a:lnTo>
                    <a:pt x="544296" y="0"/>
                  </a:lnTo>
                  <a:lnTo>
                    <a:pt x="544296" y="710046"/>
                  </a:lnTo>
                  <a:lnTo>
                    <a:pt x="0" y="710046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44296" cy="748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345613" y="1375347"/>
            <a:ext cx="11080951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38"/>
              </a:lnSpc>
            </a:pPr>
            <a:r>
              <a:rPr lang="en-US" sz="5032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LOGROS Y HITOS CLAVE A LO LARGO DE 35 AÑOS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5613" y="2960098"/>
            <a:ext cx="10584231" cy="65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78"/>
              </a:lnSpc>
              <a:spcBef>
                <a:spcPct val="0"/>
              </a:spcBef>
            </a:pPr>
            <a:r>
              <a:rPr lang="en-US" b="true" sz="191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AHPSI ha alcanzado importantes logros que reflejan su compromiso con la comunidad hispana de profesionales de la salud.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45613" y="4222211"/>
            <a:ext cx="10584231" cy="762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96"/>
              </a:lnSpc>
              <a:spcBef>
                <a:spcPct val="0"/>
              </a:spcBef>
            </a:pPr>
            <a:r>
              <a:rPr lang="en-US" sz="149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Desde su fundación en 1988, AHPSI ha crecido exponencialmente, pasando de un pequeño grupo de profesionales a una red de miles de miembros activos en Nueva York y más allá, consolidándose como referente en el sector salud hispano.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76318" y="6257695"/>
            <a:ext cx="3915256" cy="322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78"/>
              </a:lnSpc>
              <a:spcBef>
                <a:spcPct val="0"/>
              </a:spcBef>
            </a:pPr>
            <a:r>
              <a:rPr lang="en-US" b="true" sz="191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Crecimiento de Membresía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76318" y="6747354"/>
            <a:ext cx="3915256" cy="322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78"/>
              </a:lnSpc>
              <a:spcBef>
                <a:spcPct val="0"/>
              </a:spcBef>
            </a:pPr>
            <a:r>
              <a:rPr lang="en-US" b="true" sz="191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Programas Educativos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976318" y="7237013"/>
            <a:ext cx="3915256" cy="322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78"/>
              </a:lnSpc>
              <a:spcBef>
                <a:spcPct val="0"/>
              </a:spcBef>
            </a:pPr>
            <a:r>
              <a:rPr lang="en-US" b="true" sz="191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Reconocimientos Recibidos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540414" y="8216817"/>
            <a:ext cx="6353163" cy="1019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96"/>
              </a:lnSpc>
              <a:spcBef>
                <a:spcPct val="0"/>
              </a:spcBef>
            </a:pPr>
            <a:r>
              <a:rPr lang="en-US" sz="149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Nuestros programas han contribuido significativamente a reducir las disparidades de salud en la comunidad hispana, estableciendo becas, talleres y alianzas educativas que han beneficiado a miles de profesionales.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43025" y="1524000"/>
            <a:ext cx="952500" cy="57150"/>
            <a:chOff x="0" y="0"/>
            <a:chExt cx="1270000" cy="76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0000" cy="76200"/>
            </a:xfrm>
            <a:custGeom>
              <a:avLst/>
              <a:gdLst/>
              <a:ahLst/>
              <a:cxnLst/>
              <a:rect r="r" b="b" t="t" l="l"/>
              <a:pathLst>
                <a:path h="76200" w="1270000">
                  <a:moveTo>
                    <a:pt x="0" y="0"/>
                  </a:moveTo>
                  <a:lnTo>
                    <a:pt x="1270000" y="0"/>
                  </a:lnTo>
                  <a:lnTo>
                    <a:pt x="1270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2BA2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190750" y="2719299"/>
            <a:ext cx="2095500" cy="2853461"/>
            <a:chOff x="0" y="0"/>
            <a:chExt cx="2794000" cy="3804615"/>
          </a:xfrm>
        </p:grpSpPr>
        <p:sp>
          <p:nvSpPr>
            <p:cNvPr name="Freeform 5" id="5"/>
            <p:cNvSpPr/>
            <p:nvPr/>
          </p:nvSpPr>
          <p:spPr>
            <a:xfrm flipH="false" flipV="false" rot="-29999">
              <a:off x="-48" y="33"/>
              <a:ext cx="2794095" cy="3804550"/>
            </a:xfrm>
            <a:custGeom>
              <a:avLst/>
              <a:gdLst/>
              <a:ahLst/>
              <a:cxnLst/>
              <a:rect r="r" b="b" t="t" l="l"/>
              <a:pathLst>
                <a:path h="3804550" w="2794095">
                  <a:moveTo>
                    <a:pt x="1413649" y="39"/>
                  </a:moveTo>
                  <a:cubicBezTo>
                    <a:pt x="642136" y="-6693"/>
                    <a:pt x="9269" y="839508"/>
                    <a:pt x="101" y="1890084"/>
                  </a:cubicBezTo>
                  <a:cubicBezTo>
                    <a:pt x="-9067" y="2940659"/>
                    <a:pt x="608935" y="3797777"/>
                    <a:pt x="1380447" y="3804510"/>
                  </a:cubicBezTo>
                  <a:cubicBezTo>
                    <a:pt x="2151960" y="3811243"/>
                    <a:pt x="2784827" y="2965041"/>
                    <a:pt x="2793995" y="1914465"/>
                  </a:cubicBezTo>
                  <a:cubicBezTo>
                    <a:pt x="2803163" y="863890"/>
                    <a:pt x="2185161" y="6772"/>
                    <a:pt x="1413649" y="39"/>
                  </a:cubicBezTo>
                  <a:close/>
                </a:path>
              </a:pathLst>
            </a:custGeom>
            <a:blipFill>
              <a:blip r:embed="rId2"/>
              <a:stretch>
                <a:fillRect l="-15109" t="-4983" r="-4488" b="-983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810250" y="2766924"/>
            <a:ext cx="2095500" cy="2758211"/>
            <a:chOff x="0" y="0"/>
            <a:chExt cx="2794000" cy="36776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94000" cy="3677615"/>
            </a:xfrm>
            <a:custGeom>
              <a:avLst/>
              <a:gdLst/>
              <a:ahLst/>
              <a:cxnLst/>
              <a:rect r="r" b="b" t="t" l="l"/>
              <a:pathLst>
                <a:path h="3677615" w="2794000">
                  <a:moveTo>
                    <a:pt x="1397000" y="0"/>
                  </a:moveTo>
                  <a:cubicBezTo>
                    <a:pt x="625458" y="0"/>
                    <a:pt x="0" y="823262"/>
                    <a:pt x="0" y="1838808"/>
                  </a:cubicBezTo>
                  <a:cubicBezTo>
                    <a:pt x="0" y="2854353"/>
                    <a:pt x="625458" y="3677615"/>
                    <a:pt x="1397000" y="3677615"/>
                  </a:cubicBezTo>
                  <a:cubicBezTo>
                    <a:pt x="2168542" y="3677615"/>
                    <a:pt x="2794000" y="2854353"/>
                    <a:pt x="2794000" y="1838808"/>
                  </a:cubicBezTo>
                  <a:cubicBezTo>
                    <a:pt x="2794000" y="823262"/>
                    <a:pt x="2168542" y="0"/>
                    <a:pt x="1397000" y="0"/>
                  </a:cubicBezTo>
                  <a:close/>
                </a:path>
              </a:pathLst>
            </a:custGeom>
            <a:blipFill>
              <a:blip r:embed="rId3"/>
              <a:stretch>
                <a:fillRect l="-15812" t="0" r="-1581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20250" y="2766924"/>
            <a:ext cx="2035813" cy="2662326"/>
            <a:chOff x="0" y="0"/>
            <a:chExt cx="3183382" cy="4163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83382" cy="4163055"/>
            </a:xfrm>
            <a:custGeom>
              <a:avLst/>
              <a:gdLst/>
              <a:ahLst/>
              <a:cxnLst/>
              <a:rect r="r" b="b" t="t" l="l"/>
              <a:pathLst>
                <a:path h="4163055" w="3183382">
                  <a:moveTo>
                    <a:pt x="1591691" y="0"/>
                  </a:moveTo>
                  <a:cubicBezTo>
                    <a:pt x="712624" y="0"/>
                    <a:pt x="0" y="931932"/>
                    <a:pt x="0" y="2081528"/>
                  </a:cubicBezTo>
                  <a:cubicBezTo>
                    <a:pt x="0" y="3231124"/>
                    <a:pt x="712624" y="4163055"/>
                    <a:pt x="1591691" y="4163055"/>
                  </a:cubicBezTo>
                  <a:cubicBezTo>
                    <a:pt x="2470758" y="4163055"/>
                    <a:pt x="3183382" y="3231124"/>
                    <a:pt x="3183382" y="2081528"/>
                  </a:cubicBezTo>
                  <a:cubicBezTo>
                    <a:pt x="3183382" y="931932"/>
                    <a:pt x="2470758" y="0"/>
                    <a:pt x="159169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3527" r="0" b="-352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190750" y="6167601"/>
            <a:ext cx="2095500" cy="2500149"/>
            <a:chOff x="0" y="0"/>
            <a:chExt cx="2794000" cy="333353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94000" cy="3333532"/>
            </a:xfrm>
            <a:custGeom>
              <a:avLst/>
              <a:gdLst/>
              <a:ahLst/>
              <a:cxnLst/>
              <a:rect r="r" b="b" t="t" l="l"/>
              <a:pathLst>
                <a:path h="3333532" w="2794000">
                  <a:moveTo>
                    <a:pt x="1397000" y="0"/>
                  </a:moveTo>
                  <a:cubicBezTo>
                    <a:pt x="625458" y="0"/>
                    <a:pt x="0" y="746237"/>
                    <a:pt x="0" y="1666766"/>
                  </a:cubicBezTo>
                  <a:cubicBezTo>
                    <a:pt x="0" y="2587296"/>
                    <a:pt x="625458" y="3333532"/>
                    <a:pt x="1397000" y="3333532"/>
                  </a:cubicBezTo>
                  <a:cubicBezTo>
                    <a:pt x="2168542" y="3333532"/>
                    <a:pt x="2794000" y="2587296"/>
                    <a:pt x="2794000" y="1666766"/>
                  </a:cubicBezTo>
                  <a:cubicBezTo>
                    <a:pt x="2794000" y="746237"/>
                    <a:pt x="2168542" y="0"/>
                    <a:pt x="1397000" y="0"/>
                  </a:cubicBezTo>
                  <a:close/>
                </a:path>
              </a:pathLst>
            </a:custGeom>
            <a:blipFill>
              <a:blip r:embed="rId5"/>
              <a:stretch>
                <a:fillRect l="-9655" t="0" r="-965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810250" y="6279349"/>
            <a:ext cx="2095500" cy="2531276"/>
            <a:chOff x="0" y="0"/>
            <a:chExt cx="2794000" cy="33750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94000" cy="3375035"/>
            </a:xfrm>
            <a:custGeom>
              <a:avLst/>
              <a:gdLst/>
              <a:ahLst/>
              <a:cxnLst/>
              <a:rect r="r" b="b" t="t" l="l"/>
              <a:pathLst>
                <a:path h="3375035" w="2794000">
                  <a:moveTo>
                    <a:pt x="1397000" y="0"/>
                  </a:moveTo>
                  <a:cubicBezTo>
                    <a:pt x="625458" y="0"/>
                    <a:pt x="0" y="755527"/>
                    <a:pt x="0" y="1687517"/>
                  </a:cubicBezTo>
                  <a:cubicBezTo>
                    <a:pt x="0" y="2619508"/>
                    <a:pt x="625458" y="3375035"/>
                    <a:pt x="1397000" y="3375035"/>
                  </a:cubicBezTo>
                  <a:cubicBezTo>
                    <a:pt x="2168542" y="3375035"/>
                    <a:pt x="2794000" y="2619508"/>
                    <a:pt x="2794000" y="1687517"/>
                  </a:cubicBezTo>
                  <a:cubicBezTo>
                    <a:pt x="2794000" y="755527"/>
                    <a:pt x="2168542" y="0"/>
                    <a:pt x="1397000" y="0"/>
                  </a:cubicBezTo>
                  <a:close/>
                </a:path>
              </a:pathLst>
            </a:custGeom>
            <a:blipFill>
              <a:blip r:embed="rId6"/>
              <a:stretch>
                <a:fillRect l="-885" t="0" r="-885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429750" y="6167601"/>
            <a:ext cx="2095500" cy="2500149"/>
            <a:chOff x="0" y="0"/>
            <a:chExt cx="2794000" cy="333353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94000" cy="3333532"/>
            </a:xfrm>
            <a:custGeom>
              <a:avLst/>
              <a:gdLst/>
              <a:ahLst/>
              <a:cxnLst/>
              <a:rect r="r" b="b" t="t" l="l"/>
              <a:pathLst>
                <a:path h="3333532" w="2794000">
                  <a:moveTo>
                    <a:pt x="1397000" y="0"/>
                  </a:moveTo>
                  <a:cubicBezTo>
                    <a:pt x="625458" y="0"/>
                    <a:pt x="0" y="746237"/>
                    <a:pt x="0" y="1666766"/>
                  </a:cubicBezTo>
                  <a:cubicBezTo>
                    <a:pt x="0" y="2587296"/>
                    <a:pt x="625458" y="3333532"/>
                    <a:pt x="1397000" y="3333532"/>
                  </a:cubicBezTo>
                  <a:cubicBezTo>
                    <a:pt x="2168542" y="3333532"/>
                    <a:pt x="2794000" y="2587296"/>
                    <a:pt x="2794000" y="1666766"/>
                  </a:cubicBezTo>
                  <a:cubicBezTo>
                    <a:pt x="2794000" y="746237"/>
                    <a:pt x="2168542" y="0"/>
                    <a:pt x="1397000" y="0"/>
                  </a:cubicBezTo>
                  <a:close/>
                </a:path>
              </a:pathLst>
            </a:custGeom>
            <a:blipFill>
              <a:blip r:embed="rId7"/>
              <a:stretch>
                <a:fillRect l="-56053" t="0" r="-56053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343025" y="762000"/>
            <a:ext cx="1143000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72"/>
              </a:lnSpc>
              <a:spcBef>
                <a:spcPct val="0"/>
              </a:spcBef>
            </a:pPr>
            <a:r>
              <a:rPr lang="en-US" sz="5060" strike="noStrike" u="none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PRESIDENTES Y CHAIRMAN DE AHPSI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4292853" y="768653"/>
            <a:ext cx="2966447" cy="3128675"/>
          </a:xfrm>
          <a:custGeom>
            <a:avLst/>
            <a:gdLst/>
            <a:ahLst/>
            <a:cxnLst/>
            <a:rect r="r" b="b" t="t" l="l"/>
            <a:pathLst>
              <a:path h="3128675" w="2966447">
                <a:moveTo>
                  <a:pt x="0" y="0"/>
                </a:moveTo>
                <a:lnTo>
                  <a:pt x="2966447" y="0"/>
                </a:lnTo>
                <a:lnTo>
                  <a:pt x="2966447" y="3128675"/>
                </a:lnTo>
                <a:lnTo>
                  <a:pt x="0" y="31286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43025" y="1524000"/>
            <a:ext cx="952500" cy="57150"/>
            <a:chOff x="0" y="0"/>
            <a:chExt cx="1270000" cy="76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0000" cy="76200"/>
            </a:xfrm>
            <a:custGeom>
              <a:avLst/>
              <a:gdLst/>
              <a:ahLst/>
              <a:cxnLst/>
              <a:rect r="r" b="b" t="t" l="l"/>
              <a:pathLst>
                <a:path h="76200" w="1270000">
                  <a:moveTo>
                    <a:pt x="0" y="0"/>
                  </a:moveTo>
                  <a:lnTo>
                    <a:pt x="1270000" y="0"/>
                  </a:lnTo>
                  <a:lnTo>
                    <a:pt x="1270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2BA2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43025" y="3048000"/>
            <a:ext cx="4762500" cy="4762500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" y="0"/>
                  </a:moveTo>
                  <a:lnTo>
                    <a:pt x="5715000" y="0"/>
                  </a:lnTo>
                  <a:cubicBezTo>
                    <a:pt x="6065701" y="0"/>
                    <a:pt x="6350000" y="284299"/>
                    <a:pt x="6350000" y="635000"/>
                  </a:cubicBezTo>
                  <a:lnTo>
                    <a:pt x="6350000" y="5715000"/>
                  </a:lnTo>
                  <a:cubicBezTo>
                    <a:pt x="6350000" y="6065701"/>
                    <a:pt x="6065701" y="6350000"/>
                    <a:pt x="5715000" y="6350000"/>
                  </a:cubicBezTo>
                  <a:lnTo>
                    <a:pt x="635000" y="6350000"/>
                  </a:lnTo>
                  <a:cubicBezTo>
                    <a:pt x="284299" y="6350000"/>
                    <a:pt x="0" y="6065701"/>
                    <a:pt x="0" y="5715000"/>
                  </a:cubicBezTo>
                  <a:lnTo>
                    <a:pt x="0" y="635000"/>
                  </a:lnTo>
                  <a:cubicBezTo>
                    <a:pt x="0" y="284299"/>
                    <a:pt x="284299" y="0"/>
                    <a:pt x="635000" y="0"/>
                  </a:cubicBezTo>
                  <a:close/>
                </a:path>
              </a:pathLst>
            </a:custGeom>
            <a:solidFill>
              <a:srgbClr val="184A5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2771775" y="4476750"/>
            <a:ext cx="1905000" cy="19050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9715500"/>
            <a:ext cx="18288000" cy="571500"/>
            <a:chOff x="0" y="0"/>
            <a:chExt cx="24384000" cy="762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762000"/>
            </a:xfrm>
            <a:custGeom>
              <a:avLst/>
              <a:gdLst/>
              <a:ahLst/>
              <a:cxnLst/>
              <a:rect r="r" b="b" t="t" l="l"/>
              <a:pathLst>
                <a:path h="762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E2BA2E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343025" y="1926538"/>
            <a:ext cx="4943475" cy="6310896"/>
          </a:xfrm>
          <a:custGeom>
            <a:avLst/>
            <a:gdLst/>
            <a:ahLst/>
            <a:cxnLst/>
            <a:rect r="r" b="b" t="t" l="l"/>
            <a:pathLst>
              <a:path h="6310896" w="4943475">
                <a:moveTo>
                  <a:pt x="0" y="0"/>
                </a:moveTo>
                <a:lnTo>
                  <a:pt x="4943475" y="0"/>
                </a:lnTo>
                <a:lnTo>
                  <a:pt x="4943475" y="6310896"/>
                </a:lnTo>
                <a:lnTo>
                  <a:pt x="0" y="6310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9" t="0" r="-489" b="-18722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43025" y="762000"/>
            <a:ext cx="1143000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72"/>
              </a:lnSpc>
              <a:spcBef>
                <a:spcPct val="0"/>
              </a:spcBef>
            </a:pPr>
            <a:r>
              <a:rPr lang="en-US" sz="5060" strike="noStrike" u="none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PREMIO MARCOS CHARLES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08695" y="1888438"/>
            <a:ext cx="9525000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59"/>
              </a:lnSpc>
              <a:spcBef>
                <a:spcPct val="0"/>
              </a:spcBef>
            </a:pPr>
            <a:r>
              <a:rPr lang="en-US" sz="1899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Reconocimiento a la excelencia y dedicación de profesionales hispanos que han contribuido significativamente al bienestar de nuestra comunidad.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143750" y="3238500"/>
            <a:ext cx="857250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184A5F"/>
                </a:solidFill>
                <a:latin typeface="Anton"/>
                <a:ea typeface="Anton"/>
                <a:cs typeface="Anton"/>
                <a:sym typeface="Anton"/>
              </a:rPr>
              <a:t>Sobre el Premio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43750" y="3667125"/>
            <a:ext cx="8572500" cy="1167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9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El Premio Marcos Charles es el máximo reconocimiento otorgado por AHPSI a profesionales hispanos de la salud que han demostrado un compromiso excepcional con el servicio comunitario, la excelencia profesional y el liderazgo en la promoción de la salud hispana.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143750" y="4962525"/>
            <a:ext cx="857250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9"/>
              </a:lnSpc>
              <a:spcBef>
                <a:spcPct val="0"/>
              </a:spcBef>
            </a:pPr>
            <a:r>
              <a:rPr lang="en-US" sz="2199" strike="noStrike" u="none">
                <a:solidFill>
                  <a:srgbClr val="184A5F"/>
                </a:solidFill>
                <a:latin typeface="Anton"/>
                <a:ea typeface="Anton"/>
                <a:cs typeface="Anton"/>
                <a:sym typeface="Anton"/>
              </a:rPr>
              <a:t>Criterios de Selección: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43750" y="5267325"/>
            <a:ext cx="8572500" cy="151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• Trayectoria destacada en el campo de la salud</a:t>
            </a:r>
          </a:p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• Contribución significativa a la comunidad hispana</a:t>
            </a:r>
          </a:p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• Liderazgo y mentoría de nuevos profesionales</a:t>
            </a:r>
          </a:p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• Compromiso con la misión y valores de AHPSI</a:t>
            </a:r>
          </a:p>
          <a:p>
            <a:pPr algn="l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• Innovación en programas de salud comunitaria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86500" y="9753600"/>
            <a:ext cx="5715000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80"/>
              </a:lnSpc>
              <a:spcBef>
                <a:spcPct val="0"/>
              </a:spcBef>
            </a:pPr>
            <a:r>
              <a:rPr lang="en-US" sz="1400" strike="noStrike" u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AHPSI - Honrando la Excelencia en Salud Hispana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504723" y="5973274"/>
            <a:ext cx="8783277" cy="4313726"/>
            <a:chOff x="0" y="0"/>
            <a:chExt cx="11711036" cy="5751635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0" t="6918" r="0" b="6918"/>
            <a:stretch>
              <a:fillRect/>
            </a:stretch>
          </p:blipFill>
          <p:spPr>
            <a:xfrm flipH="false" flipV="false">
              <a:off x="0" y="0"/>
              <a:ext cx="11711036" cy="5751635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316720" y="877506"/>
            <a:ext cx="6186287" cy="4639715"/>
          </a:xfrm>
          <a:custGeom>
            <a:avLst/>
            <a:gdLst/>
            <a:ahLst/>
            <a:cxnLst/>
            <a:rect r="r" b="b" t="t" l="l"/>
            <a:pathLst>
              <a:path h="4639715" w="6186287">
                <a:moveTo>
                  <a:pt x="0" y="0"/>
                </a:moveTo>
                <a:lnTo>
                  <a:pt x="6186287" y="0"/>
                </a:lnTo>
                <a:lnTo>
                  <a:pt x="6186287" y="4639715"/>
                </a:lnTo>
                <a:lnTo>
                  <a:pt x="0" y="46397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861423" y="1375347"/>
            <a:ext cx="10580753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22"/>
              </a:lnSpc>
            </a:pPr>
            <a:r>
              <a:rPr lang="en-US" sz="4351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IMPACTO EN LA COMUNIDAD DE PROFESIONALES HISPANOS DE LA SALUD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61423" y="3839454"/>
            <a:ext cx="9392912" cy="1026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39"/>
              </a:lnSpc>
              <a:spcBef>
                <a:spcPct val="0"/>
              </a:spcBef>
            </a:pPr>
            <a:r>
              <a:rPr lang="en-US" b="true" sz="1956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Durante 35 años, AHPSI ha transformado el panorama de la salud hispana en Nueva York, apoyando a miles de profesionales y fortaleciendo la representación en el sector.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45613" y="6254262"/>
            <a:ext cx="6371420" cy="1102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41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Más de 5,000 profesionales hispanos de la salud han recibido apoyo directo a través de nuestros programas de desarrollo, mentorías y recursos educativos, incrementando significativamente su presencia en hospitales y clínicas de Nueva York.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5613" y="7942092"/>
            <a:ext cx="6371420" cy="826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41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 representación hispana en posiciones de liderazgo en salud ha aumentado un 40% en las últimas dos décadas gracias a las iniciativas de AHPSI.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18857" cy="4911090"/>
            <a:chOff x="0" y="0"/>
            <a:chExt cx="7091809" cy="654812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833" r="0" b="3833"/>
            <a:stretch>
              <a:fillRect/>
            </a:stretch>
          </p:blipFill>
          <p:spPr>
            <a:xfrm flipH="false" flipV="false">
              <a:off x="0" y="0"/>
              <a:ext cx="7091809" cy="654812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04723" y="5973274"/>
            <a:ext cx="8783277" cy="4313726"/>
            <a:chOff x="0" y="0"/>
            <a:chExt cx="11711036" cy="5751635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6918" r="0" b="6918"/>
            <a:stretch>
              <a:fillRect/>
            </a:stretch>
          </p:blipFill>
          <p:spPr>
            <a:xfrm flipH="false" flipV="false">
              <a:off x="0" y="0"/>
              <a:ext cx="11711036" cy="5751635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6861423" y="1384872"/>
            <a:ext cx="9392912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77"/>
              </a:lnSpc>
            </a:pPr>
            <a:r>
              <a:rPr lang="en-US" sz="5814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PROGRAMAS EDUCATIVOS Y DE CAPACITACIÓN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1423" y="3848979"/>
            <a:ext cx="8331357" cy="1153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7"/>
              </a:lnSpc>
              <a:spcBef>
                <a:spcPct val="0"/>
              </a:spcBef>
            </a:pPr>
            <a:r>
              <a:rPr lang="en-US" b="true" sz="2198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AHPSI ofrece una amplia gama de oportunidades educativas diseñadas para impulsar el desarrollo profesional de los hispanos en el campo de la salud.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5613" y="6254262"/>
            <a:ext cx="6485097" cy="1249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8"/>
              </a:lnSpc>
              <a:spcBef>
                <a:spcPct val="0"/>
              </a:spcBef>
            </a:pPr>
            <a:r>
              <a:rPr lang="en-US" b="true" sz="17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Talleres y Seminarios:</a:t>
            </a:r>
            <a:r>
              <a:rPr lang="en-US" sz="179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Ofrecemos cursos especializados en liderazgo, actualización clínica y habilidades profesionales. Nuestros programas de becas apoyan a estudiantes hispanos comprometidos con carreras en salud.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5613" y="7942092"/>
            <a:ext cx="6584565" cy="935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18"/>
              </a:lnSpc>
              <a:spcBef>
                <a:spcPct val="0"/>
              </a:spcBef>
            </a:pPr>
            <a:r>
              <a:rPr lang="en-US" b="true" sz="17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Alianzas Educativas: </a:t>
            </a:r>
            <a:r>
              <a:rPr lang="en-US" sz="179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Colaboramos con universidades y hospitales reconocidos para ofrecer certificaciones y programas de educación continua acreditados.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719785" y="3436716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946333" y="1384872"/>
            <a:ext cx="11571318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77"/>
              </a:lnSpc>
            </a:pPr>
            <a:r>
              <a:rPr lang="en-US" sz="5814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PROGRAMAS EDUCATIVOS Y DE CAPACITACIÓN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351773" y="2993663"/>
            <a:ext cx="13584455" cy="6264637"/>
          </a:xfrm>
          <a:custGeom>
            <a:avLst/>
            <a:gdLst/>
            <a:ahLst/>
            <a:cxnLst/>
            <a:rect r="r" b="b" t="t" l="l"/>
            <a:pathLst>
              <a:path h="6264637" w="13584455">
                <a:moveTo>
                  <a:pt x="0" y="0"/>
                </a:moveTo>
                <a:lnTo>
                  <a:pt x="13584454" y="0"/>
                </a:lnTo>
                <a:lnTo>
                  <a:pt x="13584454" y="6264637"/>
                </a:lnTo>
                <a:lnTo>
                  <a:pt x="0" y="6264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5741" r="0" b="-1873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946333" y="1375347"/>
            <a:ext cx="11571318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97"/>
              </a:lnSpc>
            </a:pPr>
            <a:r>
              <a:rPr lang="en-US" sz="5414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PROGRAMAS EDUCATIVOS Y DE CAPACITACIÓN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90575" y="7364"/>
            <a:ext cx="9797425" cy="4701177"/>
            <a:chOff x="0" y="0"/>
            <a:chExt cx="13063234" cy="626823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254" t="5817" r="0" b="871"/>
            <a:stretch>
              <a:fillRect/>
            </a:stretch>
          </p:blipFill>
          <p:spPr>
            <a:xfrm flipH="false" flipV="false">
              <a:off x="0" y="0"/>
              <a:ext cx="13063234" cy="6268236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7470316" y="3356547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60145" y="4801713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5613" y="1375347"/>
            <a:ext cx="5822776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8"/>
              </a:lnSpc>
            </a:pPr>
            <a:r>
              <a:rPr lang="en-US" sz="5406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INICIATIVAS DE ALCANCE COMUNITARIO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5613" y="4030479"/>
            <a:ext cx="5295396" cy="147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8"/>
              </a:lnSpc>
              <a:spcBef>
                <a:spcPct val="0"/>
              </a:spcBef>
            </a:pPr>
            <a:r>
              <a:rPr lang="en-US" b="true" sz="2105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AHPSI lleva 35 años comprometida con la salud de las familias hispanas, ofreciendo servicios accesibles y programas de prevención que transforman vidas.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45613" y="6244737"/>
            <a:ext cx="6371420" cy="143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07"/>
              </a:lnSpc>
              <a:spcBef>
                <a:spcPct val="0"/>
              </a:spcBef>
            </a:pPr>
            <a:r>
              <a:rPr lang="en-US" b="true" sz="164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Jornadas de Salud y Prevención: Organizamos ferias de salud gratuitas con exámenes médicos, vacunaciones, pruebas de detección temprana y consultas con profesionales hispanos que entienden las necesidades culturales de nuestra comunidad.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45613" y="7932567"/>
            <a:ext cx="6371420" cy="863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07"/>
              </a:lnSpc>
              <a:spcBef>
                <a:spcPct val="0"/>
              </a:spcBef>
            </a:pPr>
            <a:r>
              <a:rPr lang="en-US" b="true" sz="164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Campañas de Concienciación: Educamos sobre diabetes, hipertensión y enfermedades cardíacas. Servicios accesibles para familias hispanas sin seguro médico.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70316" y="3356547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55" y="3287629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48450" y="3287629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5" y="0"/>
                </a:lnTo>
                <a:lnTo>
                  <a:pt x="7960895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87114" y="1028700"/>
            <a:ext cx="5822776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8"/>
              </a:lnSpc>
            </a:pPr>
            <a:r>
              <a:rPr lang="en-US" sz="5406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INICIATIVAS DE ALCANCE COMUNITARIO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08358" y="6068573"/>
            <a:ext cx="5214771" cy="3086100"/>
            <a:chOff x="0" y="0"/>
            <a:chExt cx="137343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536614" y="6068573"/>
            <a:ext cx="5214771" cy="3086100"/>
            <a:chOff x="0" y="0"/>
            <a:chExt cx="137343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864871" y="6068573"/>
            <a:ext cx="5214771" cy="3086100"/>
            <a:chOff x="0" y="0"/>
            <a:chExt cx="1373438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150521" y="0"/>
            <a:ext cx="8137479" cy="4911090"/>
            <a:chOff x="0" y="0"/>
            <a:chExt cx="10849972" cy="6548120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2776" t="0" r="2776" b="0"/>
            <a:stretch>
              <a:fillRect/>
            </a:stretch>
          </p:blipFill>
          <p:spPr>
            <a:xfrm flipH="false" flipV="false">
              <a:off x="0" y="0"/>
              <a:ext cx="10849972" cy="6548120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7436169" y="-367778"/>
            <a:ext cx="3415662" cy="1743125"/>
            <a:chOff x="0" y="0"/>
            <a:chExt cx="899598" cy="45909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345613" y="1375347"/>
            <a:ext cx="8134115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12"/>
              </a:lnSpc>
            </a:pPr>
            <a:r>
              <a:rPr lang="en-US" sz="4760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OPORTUNIDADES DE DESARROLLO PROFESIONAL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88899" y="6650234"/>
            <a:ext cx="3540512" cy="341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7"/>
              </a:lnSpc>
              <a:spcBef>
                <a:spcPct val="0"/>
              </a:spcBef>
            </a:pPr>
            <a:r>
              <a:rPr lang="en-US" b="true" sz="1933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Networking y Mentorías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88899" y="7201413"/>
            <a:ext cx="3853690" cy="1138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845"/>
              </a:lnSpc>
              <a:spcBef>
                <a:spcPct val="0"/>
              </a:spcBef>
            </a:pPr>
            <a:r>
              <a:rPr lang="en-US" sz="131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Conectamos a profesionales hispanos de la salud con mentores experimentados y oportunidades de networking. Nuestros eventos facilitan relaciones profesionales duraderas que impulsan carreras y abren puertas en el sector salud.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17155" y="6650234"/>
            <a:ext cx="3853690" cy="341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7"/>
              </a:lnSpc>
              <a:spcBef>
                <a:spcPct val="0"/>
              </a:spcBef>
            </a:pPr>
            <a:r>
              <a:rPr lang="en-US" b="true" sz="193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Conferencias Profesionales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17155" y="7201413"/>
            <a:ext cx="3853690" cy="1138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845"/>
              </a:lnSpc>
              <a:spcBef>
                <a:spcPct val="0"/>
              </a:spcBef>
            </a:pPr>
            <a:r>
              <a:rPr lang="en-US" sz="131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Organizamos conferencias y encuentros anuales donde los miembros comparten conocimientos, aprenden de expertos y se mantienen actualizados sobre las últimas tendencias en salud y liderazgo profesional.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545411" y="6650234"/>
            <a:ext cx="3708923" cy="341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7"/>
              </a:lnSpc>
              <a:spcBef>
                <a:spcPct val="0"/>
              </a:spcBef>
            </a:pPr>
            <a:r>
              <a:rPr lang="en-US" b="true" sz="1933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Recursos de Liderazgo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545411" y="7201413"/>
            <a:ext cx="3853690" cy="1138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845"/>
              </a:lnSpc>
              <a:spcBef>
                <a:spcPct val="0"/>
              </a:spcBef>
            </a:pPr>
            <a:r>
              <a:rPr lang="en-US" sz="131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Ofrecemos herramientas y programas diseñados para el crecimiento laboral y desarrollo de habilidades de liderazgo. Desde talleres ejecutivos hasta recursos digitales para avanzar en tu carrera profesional.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973274"/>
            <a:ext cx="8783277" cy="4313726"/>
            <a:chOff x="0" y="0"/>
            <a:chExt cx="11711036" cy="575163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3347" r="0" b="13347"/>
            <a:stretch>
              <a:fillRect/>
            </a:stretch>
          </p:blipFill>
          <p:spPr>
            <a:xfrm flipH="false" flipV="false">
              <a:off x="0" y="0"/>
              <a:ext cx="11711036" cy="575163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3753061" y="0"/>
            <a:ext cx="4534939" cy="4911090"/>
            <a:chOff x="0" y="0"/>
            <a:chExt cx="6046585" cy="654812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3829" t="0" r="3829" b="0"/>
            <a:stretch>
              <a:fillRect/>
            </a:stretch>
          </p:blipFill>
          <p:spPr>
            <a:xfrm flipH="false" flipV="false">
              <a:off x="0" y="0"/>
              <a:ext cx="6046585" cy="654812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10540414" y="6337969"/>
            <a:ext cx="238230" cy="238230"/>
          </a:xfrm>
          <a:custGeom>
            <a:avLst/>
            <a:gdLst/>
            <a:ahLst/>
            <a:cxnLst/>
            <a:rect r="r" b="b" t="t" l="l"/>
            <a:pathLst>
              <a:path h="238230" w="238230">
                <a:moveTo>
                  <a:pt x="0" y="0"/>
                </a:moveTo>
                <a:lnTo>
                  <a:pt x="238231" y="0"/>
                </a:lnTo>
                <a:lnTo>
                  <a:pt x="238231" y="238231"/>
                </a:lnTo>
                <a:lnTo>
                  <a:pt x="0" y="23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540414" y="6827628"/>
            <a:ext cx="238230" cy="238230"/>
          </a:xfrm>
          <a:custGeom>
            <a:avLst/>
            <a:gdLst/>
            <a:ahLst/>
            <a:cxnLst/>
            <a:rect r="r" b="b" t="t" l="l"/>
            <a:pathLst>
              <a:path h="238230" w="238230">
                <a:moveTo>
                  <a:pt x="0" y="0"/>
                </a:moveTo>
                <a:lnTo>
                  <a:pt x="238231" y="0"/>
                </a:lnTo>
                <a:lnTo>
                  <a:pt x="238231" y="238231"/>
                </a:lnTo>
                <a:lnTo>
                  <a:pt x="0" y="23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40414" y="7317287"/>
            <a:ext cx="238230" cy="238230"/>
          </a:xfrm>
          <a:custGeom>
            <a:avLst/>
            <a:gdLst/>
            <a:ahLst/>
            <a:cxnLst/>
            <a:rect r="r" b="b" t="t" l="l"/>
            <a:pathLst>
              <a:path h="238230" w="238230">
                <a:moveTo>
                  <a:pt x="0" y="0"/>
                </a:moveTo>
                <a:lnTo>
                  <a:pt x="238231" y="0"/>
                </a:lnTo>
                <a:lnTo>
                  <a:pt x="238231" y="238231"/>
                </a:lnTo>
                <a:lnTo>
                  <a:pt x="0" y="23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6449836" y="4250786"/>
            <a:ext cx="2066626" cy="2695957"/>
            <a:chOff x="0" y="0"/>
            <a:chExt cx="544296" cy="7100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4296" cy="710046"/>
            </a:xfrm>
            <a:custGeom>
              <a:avLst/>
              <a:gdLst/>
              <a:ahLst/>
              <a:cxnLst/>
              <a:rect r="r" b="b" t="t" l="l"/>
              <a:pathLst>
                <a:path h="710046" w="544296">
                  <a:moveTo>
                    <a:pt x="0" y="0"/>
                  </a:moveTo>
                  <a:lnTo>
                    <a:pt x="544296" y="0"/>
                  </a:lnTo>
                  <a:lnTo>
                    <a:pt x="544296" y="710046"/>
                  </a:lnTo>
                  <a:lnTo>
                    <a:pt x="0" y="710046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44296" cy="748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345613" y="1375347"/>
            <a:ext cx="11080951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8"/>
              </a:lnSpc>
            </a:pPr>
            <a:r>
              <a:rPr lang="en-US" sz="5406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ALIANZAS Y COLABORACIONES ESTRATÉGICAS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5613" y="2950573"/>
            <a:ext cx="10584231" cy="754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32"/>
              </a:lnSpc>
              <a:spcBef>
                <a:spcPct val="0"/>
              </a:spcBef>
            </a:pPr>
            <a:r>
              <a:rPr lang="en-US" b="true" sz="2165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AHPSI fortalece su impacto comunitario a través de alianzas estratégicas con instituciones líderes en salud y educación.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45613" y="4222211"/>
            <a:ext cx="10584231" cy="871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73"/>
              </a:lnSpc>
              <a:spcBef>
                <a:spcPct val="0"/>
              </a:spcBef>
            </a:pPr>
            <a:r>
              <a:rPr lang="en-US" sz="16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Nuestras colaboraciones con hospitales, universidades y organizaciones sin fines de lucro nos permiten desarrollar programas conjuntos que amplían el alcance de nuestros servicios y benefician a miles de familias hispanas en Nueva York.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76318" y="6248170"/>
            <a:ext cx="3915256" cy="37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32"/>
              </a:lnSpc>
              <a:spcBef>
                <a:spcPct val="0"/>
              </a:spcBef>
            </a:pPr>
            <a:r>
              <a:rPr lang="en-US" b="true" sz="2165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Hospitales y Centros Médicos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76318" y="6737829"/>
            <a:ext cx="3915256" cy="37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32"/>
              </a:lnSpc>
              <a:spcBef>
                <a:spcPct val="0"/>
              </a:spcBef>
            </a:pPr>
            <a:r>
              <a:rPr lang="en-US" b="true" sz="2165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Universidades e Instituciones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976318" y="7227488"/>
            <a:ext cx="3915256" cy="37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32"/>
              </a:lnSpc>
              <a:spcBef>
                <a:spcPct val="0"/>
              </a:spcBef>
            </a:pPr>
            <a:r>
              <a:rPr lang="en-US" b="true" sz="2165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ONGs y Organizaciones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540414" y="8216817"/>
            <a:ext cx="6353163" cy="871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73"/>
              </a:lnSpc>
              <a:spcBef>
                <a:spcPct val="0"/>
              </a:spcBef>
            </a:pPr>
            <a:r>
              <a:rPr lang="en-US" sz="16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Estos programas conjuntos y proyectos especiales han permitido fortalecer el impacto comunitario, creando redes de apoyo sostenibles para profesionales hispanos de la salud.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18857" cy="4911090"/>
            <a:chOff x="0" y="0"/>
            <a:chExt cx="7091809" cy="654812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833" r="0" b="3833"/>
            <a:stretch>
              <a:fillRect/>
            </a:stretch>
          </p:blipFill>
          <p:spPr>
            <a:xfrm flipH="false" flipV="false">
              <a:off x="0" y="0"/>
              <a:ext cx="7091809" cy="654812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08358" y="6068573"/>
            <a:ext cx="5214771" cy="3086100"/>
            <a:chOff x="0" y="0"/>
            <a:chExt cx="1373438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536614" y="6068573"/>
            <a:ext cx="5214771" cy="3086100"/>
            <a:chOff x="0" y="0"/>
            <a:chExt cx="1373438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864871" y="6068573"/>
            <a:ext cx="5214771" cy="3086100"/>
            <a:chOff x="0" y="0"/>
            <a:chExt cx="1373438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6861423" y="1375347"/>
            <a:ext cx="10397877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94"/>
              </a:lnSpc>
            </a:pPr>
            <a:r>
              <a:rPr lang="en-US" sz="6495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NUEVOS PROGRAMAS E INICIATIVAS FUTURAS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861423" y="3858504"/>
            <a:ext cx="9392912" cy="92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7"/>
              </a:lnSpc>
              <a:spcBef>
                <a:spcPct val="0"/>
              </a:spcBef>
            </a:pPr>
            <a:r>
              <a:rPr lang="en-US" b="true" sz="178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AHPSI continúa innovando con programas diseñados para preparar a la próxima generación de profesionales hispanos en salud y abordar las necesidades emergentes de nuestra comunidad.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88899" y="6669284"/>
            <a:ext cx="3540512" cy="297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7"/>
              </a:lnSpc>
              <a:spcBef>
                <a:spcPct val="0"/>
              </a:spcBef>
            </a:pPr>
            <a:r>
              <a:rPr lang="en-US" b="true" sz="1783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Nuevos Cursos y Certificaciones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88899" y="7191888"/>
            <a:ext cx="3853690" cy="1054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702"/>
              </a:lnSpc>
              <a:spcBef>
                <a:spcPct val="0"/>
              </a:spcBef>
            </a:pPr>
            <a:r>
              <a:rPr lang="en-US" sz="121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Programas de certificación en especialidades de alta demanda, cursos de actualización profesional en tecnologías médicas emergentes, y capacitaciones en liderazgo para profesionales hispanos que buscan avanzar en sus carreras.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217155" y="6669284"/>
            <a:ext cx="3853690" cy="297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7"/>
              </a:lnSpc>
              <a:spcBef>
                <a:spcPct val="0"/>
              </a:spcBef>
            </a:pPr>
            <a:r>
              <a:rPr lang="en-US" b="true" sz="178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Programas para Jóvenes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217155" y="7191888"/>
            <a:ext cx="3853690" cy="1054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702"/>
              </a:lnSpc>
              <a:spcBef>
                <a:spcPct val="0"/>
              </a:spcBef>
            </a:pPr>
            <a:r>
              <a:rPr lang="en-US" sz="121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Iniciativas de mentoría para estudiantes de secundaria y universidad interesados en carreras de salud, pasantías con profesionales establecidos, y becas para apoyar la formación académica de jóvenes hispanos talentosos.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545411" y="6669284"/>
            <a:ext cx="3708923" cy="297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7"/>
              </a:lnSpc>
              <a:spcBef>
                <a:spcPct val="0"/>
              </a:spcBef>
            </a:pPr>
            <a:r>
              <a:rPr lang="en-US" b="true" sz="1783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Salud Mental y Bienestar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545411" y="7191888"/>
            <a:ext cx="3853690" cy="1054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702"/>
              </a:lnSpc>
              <a:spcBef>
                <a:spcPct val="0"/>
              </a:spcBef>
            </a:pPr>
            <a:r>
              <a:rPr lang="en-US" sz="121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Nuevo enfoque integral en salud mental con talleres de bienestar emocional, recursos culturalmente sensibles para la comunidad hispana, y capacitación especializada para profesionales en atención de salud mental.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044529" y="6195366"/>
            <a:ext cx="5214771" cy="3086100"/>
            <a:chOff x="0" y="0"/>
            <a:chExt cx="1373438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3153515" y="5423823"/>
            <a:ext cx="5214771" cy="3086100"/>
            <a:chOff x="0" y="0"/>
            <a:chExt cx="1373438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5153058" y="2993663"/>
            <a:ext cx="7981883" cy="5966458"/>
          </a:xfrm>
          <a:custGeom>
            <a:avLst/>
            <a:gdLst/>
            <a:ahLst/>
            <a:cxnLst/>
            <a:rect r="r" b="b" t="t" l="l"/>
            <a:pathLst>
              <a:path h="5966458" w="7981883">
                <a:moveTo>
                  <a:pt x="0" y="0"/>
                </a:moveTo>
                <a:lnTo>
                  <a:pt x="7981884" y="0"/>
                </a:lnTo>
                <a:lnTo>
                  <a:pt x="7981884" y="5966458"/>
                </a:lnTo>
                <a:lnTo>
                  <a:pt x="0" y="5966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10480" y="1028700"/>
            <a:ext cx="7508815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94"/>
              </a:lnSpc>
            </a:pPr>
            <a:r>
              <a:rPr lang="en-US" sz="6495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PROGRAMAS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72352" y="2592520"/>
            <a:ext cx="9392912" cy="297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7"/>
              </a:lnSpc>
              <a:spcBef>
                <a:spcPct val="0"/>
              </a:spcBef>
            </a:pPr>
            <a:r>
              <a:rPr lang="en-US" b="true" sz="1783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88899" y="6669284"/>
            <a:ext cx="3540512" cy="297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7"/>
              </a:lnSpc>
              <a:spcBef>
                <a:spcPct val="0"/>
              </a:spcBef>
            </a:pPr>
            <a:r>
              <a:rPr lang="en-US" b="true" sz="1783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Nuevos Cursos y Certificaciones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88899" y="7191888"/>
            <a:ext cx="3853690" cy="1054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702"/>
              </a:lnSpc>
              <a:spcBef>
                <a:spcPct val="0"/>
              </a:spcBef>
            </a:pPr>
            <a:r>
              <a:rPr lang="en-US" sz="121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Programas de certificación en especialidades de alta demanda, cursos de actualización profesional en tecnologías médicas emergentes, y capacitaciones en liderazgo para profesionales hispanos que buscan avanzar en sus carreras.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18857" cy="4911090"/>
            <a:chOff x="0" y="0"/>
            <a:chExt cx="7091809" cy="654812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833" r="0" b="3833"/>
            <a:stretch>
              <a:fillRect/>
            </a:stretch>
          </p:blipFill>
          <p:spPr>
            <a:xfrm flipH="false" flipV="false">
              <a:off x="0" y="0"/>
              <a:ext cx="7091809" cy="654812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5760901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08358" y="6068573"/>
            <a:ext cx="5214771" cy="3086100"/>
            <a:chOff x="0" y="0"/>
            <a:chExt cx="1373438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536614" y="6068573"/>
            <a:ext cx="5214771" cy="3086100"/>
            <a:chOff x="0" y="0"/>
            <a:chExt cx="1373438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864871" y="6068573"/>
            <a:ext cx="5214771" cy="3086100"/>
            <a:chOff x="0" y="0"/>
            <a:chExt cx="1373438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3438" cy="812800"/>
            </a:xfrm>
            <a:custGeom>
              <a:avLst/>
              <a:gdLst/>
              <a:ahLst/>
              <a:cxnLst/>
              <a:rect r="r" b="b" t="t" l="l"/>
              <a:pathLst>
                <a:path h="812800" w="1373438">
                  <a:moveTo>
                    <a:pt x="0" y="0"/>
                  </a:moveTo>
                  <a:lnTo>
                    <a:pt x="1373438" y="0"/>
                  </a:lnTo>
                  <a:lnTo>
                    <a:pt x="137343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4A5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373438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6858000" y="1362075"/>
            <a:ext cx="75152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00"/>
              </a:lnSpc>
              <a:spcBef>
                <a:spcPct val="0"/>
              </a:spcBef>
            </a:pPr>
            <a:r>
              <a:rPr lang="en-US" sz="6500" strike="noStrike" u="none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NUEVOS PROGRAMAS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85950" y="7583048"/>
            <a:ext cx="3857625" cy="1534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44"/>
              </a:lnSpc>
              <a:spcBef>
                <a:spcPct val="0"/>
              </a:spcBef>
            </a:pPr>
            <a:r>
              <a:rPr lang="en-US" sz="1460" strike="noStrike" u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Programa completo de preparación para obtener la licencia CASAC (Credentialed Alcoholism and Substance Abuse Counselor). Incluye horas de capacitación, supervisión clínica y preparación para el examen estatal.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15187" y="7583048"/>
            <a:ext cx="3857625" cy="1534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44"/>
              </a:lnSpc>
              <a:spcBef>
                <a:spcPct val="0"/>
              </a:spcBef>
            </a:pPr>
            <a:r>
              <a:rPr lang="en-US" sz="146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Programa de certificación en Diagnostic Medical Sonography. Formación técnica especializada con práctica clínica supervisada para una carrera de alta demanda en el campo de la imagenología médica.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44425" y="7200900"/>
            <a:ext cx="3857625" cy="1277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44"/>
              </a:lnSpc>
              <a:spcBef>
                <a:spcPct val="0"/>
              </a:spcBef>
            </a:pPr>
            <a:r>
              <a:rPr lang="en-US" sz="1460" strike="noStrike" u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Guía completa y apoyo paso a paso para obtener la licencia de enfermería (RN/LPN). Incluye preparación para el NCLEX, orientación sobre requisitos estatales y mentoría personalizada.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58000" y="3857625"/>
            <a:ext cx="9401175" cy="612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1"/>
              </a:lnSpc>
              <a:spcBef>
                <a:spcPct val="0"/>
              </a:spcBef>
            </a:pPr>
            <a:r>
              <a:rPr lang="en-US" sz="1779" strike="noStrike" u="none">
                <a:solidFill>
                  <a:srgbClr val="404041"/>
                </a:solidFill>
                <a:latin typeface="Inter"/>
                <a:ea typeface="Inter"/>
                <a:cs typeface="Inter"/>
                <a:sym typeface="Inter"/>
              </a:rPr>
              <a:t>AHPSI se complace en anunciar tres nuevos programas diseñados para ampliar las oportunidades profesionales de nuestra comunidad hispana en el sector salud.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85950" y="6667500"/>
            <a:ext cx="3543300" cy="612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1"/>
              </a:lnSpc>
              <a:spcBef>
                <a:spcPct val="0"/>
              </a:spcBef>
            </a:pPr>
            <a:r>
              <a:rPr lang="en-US" b="true" sz="177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Licencia en Consejería de Alcohol y Drogas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219950" y="6667500"/>
            <a:ext cx="3857625" cy="612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1"/>
              </a:lnSpc>
              <a:spcBef>
                <a:spcPct val="0"/>
              </a:spcBef>
            </a:pPr>
            <a:r>
              <a:rPr lang="en-US" b="true" sz="1779" strike="noStrike" u="none">
                <a:solidFill>
                  <a:srgbClr val="404041"/>
                </a:solidFill>
                <a:latin typeface="Inter Bold"/>
                <a:ea typeface="Inter Bold"/>
                <a:cs typeface="Inter Bold"/>
                <a:sym typeface="Inter Bold"/>
              </a:rPr>
              <a:t>Certificación en Sonografía Médica Diagnóstica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544425" y="6667500"/>
            <a:ext cx="4082674" cy="29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91"/>
              </a:lnSpc>
              <a:spcBef>
                <a:spcPct val="0"/>
              </a:spcBef>
            </a:pPr>
            <a:r>
              <a:rPr lang="en-US" b="true" sz="1779" strike="noStrike" u="non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Pasos para Licencia de Enfermería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192780" y="-367778"/>
            <a:ext cx="3415662" cy="1743125"/>
            <a:chOff x="0" y="0"/>
            <a:chExt cx="899598" cy="4590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99598" cy="459095"/>
            </a:xfrm>
            <a:custGeom>
              <a:avLst/>
              <a:gdLst/>
              <a:ahLst/>
              <a:cxnLst/>
              <a:rect r="r" b="b" t="t" l="l"/>
              <a:pathLst>
                <a:path h="459095" w="899598">
                  <a:moveTo>
                    <a:pt x="0" y="0"/>
                  </a:moveTo>
                  <a:lnTo>
                    <a:pt x="899598" y="0"/>
                  </a:lnTo>
                  <a:lnTo>
                    <a:pt x="899598" y="459095"/>
                  </a:lnTo>
                  <a:lnTo>
                    <a:pt x="0" y="459095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99598" cy="497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458583" y="2500230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50632" y="-678249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45613" y="1365822"/>
            <a:ext cx="1146426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00"/>
              </a:lnSpc>
            </a:pPr>
            <a:r>
              <a:rPr lang="en-US" sz="6500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HISTORIAS DE ÉXITO Y TESTIMONIOS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45613" y="4020954"/>
            <a:ext cx="6552453" cy="118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20"/>
              </a:lnSpc>
              <a:spcBef>
                <a:spcPct val="0"/>
              </a:spcBef>
            </a:pPr>
            <a:r>
              <a:rPr lang="en-US" b="true" sz="2300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Las voces de quienes han sido parte de AHPSI reflejan el verdadero impacto de 35 años de dedicación al desarrollo profesional hispano.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45613" y="5867533"/>
            <a:ext cx="16441589" cy="62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"Gracias a AHPSI obtuve mi certificacion comom asistente Medico, luego pude insertarme en una clinica y pude dejar mi trabajo de taxista. Al ver mi desempeno el dueno de la clinica me ofrecio una beca para estudiar  enfermeria . Hoy soy un orgulloso RN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5613" y="7145788"/>
            <a:ext cx="16441589" cy="62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"El programa de mentoría cambió mi carrera. Encontré guía, apoyo y una comunidad que me impulsó a alcanzar mis metas profesionales y de liderazgo ya que me impulsaron a  involucramen en el colegio medico. Dr.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4867417" y="7995417"/>
            <a:ext cx="2561694" cy="1402180"/>
            <a:chOff x="0" y="0"/>
            <a:chExt cx="1484934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84934" cy="812800"/>
            </a:xfrm>
            <a:custGeom>
              <a:avLst/>
              <a:gdLst/>
              <a:ahLst/>
              <a:cxnLst/>
              <a:rect r="r" b="b" t="t" l="l"/>
              <a:pathLst>
                <a:path h="812800" w="1484934">
                  <a:moveTo>
                    <a:pt x="0" y="0"/>
                  </a:moveTo>
                  <a:lnTo>
                    <a:pt x="1484934" y="0"/>
                  </a:lnTo>
                  <a:lnTo>
                    <a:pt x="148493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8493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4911090"/>
            <a:chOff x="0" y="0"/>
            <a:chExt cx="24384000" cy="654812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6443" r="0" b="26443"/>
            <a:stretch>
              <a:fillRect/>
            </a:stretch>
          </p:blipFill>
          <p:spPr>
            <a:xfrm flipH="false" flipV="false">
              <a:off x="0" y="0"/>
              <a:ext cx="24384000" cy="654812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3810149" y="1028700"/>
            <a:ext cx="13449151" cy="8229600"/>
            <a:chOff x="0" y="0"/>
            <a:chExt cx="3542163" cy="21674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42163" cy="2167467"/>
            </a:xfrm>
            <a:custGeom>
              <a:avLst/>
              <a:gdLst/>
              <a:ahLst/>
              <a:cxnLst/>
              <a:rect r="r" b="b" t="t" l="l"/>
              <a:pathLst>
                <a:path h="2167467" w="3542163">
                  <a:moveTo>
                    <a:pt x="0" y="0"/>
                  </a:moveTo>
                  <a:lnTo>
                    <a:pt x="3542163" y="0"/>
                  </a:lnTo>
                  <a:lnTo>
                    <a:pt x="3542163" y="2167467"/>
                  </a:lnTo>
                  <a:lnTo>
                    <a:pt x="0" y="2167467"/>
                  </a:lnTo>
                  <a:close/>
                </a:path>
              </a:pathLst>
            </a:custGeom>
            <a:ln w="76200" cap="sq">
              <a:solidFill>
                <a:srgbClr val="E2BA2E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542163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697606" y="1028700"/>
            <a:ext cx="2561694" cy="1402180"/>
            <a:chOff x="0" y="0"/>
            <a:chExt cx="1484934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84934" cy="812800"/>
            </a:xfrm>
            <a:custGeom>
              <a:avLst/>
              <a:gdLst/>
              <a:ahLst/>
              <a:cxnLst/>
              <a:rect r="r" b="b" t="t" l="l"/>
              <a:pathLst>
                <a:path h="812800" w="1484934">
                  <a:moveTo>
                    <a:pt x="0" y="0"/>
                  </a:moveTo>
                  <a:lnTo>
                    <a:pt x="1484934" y="0"/>
                  </a:lnTo>
                  <a:lnTo>
                    <a:pt x="148493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2BA2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8493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5737507"/>
            <a:ext cx="493433" cy="493433"/>
          </a:xfrm>
          <a:custGeom>
            <a:avLst/>
            <a:gdLst/>
            <a:ahLst/>
            <a:cxnLst/>
            <a:rect r="r" b="b" t="t" l="l"/>
            <a:pathLst>
              <a:path h="493433" w="493433">
                <a:moveTo>
                  <a:pt x="0" y="0"/>
                </a:moveTo>
                <a:lnTo>
                  <a:pt x="493433" y="0"/>
                </a:lnTo>
                <a:lnTo>
                  <a:pt x="493433" y="493433"/>
                </a:lnTo>
                <a:lnTo>
                  <a:pt x="0" y="4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695443" y="5454015"/>
            <a:ext cx="11663233" cy="1360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124"/>
              </a:lnSpc>
              <a:spcBef>
                <a:spcPct val="0"/>
              </a:spcBef>
            </a:pPr>
            <a:r>
              <a:rPr lang="en-US" sz="7946">
                <a:solidFill>
                  <a:srgbClr val="404041"/>
                </a:solidFill>
                <a:latin typeface="Anton"/>
                <a:ea typeface="Anton"/>
                <a:cs typeface="Anton"/>
                <a:sym typeface="Anton"/>
              </a:rPr>
              <a:t>¡GRACIAS POR ACOMPAÑARNOS!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95443" y="6976972"/>
            <a:ext cx="11104173" cy="703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42"/>
              </a:lnSpc>
              <a:spcBef>
                <a:spcPct val="0"/>
              </a:spcBef>
            </a:pPr>
            <a:r>
              <a:rPr lang="en-US" b="true" sz="2030">
                <a:solidFill>
                  <a:srgbClr val="40404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ÚNASE A AHPSI Y SEA PARTE DE NUESTRA MISIÓN DE FORTALECER LA COMUNIDAD HISPANA DE PROFESIONALES DE LA SALUD. JUNTOS PODEMOS HACER LA DIFERENCIA.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086010" y="1427530"/>
            <a:ext cx="1784885" cy="207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93"/>
              </a:lnSpc>
              <a:spcBef>
                <a:spcPct val="0"/>
              </a:spcBef>
            </a:pPr>
            <a:r>
              <a:rPr lang="en-US" b="true" sz="1209" spc="-24">
                <a:solidFill>
                  <a:srgbClr val="404041"/>
                </a:solidFill>
                <a:latin typeface="Inter Bold"/>
                <a:ea typeface="Inter Bold"/>
                <a:cs typeface="Inter Bold"/>
                <a:sym typeface="Inter Bold"/>
              </a:rPr>
              <a:t>AHPSI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95443" y="8284214"/>
            <a:ext cx="1984847" cy="29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25"/>
              </a:lnSpc>
              <a:spcBef>
                <a:spcPct val="0"/>
              </a:spcBef>
            </a:pPr>
            <a:r>
              <a:rPr lang="en-US" sz="17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@AHPSINY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95443" y="7969889"/>
            <a:ext cx="1984847" cy="29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25"/>
              </a:lnSpc>
              <a:spcBef>
                <a:spcPct val="0"/>
              </a:spcBef>
            </a:pPr>
            <a:r>
              <a:rPr lang="en-US" sz="17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(212) 555-AHPS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59153" y="8284214"/>
            <a:ext cx="3088377" cy="29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25"/>
              </a:lnSpc>
              <a:spcBef>
                <a:spcPct val="0"/>
              </a:spcBef>
            </a:pPr>
            <a:r>
              <a:rPr lang="en-US" sz="17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info@ahpsi.org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59153" y="7969889"/>
            <a:ext cx="2874325" cy="29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25"/>
              </a:lnSpc>
              <a:spcBef>
                <a:spcPct val="0"/>
              </a:spcBef>
            </a:pPr>
            <a:r>
              <a:rPr lang="en-US" sz="17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www.ahpsi.org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677673" y="8284214"/>
            <a:ext cx="4290643" cy="29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25"/>
              </a:lnSpc>
              <a:spcBef>
                <a:spcPct val="0"/>
              </a:spcBef>
            </a:pPr>
            <a:r>
              <a:rPr lang="en-US" sz="17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Nueva York, NY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677673" y="7969889"/>
            <a:ext cx="2874325" cy="29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25"/>
              </a:lnSpc>
              <a:spcBef>
                <a:spcPct val="0"/>
              </a:spcBef>
            </a:pPr>
            <a:r>
              <a:rPr lang="en-US" sz="17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AHPSI - 37 Años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4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715250" y="3619500"/>
            <a:ext cx="2857500" cy="0"/>
          </a:xfrm>
          <a:prstGeom prst="line">
            <a:avLst/>
          </a:prstGeom>
          <a:ln cap="rnd" w="28575">
            <a:solidFill>
              <a:srgbClr val="E2BA2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2476500" y="4362450"/>
            <a:ext cx="13335000" cy="2235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958"/>
              </a:lnSpc>
              <a:spcBef>
                <a:spcPct val="0"/>
              </a:spcBef>
            </a:pPr>
            <a:r>
              <a:rPr lang="en-US" sz="4256" strike="noStrike" u="non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"Unidos en profesión, imparables en logros.</a:t>
            </a:r>
          </a:p>
          <a:p>
            <a:pPr algn="ctr" marL="0" indent="0" lvl="0">
              <a:lnSpc>
                <a:spcPts val="5958"/>
              </a:lnSpc>
              <a:spcBef>
                <a:spcPct val="0"/>
              </a:spcBef>
            </a:pPr>
            <a:r>
              <a:rPr lang="en-US" sz="4256" strike="noStrike" u="non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fuerza de nuestra unión es el camino hacia la excelencia."</a:t>
            </a:r>
          </a:p>
        </p:txBody>
      </p:sp>
      <p:sp>
        <p:nvSpPr>
          <p:cNvPr name="AutoShape 4" id="4"/>
          <p:cNvSpPr/>
          <p:nvPr/>
        </p:nvSpPr>
        <p:spPr>
          <a:xfrm>
            <a:off x="7715250" y="6667500"/>
            <a:ext cx="2857500" cy="0"/>
          </a:xfrm>
          <a:prstGeom prst="line">
            <a:avLst/>
          </a:prstGeom>
          <a:ln cap="rnd" w="28575">
            <a:solidFill>
              <a:srgbClr val="E2BA2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6286500" y="7143750"/>
            <a:ext cx="5715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E2BA2E"/>
                </a:solidFill>
                <a:latin typeface="Inter"/>
                <a:ea typeface="Inter"/>
                <a:cs typeface="Inter"/>
                <a:sym typeface="Inter"/>
              </a:rPr>
              <a:t>AHPSI - 37 Años Transformando Vidas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689078"/>
            <a:ext cx="2925320" cy="3234546"/>
          </a:xfrm>
          <a:custGeom>
            <a:avLst/>
            <a:gdLst/>
            <a:ahLst/>
            <a:cxnLst/>
            <a:rect r="r" b="b" t="t" l="l"/>
            <a:pathLst>
              <a:path h="3234546" w="2925320">
                <a:moveTo>
                  <a:pt x="0" y="0"/>
                </a:moveTo>
                <a:lnTo>
                  <a:pt x="2925320" y="0"/>
                </a:lnTo>
                <a:lnTo>
                  <a:pt x="2925320" y="3234546"/>
                </a:lnTo>
                <a:lnTo>
                  <a:pt x="0" y="3234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837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DAHKcY0i0DQ</dc:identifier>
  <dcterms:modified xsi:type="dcterms:W3CDTF">2011-08-01T06:04:30Z</dcterms:modified>
  <cp:revision>1</cp:revision>
  <dc:title>Presentación Dra . Rodriguez AHPSINY </dc:title>
</cp:coreProperties>
</file>