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4"/>
  </p:notesMasterIdLst>
  <p:sldIdLst>
    <p:sldId id="257" r:id="rId2"/>
    <p:sldId id="286" r:id="rId3"/>
    <p:sldId id="311" r:id="rId4"/>
    <p:sldId id="258" r:id="rId5"/>
    <p:sldId id="268" r:id="rId6"/>
    <p:sldId id="259" r:id="rId7"/>
    <p:sldId id="270" r:id="rId8"/>
    <p:sldId id="271" r:id="rId9"/>
    <p:sldId id="292" r:id="rId10"/>
    <p:sldId id="256" r:id="rId11"/>
    <p:sldId id="267" r:id="rId12"/>
    <p:sldId id="272" r:id="rId13"/>
    <p:sldId id="312" r:id="rId14"/>
    <p:sldId id="308" r:id="rId15"/>
    <p:sldId id="294" r:id="rId16"/>
    <p:sldId id="273" r:id="rId17"/>
    <p:sldId id="274" r:id="rId18"/>
    <p:sldId id="310" r:id="rId19"/>
    <p:sldId id="287" r:id="rId20"/>
    <p:sldId id="276" r:id="rId21"/>
    <p:sldId id="288" r:id="rId22"/>
    <p:sldId id="307" r:id="rId23"/>
    <p:sldId id="295" r:id="rId24"/>
    <p:sldId id="279" r:id="rId25"/>
    <p:sldId id="284" r:id="rId26"/>
    <p:sldId id="280" r:id="rId27"/>
    <p:sldId id="301" r:id="rId28"/>
    <p:sldId id="306" r:id="rId29"/>
    <p:sldId id="297" r:id="rId30"/>
    <p:sldId id="298" r:id="rId31"/>
    <p:sldId id="305" r:id="rId32"/>
    <p:sldId id="285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  <a:srgbClr val="D1D8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387"/>
    <p:restoredTop sz="94587"/>
  </p:normalViewPr>
  <p:slideViewPr>
    <p:cSldViewPr snapToGrid="0">
      <p:cViewPr varScale="1">
        <p:scale>
          <a:sx n="122" d="100"/>
          <a:sy n="122" d="100"/>
        </p:scale>
        <p:origin x="10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0CB2F2-CBAD-974F-A198-B40335157662}" type="datetimeFigureOut">
              <a:rPr lang="es-ES_tradnl" smtClean="0"/>
              <a:t>23/5/26</a:t>
            </a:fld>
            <a:endParaRPr lang="es-ES_trad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D9A87-2270-2847-94FD-456DF6EB34F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44611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00300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03940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3675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44066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39566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87271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259388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349913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307791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10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98048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11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148634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12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367037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13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437602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14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021016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15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188848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16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254257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17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380324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18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134897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19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36365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20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66249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21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703624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22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902572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23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787914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24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564883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25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785761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26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287188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27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161708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28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195736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29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721657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30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738463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31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359777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BD9A87-2270-2847-94FD-456DF6EB34F1}" type="slidenum">
              <a:rPr lang="es-ES_tradnl" smtClean="0"/>
              <a:t>32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43145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/>
              <a:t>5/23/26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5/23/26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/>
              <a:pPr/>
              <a:t>5/23/26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5/23/26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5/23/26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5/23/26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5/23/26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5/23/26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5/23/26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5/23/26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/>
              <a:pPr/>
              <a:t>5/23/26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/>
              <a:pPr/>
              <a:t>5/23/26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/>
              <a:pPr/>
              <a:t>5/23/26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5/23/26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5/23/26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5/23/26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/>
              <a:pPr/>
              <a:t>5/23/26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/>
              <a:pPr/>
              <a:t>5/23/26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72A24-C7F0-AD79-B929-346511152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143" y="3671299"/>
            <a:ext cx="11513713" cy="622815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el Eje Microbiota-Intestino-Cerebro</a:t>
            </a:r>
            <a:br>
              <a:rPr lang="es-ES" b="1" dirty="0"/>
            </a:br>
            <a:r>
              <a:rPr lang="es-ES" b="1" dirty="0"/>
              <a:t> </a:t>
            </a:r>
            <a:br>
              <a:rPr lang="es-ES" b="1" dirty="0"/>
            </a:br>
            <a:r>
              <a:rPr lang="es-ES" b="1" dirty="0"/>
              <a:t> y Síndrome Del Intestino Irritable</a:t>
            </a:r>
            <a:br>
              <a:rPr lang="es-ES" b="1" dirty="0"/>
            </a:br>
            <a:br>
              <a:rPr lang="es-ES" b="1" dirty="0"/>
            </a:br>
            <a:r>
              <a:rPr lang="es-ES" b="1" dirty="0"/>
              <a:t>  </a:t>
            </a:r>
            <a:br>
              <a:rPr lang="es-ES" b="1" dirty="0"/>
            </a:br>
            <a:br>
              <a:rPr lang="es-ES" b="1" dirty="0"/>
            </a:br>
            <a:br>
              <a:rPr lang="es-ES" b="1" dirty="0"/>
            </a:br>
            <a:endParaRPr lang="es-ES_tradnl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C852E-1052-782F-1BF4-6C192C5B6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5595870"/>
            <a:ext cx="9192296" cy="622815"/>
          </a:xfrm>
        </p:spPr>
        <p:txBody>
          <a:bodyPr/>
          <a:lstStyle/>
          <a:p>
            <a:r>
              <a:rPr lang="es-ES_tradnl" b="1" dirty="0"/>
              <a:t>VICTOR ACOSTA, BS. MS.ED. MS.ED. RD, CDN, CDCES, TVI. FAND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350388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BA8B6-D669-3245-09BA-3F6E25AA7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397" y="1673699"/>
            <a:ext cx="10820400" cy="4874455"/>
          </a:xfrm>
        </p:spPr>
        <p:txBody>
          <a:bodyPr>
            <a:normAutofit fontScale="92500" lnSpcReduction="20000"/>
          </a:bodyPr>
          <a:lstStyle/>
          <a:p>
            <a:r>
              <a:rPr lang="es-ES_tradnl" sz="4000" b="1" dirty="0"/>
              <a:t> </a:t>
            </a:r>
            <a:r>
              <a:rPr lang="es-ES" sz="4000" b="1" dirty="0"/>
              <a:t>Eje Microbiota-Intestino-Cerebro</a:t>
            </a:r>
            <a:endParaRPr lang="es-ES_tradnl" sz="4000" b="1" dirty="0"/>
          </a:p>
          <a:p>
            <a:endParaRPr lang="es-ES_tradnl" dirty="0"/>
          </a:p>
          <a:p>
            <a:r>
              <a:rPr lang="es-ES_tradnl" sz="4000" b="1" dirty="0"/>
              <a:t> S</a:t>
            </a:r>
            <a:r>
              <a:rPr lang="es-ES" sz="4000" b="1" dirty="0" err="1"/>
              <a:t>índrome</a:t>
            </a:r>
            <a:r>
              <a:rPr lang="es-ES" sz="4000" b="1" dirty="0"/>
              <a:t> del Intestino Irritable(SII)</a:t>
            </a:r>
          </a:p>
          <a:p>
            <a:endParaRPr lang="es-ES_tradnl" sz="4000" dirty="0"/>
          </a:p>
          <a:p>
            <a:r>
              <a:rPr lang="es-ES_tradnl" sz="4000" b="1" dirty="0"/>
              <a:t> La dieta  FODMAP </a:t>
            </a:r>
          </a:p>
          <a:p>
            <a:endParaRPr lang="es-ES_tradnl" sz="4000" b="1" dirty="0"/>
          </a:p>
          <a:p>
            <a:r>
              <a:rPr lang="es-ES_tradnl" sz="4000" b="1" dirty="0"/>
              <a:t> Fármacos para SII</a:t>
            </a:r>
          </a:p>
          <a:p>
            <a:endParaRPr lang="es-ES_tradnl" sz="4000" b="1" dirty="0"/>
          </a:p>
          <a:p>
            <a:r>
              <a:rPr lang="es-ES_tradnl" sz="4000" b="1" dirty="0"/>
              <a:t> Estimulación del Nervio Vago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6573F80-9917-D92B-8427-3BE214EC8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6786" y="197214"/>
            <a:ext cx="4498428" cy="1293028"/>
          </a:xfrm>
        </p:spPr>
        <p:txBody>
          <a:bodyPr>
            <a:normAutofit/>
          </a:bodyPr>
          <a:lstStyle/>
          <a:p>
            <a:pPr algn="ctr"/>
            <a:r>
              <a:rPr lang="es-ES_tradnl" sz="4400" b="1" noProof="0" dirty="0"/>
              <a:t>Objetivos</a:t>
            </a:r>
          </a:p>
        </p:txBody>
      </p:sp>
    </p:spTree>
    <p:extLst>
      <p:ext uri="{BB962C8B-B14F-4D97-AF65-F5344CB8AC3E}">
        <p14:creationId xmlns:p14="http://schemas.microsoft.com/office/powerpoint/2010/main" val="1125320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A2D4F-0BC6-CDDF-922B-589670017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85" y="639315"/>
            <a:ext cx="10498015" cy="1293028"/>
          </a:xfrm>
        </p:spPr>
        <p:txBody>
          <a:bodyPr/>
          <a:lstStyle/>
          <a:p>
            <a:r>
              <a:rPr lang="es-ES_tradnl" b="1" dirty="0"/>
              <a:t>Conoce Ud. Una persona con..</a:t>
            </a:r>
            <a:r>
              <a:rPr lang="es-ES_tradnl" dirty="0"/>
              <a:t>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D141E-3F00-C2F7-9D39-56CDB9B63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092" y="1932343"/>
            <a:ext cx="11834446" cy="4784979"/>
          </a:xfrm>
        </p:spPr>
        <p:txBody>
          <a:bodyPr>
            <a:normAutofit/>
          </a:bodyPr>
          <a:lstStyle/>
          <a:p>
            <a:r>
              <a:rPr lang="es-ES_tradnl" sz="4000" b="1" dirty="0"/>
              <a:t> Mariposa en el estomago</a:t>
            </a:r>
          </a:p>
          <a:p>
            <a:r>
              <a:rPr lang="es-ES_tradnl" sz="4000" b="1" dirty="0"/>
              <a:t> </a:t>
            </a:r>
            <a:r>
              <a:rPr lang="en-US" sz="4000" b="1" dirty="0" err="1"/>
              <a:t>Borborigmos</a:t>
            </a:r>
            <a:endParaRPr lang="es-ES_tradnl" sz="4000" b="1" dirty="0"/>
          </a:p>
          <a:p>
            <a:r>
              <a:rPr lang="es-ES_tradnl" sz="4000" b="1" dirty="0"/>
              <a:t> Dolor estomacal </a:t>
            </a:r>
            <a:endParaRPr lang="en-US" sz="4000" b="1" dirty="0"/>
          </a:p>
          <a:p>
            <a:r>
              <a:rPr lang="en-US" sz="4000" b="1" noProof="1"/>
              <a:t> </a:t>
            </a:r>
            <a:r>
              <a:rPr lang="es-ES_tradnl" sz="4000" b="1" noProof="1"/>
              <a:t>Estres, </a:t>
            </a:r>
            <a:r>
              <a:rPr lang="es-ES_tradnl" sz="4000" b="1" dirty="0"/>
              <a:t>cansancio, sin animo, poco dormir</a:t>
            </a:r>
            <a:r>
              <a:rPr lang="es-ES_tradnl" sz="4000" b="1" noProof="0" dirty="0"/>
              <a:t> </a:t>
            </a:r>
          </a:p>
          <a:p>
            <a:r>
              <a:rPr lang="es-ES_tradnl" sz="4000" b="1" dirty="0"/>
              <a:t> Niebla Mental</a:t>
            </a:r>
            <a:endParaRPr lang="en-US" dirty="0"/>
          </a:p>
          <a:p>
            <a:r>
              <a:rPr lang="en-US" sz="4700" b="1" dirty="0"/>
              <a:t> </a:t>
            </a:r>
            <a:r>
              <a:rPr lang="es-ES" sz="4000" b="1" dirty="0"/>
              <a:t>Flatulencia</a:t>
            </a:r>
            <a:endParaRPr lang="en-US" sz="4000" b="1" dirty="0"/>
          </a:p>
          <a:p>
            <a:endParaRPr lang="es-ES_tradnl" sz="4000" dirty="0"/>
          </a:p>
        </p:txBody>
      </p:sp>
    </p:spTree>
    <p:extLst>
      <p:ext uri="{BB962C8B-B14F-4D97-AF65-F5344CB8AC3E}">
        <p14:creationId xmlns:p14="http://schemas.microsoft.com/office/powerpoint/2010/main" val="188401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27231-72A1-D21F-A07F-D8143DA32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863" y="764373"/>
            <a:ext cx="10515600" cy="1293028"/>
          </a:xfrm>
        </p:spPr>
        <p:txBody>
          <a:bodyPr>
            <a:normAutofit/>
          </a:bodyPr>
          <a:lstStyle/>
          <a:p>
            <a:pPr algn="ctr"/>
            <a:r>
              <a:rPr lang="es-ES" b="1" dirty="0"/>
              <a:t>El eje cerebro-intestino-Microbiota</a:t>
            </a:r>
            <a:br>
              <a:rPr lang="es-ES" b="1" dirty="0"/>
            </a:br>
            <a:r>
              <a:rPr lang="es-ES_tradnl" b="1" dirty="0"/>
              <a:t>Red de Comunicación Bidireccional </a:t>
            </a:r>
            <a:r>
              <a:rPr lang="es-ES" b="1" dirty="0"/>
              <a:t> </a:t>
            </a:r>
            <a:endParaRPr lang="es-ES_trad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9D3BB-CD47-38B2-781C-D33579521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863" y="1868740"/>
            <a:ext cx="11072611" cy="46634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sz="3200" b="1" noProof="0" dirty="0"/>
              <a:t> </a:t>
            </a:r>
          </a:p>
          <a:p>
            <a:r>
              <a:rPr lang="es-ES_tradnl" sz="3200" b="1" noProof="0" dirty="0"/>
              <a:t>Vía Física (Nervio Vago)</a:t>
            </a:r>
          </a:p>
          <a:p>
            <a:endParaRPr lang="es-ES_tradnl" sz="3200" b="1" noProof="0" dirty="0"/>
          </a:p>
          <a:p>
            <a:r>
              <a:rPr lang="es-ES_tradnl" sz="3200" b="1" noProof="0" dirty="0"/>
              <a:t>Vía Química (Neurotransmisores)</a:t>
            </a:r>
          </a:p>
          <a:p>
            <a:endParaRPr lang="es-ES_tradnl" sz="3200" b="1" noProof="0" dirty="0"/>
          </a:p>
          <a:p>
            <a:r>
              <a:rPr lang="es-ES_tradnl" sz="3200" b="1" noProof="0" dirty="0"/>
              <a:t>Vía Inmunológica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055821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D581D47-95A5-D53F-7744-FFD8EA77B6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0900" y="271039"/>
            <a:ext cx="10490200" cy="57873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s-ES_tradnl" sz="4000" b="1" dirty="0">
                <a:latin typeface="+mj-lt"/>
              </a:rPr>
              <a:t>El recorrido del nervio vago</a:t>
            </a:r>
          </a:p>
        </p:txBody>
      </p:sp>
      <p:pic>
        <p:nvPicPr>
          <p:cNvPr id="6146" name="Picture 2" descr="Recorrido del nervio vago en el cuerpo humano.">
            <a:extLst>
              <a:ext uri="{FF2B5EF4-FFF2-40B4-BE49-F238E27FC236}">
                <a16:creationId xmlns:a16="http://schemas.microsoft.com/office/drawing/2014/main" id="{4CC565F2-E8E1-AE16-863D-968A204143A0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57" b="3782"/>
          <a:stretch>
            <a:fillRect/>
          </a:stretch>
        </p:blipFill>
        <p:spPr bwMode="auto">
          <a:xfrm>
            <a:off x="2600285" y="849773"/>
            <a:ext cx="6622648" cy="6008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256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428B1-6B10-A454-70AF-FA9F92AE6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700" y="43476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es-ES" sz="2800" b="1" dirty="0"/>
              <a:t>Vía química</a:t>
            </a:r>
            <a:br>
              <a:rPr lang="es-ES" sz="2800" b="1" dirty="0"/>
            </a:br>
            <a:r>
              <a:rPr lang="es-ES" sz="2800" b="1" dirty="0"/>
              <a:t>(Hormonas Neurotransmisores</a:t>
            </a:r>
            <a:r>
              <a:rPr lang="es-ES" sz="3200" b="1" dirty="0"/>
              <a:t>)</a:t>
            </a:r>
            <a:r>
              <a:rPr lang="es-ES" sz="2300" dirty="0"/>
              <a:t> </a:t>
            </a:r>
            <a:r>
              <a:rPr lang="en-US" sz="2300" dirty="0"/>
              <a:t> </a:t>
            </a:r>
            <a:endParaRPr lang="es-ES_tradnl" sz="23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307AE3-76CC-4F44-757B-6CCEFBDBCA00}"/>
              </a:ext>
            </a:extLst>
          </p:cNvPr>
          <p:cNvSpPr txBox="1"/>
          <p:nvPr/>
        </p:nvSpPr>
        <p:spPr>
          <a:xfrm>
            <a:off x="1385582" y="1608813"/>
            <a:ext cx="2141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/>
              <a:t>Serotonina</a:t>
            </a: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588A4320-D5A1-9747-3B1F-3ABA5D8B453D}"/>
              </a:ext>
            </a:extLst>
          </p:cNvPr>
          <p:cNvSpPr/>
          <p:nvPr/>
        </p:nvSpPr>
        <p:spPr>
          <a:xfrm>
            <a:off x="3865944" y="1637088"/>
            <a:ext cx="2696902" cy="405114"/>
          </a:xfrm>
          <a:prstGeom prst="rightArrow">
            <a:avLst>
              <a:gd name="adj1" fmla="val 44285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09B1DC-EF46-9E99-DF7E-4A5CB980C79D}"/>
              </a:ext>
            </a:extLst>
          </p:cNvPr>
          <p:cNvSpPr txBox="1"/>
          <p:nvPr/>
        </p:nvSpPr>
        <p:spPr>
          <a:xfrm>
            <a:off x="6342922" y="1460111"/>
            <a:ext cx="5649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/>
              <a:t>Acelera (animo, digestión, deseo sexual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877B67-56BA-4F22-00D2-E3763707B080}"/>
              </a:ext>
            </a:extLst>
          </p:cNvPr>
          <p:cNvSpPr txBox="1"/>
          <p:nvPr/>
        </p:nvSpPr>
        <p:spPr>
          <a:xfrm>
            <a:off x="1385582" y="2342787"/>
            <a:ext cx="2141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/>
              <a:t>Dopamina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2EBE9699-6E19-603B-7016-447FB8150BF8}"/>
              </a:ext>
            </a:extLst>
          </p:cNvPr>
          <p:cNvSpPr/>
          <p:nvPr/>
        </p:nvSpPr>
        <p:spPr>
          <a:xfrm>
            <a:off x="3865944" y="2507449"/>
            <a:ext cx="2696902" cy="4051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DC2005-435B-B285-0153-C734CC0DC787}"/>
              </a:ext>
            </a:extLst>
          </p:cNvPr>
          <p:cNvSpPr txBox="1"/>
          <p:nvPr/>
        </p:nvSpPr>
        <p:spPr>
          <a:xfrm>
            <a:off x="6356425" y="2467159"/>
            <a:ext cx="3242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/>
              <a:t>Acelera (placer)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CBE03D-513F-5F9F-013A-A3E32C25B2C4}"/>
              </a:ext>
            </a:extLst>
          </p:cNvPr>
          <p:cNvSpPr txBox="1"/>
          <p:nvPr/>
        </p:nvSpPr>
        <p:spPr>
          <a:xfrm>
            <a:off x="1385582" y="3282482"/>
            <a:ext cx="2141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/>
              <a:t>GABA</a:t>
            </a:r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853C3D4E-CB30-DDB5-955B-C3D4DF0BF08B}"/>
              </a:ext>
            </a:extLst>
          </p:cNvPr>
          <p:cNvSpPr/>
          <p:nvPr/>
        </p:nvSpPr>
        <p:spPr>
          <a:xfrm>
            <a:off x="3865944" y="3322668"/>
            <a:ext cx="2696902" cy="4051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D8FCB3-46BC-61C9-27B6-B39DFB47DE3B}"/>
              </a:ext>
            </a:extLst>
          </p:cNvPr>
          <p:cNvSpPr txBox="1"/>
          <p:nvPr/>
        </p:nvSpPr>
        <p:spPr>
          <a:xfrm>
            <a:off x="6101319" y="3301881"/>
            <a:ext cx="4747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/>
              <a:t>Freno (sobreexcitación)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09CB7E-20C8-25C7-76A2-4C1C6705587A}"/>
              </a:ext>
            </a:extLst>
          </p:cNvPr>
          <p:cNvSpPr txBox="1"/>
          <p:nvPr/>
        </p:nvSpPr>
        <p:spPr>
          <a:xfrm>
            <a:off x="1478179" y="4222178"/>
            <a:ext cx="2141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/>
              <a:t>Ghrelina</a:t>
            </a:r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2A2D22F5-FCDC-36B5-C8CA-96A7EF9E370C}"/>
              </a:ext>
            </a:extLst>
          </p:cNvPr>
          <p:cNvSpPr/>
          <p:nvPr/>
        </p:nvSpPr>
        <p:spPr>
          <a:xfrm>
            <a:off x="3877516" y="4260974"/>
            <a:ext cx="2708482" cy="4051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411E5D-6029-812F-A4FA-5068BA5ADC94}"/>
              </a:ext>
            </a:extLst>
          </p:cNvPr>
          <p:cNvSpPr txBox="1"/>
          <p:nvPr/>
        </p:nvSpPr>
        <p:spPr>
          <a:xfrm>
            <a:off x="6198972" y="4234299"/>
            <a:ext cx="47470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/>
              <a:t>Freno (apetito, glucosa)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CAA4AA-591E-BAE8-74B2-0A6CFB7FF6C2}"/>
              </a:ext>
            </a:extLst>
          </p:cNvPr>
          <p:cNvSpPr txBox="1"/>
          <p:nvPr/>
        </p:nvSpPr>
        <p:spPr>
          <a:xfrm>
            <a:off x="1582356" y="5005075"/>
            <a:ext cx="2141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/>
              <a:t>GLP-1</a:t>
            </a:r>
          </a:p>
        </p:txBody>
      </p:sp>
      <p:sp>
        <p:nvSpPr>
          <p:cNvPr id="24" name="Right Arrow 23">
            <a:extLst>
              <a:ext uri="{FF2B5EF4-FFF2-40B4-BE49-F238E27FC236}">
                <a16:creationId xmlns:a16="http://schemas.microsoft.com/office/drawing/2014/main" id="{F95E3F77-5F3F-BA07-DC1E-D20BFE7C5348}"/>
              </a:ext>
            </a:extLst>
          </p:cNvPr>
          <p:cNvSpPr/>
          <p:nvPr/>
        </p:nvSpPr>
        <p:spPr>
          <a:xfrm>
            <a:off x="3877516" y="5088314"/>
            <a:ext cx="2708482" cy="4051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9E30FCD-2062-D1C9-6002-2BF51A22E723}"/>
              </a:ext>
            </a:extLst>
          </p:cNvPr>
          <p:cNvSpPr txBox="1"/>
          <p:nvPr/>
        </p:nvSpPr>
        <p:spPr>
          <a:xfrm>
            <a:off x="6198972" y="5062752"/>
            <a:ext cx="47470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/>
              <a:t>Freno (apetito, glucosa)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B556AC4-35DB-7E02-C9FA-83A42C79E0BA}"/>
              </a:ext>
            </a:extLst>
          </p:cNvPr>
          <p:cNvSpPr txBox="1"/>
          <p:nvPr/>
        </p:nvSpPr>
        <p:spPr>
          <a:xfrm>
            <a:off x="1478179" y="5838443"/>
            <a:ext cx="2141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/>
              <a:t>Péptido YY</a:t>
            </a:r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514CE815-48CE-3A06-6978-0CFA019F8236}"/>
              </a:ext>
            </a:extLst>
          </p:cNvPr>
          <p:cNvSpPr/>
          <p:nvPr/>
        </p:nvSpPr>
        <p:spPr>
          <a:xfrm>
            <a:off x="3877516" y="5916767"/>
            <a:ext cx="2708482" cy="4051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1C73FF4-6A64-EA29-E57A-6506A8BF5E2F}"/>
              </a:ext>
            </a:extLst>
          </p:cNvPr>
          <p:cNvSpPr txBox="1"/>
          <p:nvPr/>
        </p:nvSpPr>
        <p:spPr>
          <a:xfrm>
            <a:off x="6096000" y="5860216"/>
            <a:ext cx="3763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/>
              <a:t>Freno (apetito)</a:t>
            </a:r>
          </a:p>
        </p:txBody>
      </p:sp>
    </p:spTree>
    <p:extLst>
      <p:ext uri="{BB962C8B-B14F-4D97-AF65-F5344CB8AC3E}">
        <p14:creationId xmlns:p14="http://schemas.microsoft.com/office/powerpoint/2010/main" val="3922998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D5FE4-2E5E-2DE5-F6D2-52FB52B4B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21" y="639315"/>
            <a:ext cx="11790219" cy="1307495"/>
          </a:xfrm>
        </p:spPr>
        <p:txBody>
          <a:bodyPr>
            <a:normAutofit/>
          </a:bodyPr>
          <a:lstStyle/>
          <a:p>
            <a:r>
              <a:rPr lang="es-ES" sz="3600" b="1" dirty="0"/>
              <a:t> la microbiota intestinal (Segundo Cerebro) </a:t>
            </a:r>
            <a:endParaRPr lang="es-ES_tradnl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162C6-AD54-7C70-3255-9251585C5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448" y="2262606"/>
            <a:ext cx="11242964" cy="3192150"/>
          </a:xfrm>
        </p:spPr>
        <p:txBody>
          <a:bodyPr>
            <a:normAutofit fontScale="85000" lnSpcReduction="20000"/>
          </a:bodyPr>
          <a:lstStyle/>
          <a:p>
            <a:r>
              <a:rPr lang="es-ES_tradnl" sz="3600" b="1" dirty="0"/>
              <a:t> </a:t>
            </a:r>
            <a:r>
              <a:rPr lang="es-ES_tradnl" sz="3600" b="1" noProof="0" dirty="0"/>
              <a:t>Eco Sistema </a:t>
            </a:r>
            <a:r>
              <a:rPr lang="es-ES_tradnl" sz="3800" b="1" noProof="0" dirty="0"/>
              <a:t>(</a:t>
            </a:r>
            <a:r>
              <a:rPr lang="es-ES" sz="3800" b="1" dirty="0"/>
              <a:t>Bacterias, Virus, Hongos y Arqueas</a:t>
            </a:r>
            <a:r>
              <a:rPr lang="en-US" sz="3800" dirty="0"/>
              <a:t> )</a:t>
            </a:r>
            <a:endParaRPr lang="es-ES_tradnl" sz="3800" b="1" noProof="0" dirty="0"/>
          </a:p>
          <a:p>
            <a:endParaRPr lang="es-ES_tradnl" sz="3600" b="1" noProof="0" dirty="0"/>
          </a:p>
          <a:p>
            <a:r>
              <a:rPr lang="es-ES_tradnl" sz="3600" b="1" dirty="0"/>
              <a:t> </a:t>
            </a:r>
            <a:r>
              <a:rPr lang="es-ES_tradnl" sz="3600" b="1" noProof="0" dirty="0"/>
              <a:t>Poder Genético </a:t>
            </a:r>
            <a:r>
              <a:rPr lang="es-ES_tradnl" sz="3600" b="1" dirty="0"/>
              <a:t>(22M genes)</a:t>
            </a:r>
            <a:endParaRPr lang="es-ES_tradnl" sz="3600" b="1" noProof="0" dirty="0"/>
          </a:p>
          <a:p>
            <a:endParaRPr lang="es-ES_tradnl" sz="3600" b="1" noProof="0" dirty="0"/>
          </a:p>
          <a:p>
            <a:r>
              <a:rPr lang="es-ES_tradnl" sz="3600" b="1" dirty="0"/>
              <a:t> </a:t>
            </a:r>
            <a:r>
              <a:rPr lang="es-ES_tradnl" sz="3600" b="1" noProof="0" dirty="0"/>
              <a:t>Identidad Única </a:t>
            </a:r>
          </a:p>
          <a:p>
            <a:endParaRPr lang="es-ES_tradnl" sz="3600" b="1" dirty="0"/>
          </a:p>
          <a:p>
            <a:r>
              <a:rPr lang="es-ES_tradnl" sz="3600" b="1" dirty="0"/>
              <a:t> </a:t>
            </a:r>
            <a:r>
              <a:rPr lang="es-ES_tradnl" sz="3600" b="1" noProof="0" dirty="0"/>
              <a:t>Funciones Vitales</a:t>
            </a:r>
            <a:endParaRPr lang="es-ES_tradnl" sz="3600" noProof="0" dirty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641899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82AE6-190E-17E1-F5D2-B5FB86264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38356"/>
            <a:ext cx="11506200" cy="1293028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/>
              <a:t> microbiota intestinal (Segundo Cerebro) </a:t>
            </a:r>
            <a:endParaRPr lang="es-ES_tradnl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16663-0D31-82CB-70D5-23D5461CD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sz="3200" b="1" dirty="0"/>
              <a:t>Digestión y Nutrición (Fibras          AGCC)</a:t>
            </a:r>
            <a:r>
              <a:rPr lang="en-US" sz="3200" dirty="0"/>
              <a:t> </a:t>
            </a:r>
            <a:endParaRPr lang="es-ES_tradnl" sz="3200" b="1" dirty="0"/>
          </a:p>
          <a:p>
            <a:endParaRPr lang="es-ES_tradnl" sz="3200" b="1" noProof="0" dirty="0"/>
          </a:p>
          <a:p>
            <a:r>
              <a:rPr lang="es-ES_tradnl" sz="3200" b="1" dirty="0"/>
              <a:t> </a:t>
            </a:r>
            <a:r>
              <a:rPr lang="es-ES_tradnl" sz="3200" b="1" noProof="0" dirty="0"/>
              <a:t>Educación del Sistema Inmunitario- Linfocitos T reguladores (Treg)</a:t>
            </a:r>
          </a:p>
          <a:p>
            <a:endParaRPr lang="es-ES_tradnl" sz="3200" b="1" dirty="0"/>
          </a:p>
          <a:p>
            <a:r>
              <a:rPr lang="es-ES_tradnl" sz="3200" b="1" dirty="0"/>
              <a:t> Defensa Contra Patógenos</a:t>
            </a:r>
          </a:p>
          <a:p>
            <a:endParaRPr lang="es-ES_tradnl" dirty="0"/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A35591BA-4AE2-518C-A91E-BEC477A8265E}"/>
              </a:ext>
            </a:extLst>
          </p:cNvPr>
          <p:cNvSpPr/>
          <p:nvPr/>
        </p:nvSpPr>
        <p:spPr>
          <a:xfrm>
            <a:off x="6562845" y="2361235"/>
            <a:ext cx="914400" cy="19677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4051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12099AA-A780-05DB-AA14-B297A0C333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2775" y="266700"/>
            <a:ext cx="11546449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939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E32CE59B-F702-A7DE-70BE-A4F206B90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57" y="203198"/>
            <a:ext cx="11320085" cy="6451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4141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2F8FB-0219-736D-F604-08E1F0DC8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C45E1-7FE4-9F01-ED81-9AAD67900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2384"/>
            <a:ext cx="12209171" cy="1293028"/>
          </a:xfrm>
        </p:spPr>
        <p:txBody>
          <a:bodyPr>
            <a:normAutofit/>
          </a:bodyPr>
          <a:lstStyle/>
          <a:p>
            <a:pPr algn="ctr"/>
            <a:r>
              <a:rPr lang="es-ES_tradnl" b="1" noProof="0" dirty="0"/>
              <a:t>La disfunción del eje cerebro </a:t>
            </a:r>
            <a:r>
              <a:rPr lang="es-ES_tradnl" b="1" dirty="0"/>
              <a:t>-microbiota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A061948-E7C4-35FB-6A56-A65555D73A8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52" y="1666655"/>
            <a:ext cx="4662498" cy="4817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686792-C5FB-80DE-4520-04E9E11A2AFE}"/>
              </a:ext>
            </a:extLst>
          </p:cNvPr>
          <p:cNvSpPr txBox="1"/>
          <p:nvPr/>
        </p:nvSpPr>
        <p:spPr>
          <a:xfrm>
            <a:off x="5166101" y="2179559"/>
            <a:ext cx="66009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3200" b="1" noProof="1"/>
              <a:t>Trastornos Gastrointestinales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B70FBE-5D0B-3E06-1C0F-1E994DA8D9BA}"/>
              </a:ext>
            </a:extLst>
          </p:cNvPr>
          <p:cNvSpPr txBox="1"/>
          <p:nvPr/>
        </p:nvSpPr>
        <p:spPr>
          <a:xfrm>
            <a:off x="4960750" y="3783258"/>
            <a:ext cx="66009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3200" b="1" noProof="1"/>
              <a:t>  Enfermedades </a:t>
            </a:r>
            <a:r>
              <a:rPr lang="en-US" sz="3200" b="1" dirty="0" err="1"/>
              <a:t>Neurológicas</a:t>
            </a:r>
            <a:r>
              <a:rPr lang="en-US" sz="3200" b="1" dirty="0"/>
              <a:t> </a:t>
            </a:r>
            <a:endParaRPr lang="es-ES_tradnl" sz="32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3A825A-DE35-C494-B135-201173F64D1B}"/>
              </a:ext>
            </a:extLst>
          </p:cNvPr>
          <p:cNvSpPr txBox="1"/>
          <p:nvPr/>
        </p:nvSpPr>
        <p:spPr>
          <a:xfrm>
            <a:off x="5166101" y="5535589"/>
            <a:ext cx="65376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3200" b="1" noProof="1"/>
              <a:t>Trastornos Mentales </a:t>
            </a:r>
          </a:p>
        </p:txBody>
      </p:sp>
    </p:spTree>
    <p:extLst>
      <p:ext uri="{BB962C8B-B14F-4D97-AF65-F5344CB8AC3E}">
        <p14:creationId xmlns:p14="http://schemas.microsoft.com/office/powerpoint/2010/main" val="2025751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FF6AB3-C042-4B22-ACF9-92F4DBC90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D88F0-AC26-E090-5557-BBA0A15CE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231" y="186438"/>
            <a:ext cx="10433538" cy="1293028"/>
          </a:xfrm>
        </p:spPr>
        <p:txBody>
          <a:bodyPr>
            <a:normAutofit/>
          </a:bodyPr>
          <a:lstStyle/>
          <a:p>
            <a:pPr algn="ctr"/>
            <a:r>
              <a:rPr lang="es-ES_tradnl" b="1" noProof="0" dirty="0"/>
              <a:t>Síndrome del intestino irritable (SII)</a:t>
            </a:r>
            <a:r>
              <a:rPr lang="en-US" dirty="0"/>
              <a:t> </a:t>
            </a:r>
            <a:endParaRPr lang="es-ES_tradnl" dirty="0"/>
          </a:p>
        </p:txBody>
      </p:sp>
      <p:sp>
        <p:nvSpPr>
          <p:cNvPr id="3078" name="Content Placeholder 3077">
            <a:extLst>
              <a:ext uri="{FF2B5EF4-FFF2-40B4-BE49-F238E27FC236}">
                <a16:creationId xmlns:a16="http://schemas.microsoft.com/office/drawing/2014/main" id="{49FB1BB9-1D44-FAD7-DBA6-99B55D8B8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492" y="1791505"/>
            <a:ext cx="6423952" cy="390529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s-ES_tradnl" sz="3200" b="1" dirty="0"/>
          </a:p>
          <a:p>
            <a:pPr marL="0" indent="0">
              <a:buNone/>
            </a:pPr>
            <a:r>
              <a:rPr lang="es-ES_tradnl" sz="3200" b="1" dirty="0"/>
              <a:t>. </a:t>
            </a:r>
            <a:r>
              <a:rPr lang="es-ES_tradnl" sz="3200" b="1" noProof="0" dirty="0"/>
              <a:t>Afecta</a:t>
            </a:r>
            <a:r>
              <a:rPr lang="es-ES_tradnl" sz="3200" b="1" dirty="0"/>
              <a:t> e</a:t>
            </a:r>
            <a:r>
              <a:rPr lang="es-ES_tradnl" sz="3200" b="1" noProof="0" dirty="0" err="1"/>
              <a:t>ntre</a:t>
            </a:r>
            <a:r>
              <a:rPr lang="es-ES_tradnl" sz="3200" b="1" noProof="0" dirty="0"/>
              <a:t> 25 y 45 millones </a:t>
            </a:r>
            <a:r>
              <a:rPr lang="es-ES_tradnl" sz="3200" b="1" dirty="0"/>
              <a:t>de</a:t>
            </a:r>
            <a:r>
              <a:rPr lang="es-ES_tradnl" sz="3200" b="1" noProof="0" dirty="0"/>
              <a:t> personas--</a:t>
            </a:r>
            <a:r>
              <a:rPr lang="es-ES_tradnl" sz="3200" b="1" dirty="0"/>
              <a:t>2 de cada 3 </a:t>
            </a:r>
            <a:r>
              <a:rPr lang="es-ES" sz="3200" b="1" dirty="0"/>
              <a:t>son mujeres</a:t>
            </a:r>
          </a:p>
          <a:p>
            <a:pPr marL="0" indent="0">
              <a:buNone/>
            </a:pPr>
            <a:endParaRPr lang="es-ES" sz="3200" b="1" dirty="0"/>
          </a:p>
          <a:p>
            <a:pPr marL="0" indent="0">
              <a:buNone/>
            </a:pPr>
            <a:r>
              <a:rPr lang="es-ES" sz="3200" b="1" dirty="0"/>
              <a:t>.</a:t>
            </a:r>
            <a:r>
              <a:rPr lang="es-ES" sz="3200" dirty="0"/>
              <a:t> </a:t>
            </a:r>
            <a:r>
              <a:rPr lang="es-ES" sz="3200" b="1" dirty="0"/>
              <a:t>Los hombres en el sur de Asia y            Sudamérica tienen las mismas probabilidades que las mujeres</a:t>
            </a:r>
            <a:endParaRPr lang="en-US" sz="3200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s-ES_tradnl" sz="3200" b="1" noProof="0" dirty="0"/>
          </a:p>
          <a:p>
            <a:pPr marL="0" indent="0">
              <a:buNone/>
            </a:pPr>
            <a:endParaRPr lang="es-ES_tradnl" sz="3200" b="1" noProof="0" dirty="0"/>
          </a:p>
          <a:p>
            <a:pPr marL="0" indent="0">
              <a:buNone/>
            </a:pPr>
            <a:endParaRPr lang="es-ES_tradnl" sz="3200" b="1" noProof="0" dirty="0"/>
          </a:p>
          <a:p>
            <a:endParaRPr lang="es-ES_tradnl" sz="3200" b="1" noProof="0" dirty="0"/>
          </a:p>
          <a:p>
            <a:pPr marL="0" indent="0">
              <a:buNone/>
            </a:pPr>
            <a:endParaRPr lang="es-ES_tradnl" sz="3200" b="1" noProof="0" dirty="0"/>
          </a:p>
          <a:p>
            <a:endParaRPr lang="es-ES_tradnl" sz="3200" b="1" noProof="0" dirty="0"/>
          </a:p>
        </p:txBody>
      </p:sp>
      <p:pic>
        <p:nvPicPr>
          <p:cNvPr id="3074" name="Picture 2" descr="(Imagen Ilustrativa Infobae)">
            <a:extLst>
              <a:ext uri="{FF2B5EF4-FFF2-40B4-BE49-F238E27FC236}">
                <a16:creationId xmlns:a16="http://schemas.microsoft.com/office/drawing/2014/main" id="{85229A6C-D509-C638-2F97-036EFFE58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0" r="21974" b="-1"/>
          <a:stretch>
            <a:fillRect/>
          </a:stretch>
        </p:blipFill>
        <p:spPr bwMode="auto">
          <a:xfrm>
            <a:off x="6817489" y="1479466"/>
            <a:ext cx="5011837" cy="452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694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97F0AB1-1992-E173-3E57-2A097454D8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1511" y="1450480"/>
            <a:ext cx="11968978" cy="395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728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73A9B3C-1C44-CD5C-EFBD-094AE6782B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5831" y="422031"/>
            <a:ext cx="11500338" cy="601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6107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C7EE6-1A73-4658-93F8-8BDA95E48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84" y="590753"/>
            <a:ext cx="11031416" cy="1293028"/>
          </a:xfrm>
        </p:spPr>
        <p:txBody>
          <a:bodyPr>
            <a:normAutofit/>
          </a:bodyPr>
          <a:lstStyle/>
          <a:p>
            <a:pPr algn="ctr"/>
            <a:r>
              <a:rPr lang="es-ES" b="1" dirty="0"/>
              <a:t>síntomas del síndrome del intestino irritable (SII) </a:t>
            </a:r>
            <a:endParaRPr lang="es-ES_tradnl" sz="28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3CF37C3-CB75-0CC6-8092-92683C5A2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784" y="2505696"/>
            <a:ext cx="11242431" cy="2989386"/>
          </a:xfrm>
        </p:spPr>
        <p:txBody>
          <a:bodyPr>
            <a:normAutofit/>
          </a:bodyPr>
          <a:lstStyle/>
          <a:p>
            <a:r>
              <a:rPr lang="es-ES" sz="3200" b="1" dirty="0"/>
              <a:t>Dolor o Hinchazón Abdominales</a:t>
            </a:r>
          </a:p>
          <a:p>
            <a:r>
              <a:rPr lang="es-ES" sz="3200" b="1" dirty="0"/>
              <a:t>Gases, Náuseas, Fatiga,  </a:t>
            </a:r>
          </a:p>
          <a:p>
            <a:r>
              <a:rPr lang="es-ES" sz="3200" b="1" dirty="0"/>
              <a:t>Estreñimiento, Diarrea o Ambos</a:t>
            </a:r>
          </a:p>
          <a:p>
            <a:r>
              <a:rPr lang="es-ES" sz="3200" b="1" dirty="0"/>
              <a:t>Dolor de cabeza</a:t>
            </a:r>
          </a:p>
          <a:p>
            <a:r>
              <a:rPr lang="es-ES" sz="3200" b="1" dirty="0"/>
              <a:t>Ansiedad o Depresión</a:t>
            </a:r>
          </a:p>
          <a:p>
            <a:endParaRPr lang="es-ES" sz="3200" b="1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17526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DFADFB3-3D44-49A8-AE3B-A87C61607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B912AE0-CAD9-4F8F-A2A2-BDF07D4ED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9C2B92-B1E1-3ED1-9932-C6DD9AA15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6607" y="1218998"/>
            <a:ext cx="4282416" cy="1952062"/>
          </a:xfrm>
          <a:noFill/>
          <a:ln w="19050">
            <a:noFill/>
            <a:prstDash val="dash"/>
          </a:ln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_tradnl" sz="4400" b="1" noProof="0" dirty="0"/>
              <a:t>tratamientos DEL INTESTINO IRRITABLE (SII)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DAF876-3EDA-73D3-5E8F-E46F1AB3E978}"/>
              </a:ext>
            </a:extLst>
          </p:cNvPr>
          <p:cNvSpPr txBox="1"/>
          <p:nvPr/>
        </p:nvSpPr>
        <p:spPr>
          <a:xfrm>
            <a:off x="8397007" y="3955865"/>
            <a:ext cx="3099013" cy="83857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vert="horz" lIns="91440" tIns="45720" rIns="91440" bIns="45720" rtlCol="0">
            <a:normAutofit/>
          </a:bodyPr>
          <a:lstStyle/>
          <a:p>
            <a:pPr algn="r" defTabSz="914400">
              <a:lnSpc>
                <a:spcPct val="90000"/>
              </a:lnSpc>
              <a:spcBef>
                <a:spcPts val="1000"/>
              </a:spcBef>
            </a:pPr>
            <a:r>
              <a:rPr lang="en-US" sz="3200" b="1" dirty="0">
                <a:solidFill>
                  <a:srgbClr val="FF0000"/>
                </a:solidFill>
              </a:rPr>
              <a:t>NO HAY CURA  </a:t>
            </a: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6621E27-B4D3-4EEA-8F4D-BB759FD24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5641" y="-1"/>
            <a:ext cx="5706359" cy="6434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DCD9119-A5D2-4D09-BCB2-70ABD368D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74623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bdominal Pain | Causes, Symptoms, and Treatments">
            <a:extLst>
              <a:ext uri="{FF2B5EF4-FFF2-40B4-BE49-F238E27FC236}">
                <a16:creationId xmlns:a16="http://schemas.microsoft.com/office/drawing/2014/main" id="{72C0CC59-F79C-742B-4E96-CC7CDF5FA45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658" r="11138"/>
          <a:stretch>
            <a:fillRect/>
          </a:stretch>
        </p:blipFill>
        <p:spPr>
          <a:xfrm>
            <a:off x="-2" y="1297289"/>
            <a:ext cx="7223632" cy="494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99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93338-F6B2-78B6-EB0A-FC55FBF8F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8155"/>
            <a:ext cx="10820400" cy="1293028"/>
          </a:xfrm>
        </p:spPr>
        <p:txBody>
          <a:bodyPr/>
          <a:lstStyle/>
          <a:p>
            <a:pPr algn="ctr"/>
            <a:r>
              <a:rPr lang="es-ES_tradnl" b="1" dirty="0"/>
              <a:t>TRATAMIENTOS PARA LOS SINTOMAS (SII)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8E74DE-C972-D10A-0068-463298670B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sz="3600" b="1" dirty="0"/>
              <a:t> Estilo de Vida</a:t>
            </a:r>
          </a:p>
          <a:p>
            <a:endParaRPr lang="es-ES_tradnl" sz="3600" b="1" dirty="0"/>
          </a:p>
          <a:p>
            <a:r>
              <a:rPr lang="es-ES_tradnl" sz="3600" b="1" dirty="0"/>
              <a:t> Modificaciones de la Dieta</a:t>
            </a:r>
          </a:p>
          <a:p>
            <a:endParaRPr lang="es-ES_tradnl" sz="3600" b="1" dirty="0"/>
          </a:p>
          <a:p>
            <a:r>
              <a:rPr lang="es-ES_tradnl" sz="3600" b="1" noProof="0" dirty="0"/>
              <a:t> Medicamentos Según el Síntoma   Predominante</a:t>
            </a:r>
            <a:endParaRPr lang="es-ES_tradnl" sz="3600" b="1" dirty="0"/>
          </a:p>
        </p:txBody>
      </p:sp>
    </p:spTree>
    <p:extLst>
      <p:ext uri="{BB962C8B-B14F-4D97-AF65-F5344CB8AC3E}">
        <p14:creationId xmlns:p14="http://schemas.microsoft.com/office/powerpoint/2010/main" val="24507245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1FBBC-F26B-2283-0C21-DFF21F4F7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700" y="174064"/>
            <a:ext cx="8610600" cy="1293028"/>
          </a:xfrm>
        </p:spPr>
        <p:txBody>
          <a:bodyPr/>
          <a:lstStyle/>
          <a:p>
            <a:pPr algn="ctr"/>
            <a:r>
              <a:rPr lang="es-ES_tradnl" b="1" dirty="0"/>
              <a:t>Estilo de vida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A534-D416-AE1B-B429-D76C3A591C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7977" y="1273302"/>
            <a:ext cx="11636046" cy="495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6503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4A320-F798-A367-EB5C-E38979EDB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93041"/>
            <a:ext cx="8610600" cy="1293028"/>
          </a:xfrm>
        </p:spPr>
        <p:txBody>
          <a:bodyPr/>
          <a:lstStyle/>
          <a:p>
            <a:pPr algn="ctr"/>
            <a:r>
              <a:rPr lang="es-ES_tradnl" b="1" dirty="0"/>
              <a:t>La dieta </a:t>
            </a:r>
            <a:r>
              <a:rPr lang="es-ES_tradnl" b="1" dirty="0" err="1"/>
              <a:t>fodmap</a:t>
            </a:r>
            <a:endParaRPr lang="es-ES_tradnl" b="1" dirty="0"/>
          </a:p>
        </p:txBody>
      </p:sp>
      <p:pic>
        <p:nvPicPr>
          <p:cNvPr id="4" name="Content Placeholder 3" descr="dieta fodmap">
            <a:extLst>
              <a:ext uri="{FF2B5EF4-FFF2-40B4-BE49-F238E27FC236}">
                <a16:creationId xmlns:a16="http://schemas.microsoft.com/office/drawing/2014/main" id="{FDC86028-C819-45D9-2AFF-4AAEFDD5C5E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35744" y="1281897"/>
            <a:ext cx="5334000" cy="530899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A054FE-9E68-D0DF-8D32-0D52B55A75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01809" y="1924334"/>
            <a:ext cx="6262869" cy="3585216"/>
          </a:xfrm>
        </p:spPr>
        <p:txBody>
          <a:bodyPr>
            <a:noAutofit/>
          </a:bodyPr>
          <a:lstStyle/>
          <a:p>
            <a:r>
              <a:rPr lang="es-ES_tradnl" sz="2800" b="1" dirty="0"/>
              <a:t>La Universidad Monash </a:t>
            </a:r>
            <a:r>
              <a:rPr lang="en-US" sz="2800" b="1" dirty="0"/>
              <a:t>-</a:t>
            </a:r>
            <a:r>
              <a:rPr lang="es-ES_tradnl" sz="2800" b="1" dirty="0"/>
              <a:t>Australia 2005</a:t>
            </a:r>
          </a:p>
          <a:p>
            <a:pPr marL="0" indent="0">
              <a:buNone/>
            </a:pPr>
            <a:endParaRPr lang="es-ES_tradnl" sz="2800" b="1" dirty="0"/>
          </a:p>
          <a:p>
            <a:r>
              <a:rPr lang="es-ES_tradnl" sz="2800" b="1" dirty="0"/>
              <a:t>FODMAP  Significa: Fermentable Oligosacáridos, Disacáridos, Monosacáridos y Polioles </a:t>
            </a:r>
          </a:p>
        </p:txBody>
      </p:sp>
    </p:spTree>
    <p:extLst>
      <p:ext uri="{BB962C8B-B14F-4D97-AF65-F5344CB8AC3E}">
        <p14:creationId xmlns:p14="http://schemas.microsoft.com/office/powerpoint/2010/main" val="42845747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D10EC-0272-F6D9-6781-461BE62D6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528" y="328459"/>
            <a:ext cx="9813010" cy="759561"/>
          </a:xfrm>
        </p:spPr>
        <p:txBody>
          <a:bodyPr/>
          <a:lstStyle/>
          <a:p>
            <a:pPr algn="ctr"/>
            <a:r>
              <a:rPr lang="es-ES_tradnl" b="1" noProof="0" dirty="0"/>
              <a:t>El protocolo de la dieta en 3 fases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16E0B-DCC7-2DE9-751C-0F637AD3F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203767"/>
            <a:ext cx="10820400" cy="4953965"/>
          </a:xfrm>
        </p:spPr>
        <p:txBody>
          <a:bodyPr>
            <a:noAutofit/>
          </a:bodyPr>
          <a:lstStyle/>
          <a:p>
            <a:endParaRPr lang="es-ES_tradnl" sz="3600" b="1" noProof="0" dirty="0"/>
          </a:p>
          <a:p>
            <a:pPr marL="0" indent="0">
              <a:buNone/>
            </a:pPr>
            <a:r>
              <a:rPr lang="es-ES_tradnl" sz="3600" b="1" noProof="0" dirty="0"/>
              <a:t>1. Eliminación Total de Alimentos </a:t>
            </a:r>
            <a:r>
              <a:rPr lang="es-ES_tradnl" sz="3600" b="1" dirty="0"/>
              <a:t>A</a:t>
            </a:r>
            <a:r>
              <a:rPr lang="es-ES_tradnl" sz="3600" b="1" noProof="0" dirty="0" err="1"/>
              <a:t>ltos</a:t>
            </a:r>
            <a:r>
              <a:rPr lang="es-ES_tradnl" sz="3600" b="1" noProof="0" dirty="0"/>
              <a:t> en</a:t>
            </a:r>
          </a:p>
          <a:p>
            <a:pPr marL="0" indent="0">
              <a:buNone/>
            </a:pPr>
            <a:r>
              <a:rPr lang="es-ES_tradnl" sz="3600" b="1" dirty="0"/>
              <a:t>      FODMAP</a:t>
            </a:r>
            <a:endParaRPr lang="es-ES_tradnl" sz="3600" b="1" noProof="0" dirty="0"/>
          </a:p>
          <a:p>
            <a:endParaRPr lang="es-ES_tradnl" sz="3600" b="1" noProof="0" dirty="0"/>
          </a:p>
          <a:p>
            <a:pPr marL="0" indent="0">
              <a:buNone/>
            </a:pPr>
            <a:r>
              <a:rPr lang="es-ES_tradnl" sz="3600" b="1" noProof="0" dirty="0"/>
              <a:t>2. </a:t>
            </a:r>
            <a:r>
              <a:rPr lang="es-ES_tradnl" sz="3600" b="1" dirty="0"/>
              <a:t>Personalización</a:t>
            </a:r>
          </a:p>
          <a:p>
            <a:endParaRPr lang="es-ES_tradnl" sz="3600" b="1" noProof="0" dirty="0"/>
          </a:p>
          <a:p>
            <a:pPr marL="0" indent="0">
              <a:buNone/>
            </a:pPr>
            <a:r>
              <a:rPr lang="es-ES_tradnl" sz="3600" b="1" noProof="0" dirty="0"/>
              <a:t>3. </a:t>
            </a:r>
            <a:r>
              <a:rPr lang="es-ES_tradnl" sz="3600" b="1" dirty="0"/>
              <a:t>Reintroducción</a:t>
            </a:r>
          </a:p>
          <a:p>
            <a:endParaRPr lang="es-ES_tradnl" sz="3600" b="1" noProof="0" dirty="0"/>
          </a:p>
        </p:txBody>
      </p:sp>
    </p:spTree>
    <p:extLst>
      <p:ext uri="{BB962C8B-B14F-4D97-AF65-F5344CB8AC3E}">
        <p14:creationId xmlns:p14="http://schemas.microsoft.com/office/powerpoint/2010/main" val="1496278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B8B64-74B2-6271-3253-C03F0B220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6963"/>
            <a:ext cx="11049000" cy="1293028"/>
          </a:xfrm>
        </p:spPr>
        <p:txBody>
          <a:bodyPr>
            <a:noAutofit/>
          </a:bodyPr>
          <a:lstStyle/>
          <a:p>
            <a:r>
              <a:rPr lang="es-ES_tradnl" sz="4400" b="1" dirty="0"/>
              <a:t>Los 2 problemas de la dieta </a:t>
            </a:r>
            <a:r>
              <a:rPr lang="es-ES_tradnl" sz="4400" b="1" dirty="0" err="1"/>
              <a:t>fodmap</a:t>
            </a:r>
            <a:endParaRPr lang="es-ES_tradnl" sz="4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52614D-96C6-773C-2398-E0E870C339B9}"/>
              </a:ext>
            </a:extLst>
          </p:cNvPr>
          <p:cNvSpPr txBox="1"/>
          <p:nvPr/>
        </p:nvSpPr>
        <p:spPr>
          <a:xfrm>
            <a:off x="3886201" y="2217081"/>
            <a:ext cx="779604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600" b="1" kern="0" dirty="0">
                <a:effectLst/>
                <a:ea typeface="Times New Roman" panose="02020603050405020304" pitchFamily="18" charset="0"/>
              </a:rPr>
              <a:t>1</a:t>
            </a:r>
            <a:r>
              <a:rPr lang="es-ES" sz="40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Eliminar Alimentos Altos En FODMAP</a:t>
            </a:r>
            <a:r>
              <a:rPr lang="en-US" sz="4000" dirty="0">
                <a:effectLst/>
                <a:cs typeface="Times New Roman" panose="02020603050405020304" pitchFamily="18" charset="0"/>
              </a:rPr>
              <a:t> </a:t>
            </a:r>
            <a:endParaRPr lang="es-ES_tradnl" sz="4000" dirty="0"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23B428-FDD4-71FD-317C-60BB5FA2CFEE}"/>
              </a:ext>
            </a:extLst>
          </p:cNvPr>
          <p:cNvSpPr txBox="1"/>
          <p:nvPr/>
        </p:nvSpPr>
        <p:spPr>
          <a:xfrm>
            <a:off x="3886201" y="4389656"/>
            <a:ext cx="88387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dirty="0"/>
              <a:t>2. </a:t>
            </a:r>
            <a:r>
              <a:rPr lang="es-ES_tradnl" sz="4000" b="1" dirty="0">
                <a:cs typeface="Times New Roman" panose="02020603050405020304" pitchFamily="18" charset="0"/>
              </a:rPr>
              <a:t>Los Alimentos Bajo En FODMAP</a:t>
            </a:r>
          </a:p>
        </p:txBody>
      </p:sp>
      <p:pic>
        <p:nvPicPr>
          <p:cNvPr id="6" name="Picture 5" descr="Download HD Confused Person - Question Mark Transparent PNG Image -  NicePNG.com">
            <a:extLst>
              <a:ext uri="{FF2B5EF4-FFF2-40B4-BE49-F238E27FC236}">
                <a16:creationId xmlns:a16="http://schemas.microsoft.com/office/drawing/2014/main" id="{31F57ED7-7A1B-3354-D117-DACB648476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708" y="2027390"/>
            <a:ext cx="3314701" cy="376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561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6C17015-98F9-6AC3-838D-700DB48D8C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27452" y="19129"/>
            <a:ext cx="10150451" cy="68197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53290A-3994-2868-1BF6-7C17DD37C582}"/>
              </a:ext>
            </a:extLst>
          </p:cNvPr>
          <p:cNvSpPr txBox="1"/>
          <p:nvPr/>
        </p:nvSpPr>
        <p:spPr>
          <a:xfrm>
            <a:off x="4629873" y="1608881"/>
            <a:ext cx="2870522" cy="338554"/>
          </a:xfrm>
          <a:prstGeom prst="rect">
            <a:avLst/>
          </a:prstGeom>
          <a:solidFill>
            <a:srgbClr val="D1D89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dirty="0">
                <a:solidFill>
                  <a:srgbClr val="FF9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Consumir moderadamente</a:t>
            </a:r>
          </a:p>
        </p:txBody>
      </p:sp>
    </p:spTree>
    <p:extLst>
      <p:ext uri="{BB962C8B-B14F-4D97-AF65-F5344CB8AC3E}">
        <p14:creationId xmlns:p14="http://schemas.microsoft.com/office/powerpoint/2010/main" val="448154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D74D0-5FE6-9F7C-E184-39CBF45DC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154" y="228346"/>
            <a:ext cx="10539046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/>
              <a:t>Intestino irritable y Calidad de Vida</a:t>
            </a:r>
            <a:endParaRPr lang="es-ES_tradnl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D58B5-934A-0B29-C91F-23A3B281B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562" y="1944414"/>
            <a:ext cx="10160876" cy="359109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s-ES_tradnl" sz="4000" noProof="0" dirty="0"/>
              <a:t>No importa si los síntomas son moderados a severo</a:t>
            </a:r>
          </a:p>
          <a:p>
            <a:pPr>
              <a:lnSpc>
                <a:spcPct val="150000"/>
              </a:lnSpc>
            </a:pPr>
            <a:r>
              <a:rPr lang="es-ES_tradnl" sz="4000" dirty="0"/>
              <a:t>Ámbito Laboral y Académico</a:t>
            </a:r>
            <a:endParaRPr lang="es-ES_tradnl" sz="4000" noProof="0" dirty="0"/>
          </a:p>
          <a:p>
            <a:pPr>
              <a:lnSpc>
                <a:spcPct val="150000"/>
              </a:lnSpc>
            </a:pPr>
            <a:r>
              <a:rPr lang="es-ES_tradnl" sz="4000" noProof="0" dirty="0"/>
              <a:t>Relaciones Sociales</a:t>
            </a:r>
          </a:p>
          <a:p>
            <a:pPr>
              <a:lnSpc>
                <a:spcPct val="150000"/>
              </a:lnSpc>
            </a:pPr>
            <a:r>
              <a:rPr lang="es-ES_tradnl" sz="4000" dirty="0"/>
              <a:t>Relaciones Familiares </a:t>
            </a:r>
            <a:endParaRPr lang="es-ES_tradnl" sz="4000" noProof="0" dirty="0"/>
          </a:p>
          <a:p>
            <a:pPr marL="0" indent="0">
              <a:buNone/>
            </a:pPr>
            <a:endParaRPr lang="es-ES_tradnl" sz="4000" noProof="0" dirty="0"/>
          </a:p>
          <a:p>
            <a:endParaRPr lang="es-ES_tradnl" sz="4000" noProof="0" dirty="0"/>
          </a:p>
          <a:p>
            <a:endParaRPr lang="en-US" dirty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5446117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36B16-3B8C-D5A0-2B2A-2D2FBBBE8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939" y="333973"/>
            <a:ext cx="11410122" cy="1085530"/>
          </a:xfrm>
        </p:spPr>
        <p:txBody>
          <a:bodyPr>
            <a:normAutofit fontScale="90000"/>
          </a:bodyPr>
          <a:lstStyle/>
          <a:p>
            <a:pPr algn="ctr"/>
            <a:r>
              <a:rPr lang="es-ES_tradnl" b="1" dirty="0"/>
              <a:t>Medicamentos Según el Síntoma Predominante</a:t>
            </a:r>
            <a:endParaRPr lang="es-ES_trad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5D83C0-9EAA-CC5F-87BC-8A33372F1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0807" y="2102068"/>
            <a:ext cx="9940159" cy="4263545"/>
          </a:xfrm>
        </p:spPr>
        <p:txBody>
          <a:bodyPr>
            <a:normAutofit fontScale="77500" lnSpcReduction="20000"/>
          </a:bodyPr>
          <a:lstStyle/>
          <a:p>
            <a:r>
              <a:rPr lang="es-ES_tradnl" sz="4100" noProof="1"/>
              <a:t>Antiinflamatorios (Rifaxima, Rowasa)</a:t>
            </a:r>
          </a:p>
          <a:p>
            <a:endParaRPr lang="es-ES_tradnl" sz="4100" noProof="1"/>
          </a:p>
          <a:p>
            <a:r>
              <a:rPr lang="es-ES_tradnl" sz="4100" noProof="1"/>
              <a:t>Inmunomoduladores (Azasan, Purinethol,)</a:t>
            </a:r>
          </a:p>
          <a:p>
            <a:endParaRPr lang="es-ES_tradnl" sz="4100" noProof="1"/>
          </a:p>
          <a:p>
            <a:r>
              <a:rPr lang="es-ES_tradnl" sz="4100" noProof="1"/>
              <a:t>Antidiarreicos (Metamucil, Citrucel)</a:t>
            </a:r>
          </a:p>
          <a:p>
            <a:endParaRPr lang="es-ES_tradnl" sz="4100" noProof="1"/>
          </a:p>
          <a:p>
            <a:r>
              <a:rPr lang="es-ES_tradnl" sz="4100" noProof="1"/>
              <a:t>Analgésicos (Tylenol,Ibuprofeno)</a:t>
            </a:r>
          </a:p>
          <a:p>
            <a:endParaRPr lang="es-ES_tradnl" sz="4100" noProof="1"/>
          </a:p>
          <a:p>
            <a:r>
              <a:rPr lang="es-ES_tradnl" sz="4100" noProof="1"/>
              <a:t> Vitaminas y Suplementos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979570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B0D2E-FF9C-7AE5-D8EB-E0773290B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1932627" y="1075228"/>
            <a:ext cx="8610600" cy="764643"/>
          </a:xfrm>
        </p:spPr>
        <p:txBody>
          <a:bodyPr>
            <a:normAutofit fontScale="90000"/>
          </a:bodyPr>
          <a:lstStyle/>
          <a:p>
            <a:pPr algn="ctr"/>
            <a:r>
              <a:rPr lang="es-ES_tradnl" b="1" dirty="0"/>
              <a:t>3 Tratamientos del Síndrome del Intestino Irritable (SII)</a:t>
            </a:r>
            <a:endParaRPr lang="es-ES_trad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8CDC2-819C-F6AB-7593-CA6F00E70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654" y="2366249"/>
            <a:ext cx="10048692" cy="419961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400" dirty="0"/>
          </a:p>
          <a:p>
            <a:pPr marL="1200150" lvl="1" indent="-742950">
              <a:buAutoNum type="arabicPeriod"/>
            </a:pPr>
            <a:r>
              <a:rPr lang="es-ES_tradnl" sz="3200" dirty="0"/>
              <a:t>Estimulación del nervio vago (VNS)</a:t>
            </a:r>
          </a:p>
          <a:p>
            <a:pPr marL="1200150" lvl="1" indent="-742950">
              <a:buAutoNum type="arabicPeriod"/>
            </a:pPr>
            <a:endParaRPr lang="en-US" sz="3200" dirty="0"/>
          </a:p>
          <a:p>
            <a:pPr marL="457200" lvl="1" indent="0">
              <a:buNone/>
            </a:pPr>
            <a:r>
              <a:rPr lang="es-ES_tradnl" sz="3200" dirty="0"/>
              <a:t>2. Fármacos como el ácido 5-aminosalicílico y agentes biológicos</a:t>
            </a:r>
          </a:p>
          <a:p>
            <a:pPr marL="457200" lvl="1" indent="0">
              <a:buNone/>
            </a:pPr>
            <a:endParaRPr lang="en-US" sz="3200" dirty="0"/>
          </a:p>
          <a:p>
            <a:pPr marL="457200" lvl="1" indent="0">
              <a:buNone/>
            </a:pPr>
            <a:r>
              <a:rPr lang="es-ES_tradnl" sz="3200" dirty="0"/>
              <a:t>3. Tratamiento individualizado</a:t>
            </a:r>
            <a:endParaRPr lang="en-US" sz="32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51098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02E1C-A425-064B-0A1D-475FC66BE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817" y="297233"/>
            <a:ext cx="9846365" cy="1293028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estimulación del nervio vago (ENV)</a:t>
            </a:r>
            <a:br>
              <a:rPr lang="es-ES" b="1" dirty="0"/>
            </a:br>
            <a:endParaRPr lang="es-ES_tradnl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68E92D4-88EE-9F56-1124-E769E19EA4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84398" y="1006997"/>
            <a:ext cx="10423204" cy="573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9843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D8F4B-70F4-52F3-DCA1-87DE419AF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64372"/>
            <a:ext cx="10134600" cy="3383633"/>
          </a:xfrm>
        </p:spPr>
        <p:txBody>
          <a:bodyPr/>
          <a:lstStyle/>
          <a:p>
            <a:br>
              <a:rPr lang="en-US" dirty="0"/>
            </a:br>
            <a:endParaRPr lang="es-ES_trad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44ED6-7BB9-6CAB-911C-0838074E91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4466491"/>
            <a:ext cx="10820400" cy="1752193"/>
          </a:xfrm>
        </p:spPr>
        <p:txBody>
          <a:bodyPr>
            <a:normAutofit/>
          </a:bodyPr>
          <a:lstStyle/>
          <a:p>
            <a:r>
              <a:rPr lang="en-US" sz="2800" dirty="0"/>
              <a:t>Author panel: </a:t>
            </a:r>
            <a:r>
              <a:rPr lang="en-US" sz="2800" dirty="0" err="1"/>
              <a:t>Qizhi</a:t>
            </a:r>
            <a:r>
              <a:rPr lang="en-US" sz="2800" dirty="0"/>
              <a:t> Yan </a:t>
            </a:r>
            <a:r>
              <a:rPr lang="en-US" sz="2800" baseline="30000" dirty="0"/>
              <a:t>a</a:t>
            </a:r>
            <a:r>
              <a:rPr lang="en-US" sz="2800" dirty="0"/>
              <a:t>, Jiawei Chen </a:t>
            </a:r>
            <a:r>
              <a:rPr lang="en-US" sz="2800" baseline="30000" dirty="0"/>
              <a:t>a</a:t>
            </a:r>
            <a:r>
              <a:rPr lang="en-US" sz="2800" dirty="0"/>
              <a:t>, Xiuying Ren </a:t>
            </a:r>
            <a:r>
              <a:rPr lang="en-US" sz="2800" baseline="30000" dirty="0"/>
              <a:t>a</a:t>
            </a:r>
            <a:r>
              <a:rPr lang="en-US" sz="2800" dirty="0"/>
              <a:t>,</a:t>
            </a:r>
          </a:p>
          <a:p>
            <a:endParaRPr lang="es-ES_trad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E01D2F-338D-B329-85F4-1CD0542C6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785" y="334108"/>
            <a:ext cx="11500338" cy="622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9508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E64EAB4-F771-BE0A-2D94-ADD2F89357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2788" y="171369"/>
            <a:ext cx="8966423" cy="651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8641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BA9DC-9801-6993-FDF0-7E4A2F4BB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79" y="764373"/>
            <a:ext cx="10308021" cy="1293028"/>
          </a:xfrm>
        </p:spPr>
        <p:txBody>
          <a:bodyPr/>
          <a:lstStyle/>
          <a:p>
            <a:r>
              <a:rPr lang="es-ES_tradnl" b="1" dirty="0"/>
              <a:t>Fármacos ácido 5-aminosalicílico</a:t>
            </a:r>
            <a:endParaRPr lang="es-ES_tradnl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3C801E-2879-5748-E2B3-7102D27760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51991" y="2057401"/>
            <a:ext cx="5088017" cy="466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5100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94F27-2A65-EFDA-3B48-81E539813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338" y="281354"/>
            <a:ext cx="10292862" cy="1293028"/>
          </a:xfrm>
        </p:spPr>
        <p:txBody>
          <a:bodyPr/>
          <a:lstStyle/>
          <a:p>
            <a:r>
              <a:rPr lang="es-ES_tradnl" b="1" dirty="0"/>
              <a:t>ácido 5-aminosalicílico  para ISS</a:t>
            </a:r>
            <a:endParaRPr lang="es-ES_trad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7CCF9-6840-1429-9F2E-A29F4E4AE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34308"/>
            <a:ext cx="10820400" cy="4642338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 err="1"/>
              <a:t>Apriso</a:t>
            </a:r>
            <a:endParaRPr lang="en-US" sz="4000" dirty="0"/>
          </a:p>
          <a:p>
            <a:r>
              <a:rPr lang="en-US" sz="4000" dirty="0" err="1"/>
              <a:t>Delzicol</a:t>
            </a:r>
            <a:endParaRPr lang="en-US" sz="4000" dirty="0"/>
          </a:p>
          <a:p>
            <a:r>
              <a:rPr lang="en-US" sz="4000" dirty="0" err="1"/>
              <a:t>Pentasa</a:t>
            </a:r>
            <a:endParaRPr lang="en-US" sz="4000" dirty="0"/>
          </a:p>
          <a:p>
            <a:r>
              <a:rPr lang="en-US" sz="4000" dirty="0" err="1"/>
              <a:t>Lialda</a:t>
            </a:r>
            <a:r>
              <a:rPr lang="en-US" sz="4000" dirty="0"/>
              <a:t> (</a:t>
            </a:r>
            <a:r>
              <a:rPr lang="en-US" sz="4000" dirty="0" err="1"/>
              <a:t>Mezavant</a:t>
            </a:r>
            <a:r>
              <a:rPr lang="en-US" sz="4000" dirty="0"/>
              <a:t>)</a:t>
            </a:r>
          </a:p>
          <a:p>
            <a:r>
              <a:rPr lang="en-US" sz="4000" dirty="0"/>
              <a:t>Canasa</a:t>
            </a:r>
          </a:p>
          <a:p>
            <a:r>
              <a:rPr lang="en-US" sz="4000" dirty="0"/>
              <a:t>Azulfidine</a:t>
            </a:r>
          </a:p>
          <a:p>
            <a:r>
              <a:rPr lang="en-US" sz="4000" dirty="0" err="1"/>
              <a:t>Balsalazide</a:t>
            </a:r>
            <a:r>
              <a:rPr lang="en-US" sz="4000" dirty="0"/>
              <a:t> (</a:t>
            </a:r>
            <a:r>
              <a:rPr lang="en-US" sz="4000" dirty="0" err="1"/>
              <a:t>Colazal</a:t>
            </a:r>
            <a:r>
              <a:rPr lang="en-US" sz="4000" dirty="0"/>
              <a:t>)</a:t>
            </a:r>
          </a:p>
          <a:p>
            <a:r>
              <a:rPr lang="en-US" sz="4000" dirty="0" err="1"/>
              <a:t>Olsalazine</a:t>
            </a:r>
            <a:r>
              <a:rPr lang="en-US" sz="4000" dirty="0"/>
              <a:t> (</a:t>
            </a:r>
            <a:r>
              <a:rPr lang="en-US" sz="4000" dirty="0" err="1"/>
              <a:t>Dipentum</a:t>
            </a:r>
            <a:r>
              <a:rPr lang="en-US" sz="4000" dirty="0"/>
              <a:t>)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8634978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F955C-9A78-61E8-CDBA-FF026481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516" y="433162"/>
            <a:ext cx="10392508" cy="646514"/>
          </a:xfrm>
        </p:spPr>
        <p:txBody>
          <a:bodyPr/>
          <a:lstStyle/>
          <a:p>
            <a:pPr algn="ctr"/>
            <a:r>
              <a:rPr lang="es-ES_tradnl" b="1" dirty="0"/>
              <a:t>El poder del microbiota intestinal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0C006D3-E3B4-64E3-6461-C26C360DF9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7786"/>
          <a:stretch>
            <a:fillRect/>
          </a:stretch>
        </p:blipFill>
        <p:spPr>
          <a:xfrm>
            <a:off x="149371" y="2164467"/>
            <a:ext cx="3518075" cy="3748970"/>
          </a:xfrm>
          <a:prstGeom prst="rect">
            <a:avLst/>
          </a:prstGeom>
        </p:spPr>
      </p:pic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B60799E3-9E4A-FCE8-CBD6-EECABEDF6CD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6348"/>
          <a:stretch>
            <a:fillRect/>
          </a:stretch>
        </p:blipFill>
        <p:spPr>
          <a:xfrm>
            <a:off x="3314102" y="2074763"/>
            <a:ext cx="8728527" cy="383867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D6C6DEC-40A9-614C-79BE-A8BB3B16333C}"/>
              </a:ext>
            </a:extLst>
          </p:cNvPr>
          <p:cNvSpPr txBox="1">
            <a:spLocks/>
          </p:cNvSpPr>
          <p:nvPr/>
        </p:nvSpPr>
        <p:spPr>
          <a:xfrm>
            <a:off x="9103290" y="5995128"/>
            <a:ext cx="2807059" cy="859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b="1"/>
              <a:t>By Kate Morgan </a:t>
            </a:r>
            <a:br>
              <a:rPr lang="es-ES_tradnl" b="1"/>
            </a:br>
            <a:r>
              <a:rPr lang="es-ES_tradnl" b="1"/>
              <a:t>April 3, 2026</a:t>
            </a:r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30557899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BA9FB-16FD-435F-550F-DEEC66497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365" y="641446"/>
            <a:ext cx="5624388" cy="1293028"/>
          </a:xfrm>
        </p:spPr>
        <p:txBody>
          <a:bodyPr>
            <a:normAutofit/>
          </a:bodyPr>
          <a:lstStyle/>
          <a:p>
            <a:pPr algn="ctr"/>
            <a:r>
              <a:rPr lang="es-ES_tradnl" sz="4800" b="1" dirty="0"/>
              <a:t>¡Gracias!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9EFC7A9-B44D-DA85-58E6-5F2D214980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0329" y="127321"/>
            <a:ext cx="5179104" cy="66033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4358702-BB14-9E32-6613-F7F12B0EEED2}"/>
              </a:ext>
            </a:extLst>
          </p:cNvPr>
          <p:cNvSpPr txBox="1"/>
          <p:nvPr/>
        </p:nvSpPr>
        <p:spPr>
          <a:xfrm>
            <a:off x="5549153" y="5554652"/>
            <a:ext cx="66428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b="1" dirty="0"/>
              <a:t>Victoracosta51@gmail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FF762F-D301-DADA-6414-6D6D407FD576}"/>
              </a:ext>
            </a:extLst>
          </p:cNvPr>
          <p:cNvSpPr txBox="1"/>
          <p:nvPr/>
        </p:nvSpPr>
        <p:spPr>
          <a:xfrm>
            <a:off x="6096000" y="2490280"/>
            <a:ext cx="5175737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ES_tradnl" sz="4000" b="1" dirty="0"/>
              <a:t>¿PREGUNTAS?</a:t>
            </a:r>
            <a:r>
              <a:rPr lang="es-ES_tradnl" sz="4000" dirty="0"/>
              <a:t> </a:t>
            </a:r>
          </a:p>
          <a:p>
            <a:endParaRPr lang="es-ES_tradnl" dirty="0"/>
          </a:p>
          <a:p>
            <a:endParaRPr lang="es-ES_tradnl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_tradnl" sz="4000" b="1" dirty="0"/>
              <a:t>¿COMENTARIOS?</a:t>
            </a:r>
          </a:p>
        </p:txBody>
      </p:sp>
    </p:spTree>
    <p:extLst>
      <p:ext uri="{BB962C8B-B14F-4D97-AF65-F5344CB8AC3E}">
        <p14:creationId xmlns:p14="http://schemas.microsoft.com/office/powerpoint/2010/main" val="1461706088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13135</TotalTime>
  <Words>611</Words>
  <Application>Microsoft Macintosh PowerPoint</Application>
  <PresentationFormat>Widescreen</PresentationFormat>
  <Paragraphs>179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Aptos</vt:lpstr>
      <vt:lpstr>Arial</vt:lpstr>
      <vt:lpstr>Century Gothic</vt:lpstr>
      <vt:lpstr>Times New Roman</vt:lpstr>
      <vt:lpstr>Vapor Trail</vt:lpstr>
      <vt:lpstr>el Eje Microbiota-Intestino-Cerebro    y Síndrome Del Intestino Irritable       </vt:lpstr>
      <vt:lpstr>Objetivos</vt:lpstr>
      <vt:lpstr>Conoce Ud. Una persona con... </vt:lpstr>
      <vt:lpstr>El eje cerebro-intestino-Microbiota Red de Comunicación Bidireccional  </vt:lpstr>
      <vt:lpstr>PowerPoint Presentation</vt:lpstr>
      <vt:lpstr>Vía química (Hormonas Neurotransmisores)  </vt:lpstr>
      <vt:lpstr> la microbiota intestinal (Segundo Cerebro) </vt:lpstr>
      <vt:lpstr> microbiota intestinal (Segundo Cerebro) </vt:lpstr>
      <vt:lpstr>PowerPoint Presentation</vt:lpstr>
      <vt:lpstr>PowerPoint Presentation</vt:lpstr>
      <vt:lpstr>La disfunción del eje cerebro -microbiota</vt:lpstr>
      <vt:lpstr>Síndrome del intestino irritable (SII) </vt:lpstr>
      <vt:lpstr>PowerPoint Presentation</vt:lpstr>
      <vt:lpstr>PowerPoint Presentation</vt:lpstr>
      <vt:lpstr>síntomas del síndrome del intestino irritable (SII) </vt:lpstr>
      <vt:lpstr>tratamientos DEL INTESTINO IRRITABLE (SII)</vt:lpstr>
      <vt:lpstr>TRATAMIENTOS PARA LOS SINTOMAS (SII)  </vt:lpstr>
      <vt:lpstr>Estilo de vida</vt:lpstr>
      <vt:lpstr>La dieta fodmap</vt:lpstr>
      <vt:lpstr>El protocolo de la dieta en 3 fases</vt:lpstr>
      <vt:lpstr>Los 2 problemas de la dieta fodmap</vt:lpstr>
      <vt:lpstr>PowerPoint Presentation</vt:lpstr>
      <vt:lpstr>Intestino irritable y Calidad de Vida</vt:lpstr>
      <vt:lpstr>Medicamentos Según el Síntoma Predominante</vt:lpstr>
      <vt:lpstr>3 Tratamientos del Síndrome del Intestino Irritable (SII)</vt:lpstr>
      <vt:lpstr>estimulación del nervio vago (ENV) </vt:lpstr>
      <vt:lpstr> </vt:lpstr>
      <vt:lpstr>PowerPoint Presentation</vt:lpstr>
      <vt:lpstr>Fármacos ácido 5-aminosalicílico</vt:lpstr>
      <vt:lpstr>ácido 5-aminosalicílico  para ISS</vt:lpstr>
      <vt:lpstr>El poder del microbiota intestinal</vt:lpstr>
      <vt:lpstr>¡Gracias!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Victor Acosta</dc:creator>
  <cp:lastModifiedBy>Victor Acosta</cp:lastModifiedBy>
  <cp:revision>119</cp:revision>
  <cp:lastPrinted>2026-05-21T20:20:56Z</cp:lastPrinted>
  <dcterms:created xsi:type="dcterms:W3CDTF">2026-04-29T16:47:47Z</dcterms:created>
  <dcterms:modified xsi:type="dcterms:W3CDTF">2026-05-23T19:59:07Z</dcterms:modified>
</cp:coreProperties>
</file>