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5"/>
  </p:notesMasterIdLst>
  <p:sldIdLst>
    <p:sldId id="257" r:id="rId2"/>
    <p:sldId id="286" r:id="rId3"/>
    <p:sldId id="311" r:id="rId4"/>
    <p:sldId id="258" r:id="rId5"/>
    <p:sldId id="268" r:id="rId6"/>
    <p:sldId id="259" r:id="rId7"/>
    <p:sldId id="270" r:id="rId8"/>
    <p:sldId id="271" r:id="rId9"/>
    <p:sldId id="292" r:id="rId10"/>
    <p:sldId id="256" r:id="rId11"/>
    <p:sldId id="267" r:id="rId12"/>
    <p:sldId id="272" r:id="rId13"/>
    <p:sldId id="312" r:id="rId14"/>
    <p:sldId id="308" r:id="rId15"/>
    <p:sldId id="294" r:id="rId16"/>
    <p:sldId id="273" r:id="rId17"/>
    <p:sldId id="274" r:id="rId18"/>
    <p:sldId id="310" r:id="rId19"/>
    <p:sldId id="287" r:id="rId20"/>
    <p:sldId id="276" r:id="rId21"/>
    <p:sldId id="288" r:id="rId22"/>
    <p:sldId id="307" r:id="rId23"/>
    <p:sldId id="295" r:id="rId24"/>
    <p:sldId id="279" r:id="rId25"/>
    <p:sldId id="284" r:id="rId26"/>
    <p:sldId id="280" r:id="rId27"/>
    <p:sldId id="301" r:id="rId28"/>
    <p:sldId id="306" r:id="rId29"/>
    <p:sldId id="297" r:id="rId30"/>
    <p:sldId id="298" r:id="rId31"/>
    <p:sldId id="305" r:id="rId32"/>
    <p:sldId id="304" r:id="rId33"/>
    <p:sldId id="285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90"/>
  </p:normalViewPr>
  <p:slideViewPr>
    <p:cSldViewPr snapToGrid="0">
      <p:cViewPr varScale="1">
        <p:scale>
          <a:sx n="73" d="100"/>
          <a:sy n="73" d="100"/>
        </p:scale>
        <p:origin x="208" y="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CB2F2-CBAD-974F-A198-B40335157662}" type="datetimeFigureOut">
              <a:rPr lang="es-ES_tradnl" smtClean="0"/>
              <a:t>22/5/26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D9A87-2270-2847-94FD-456DF6EB34F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44611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00300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03940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3675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44066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3956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87271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25938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34991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307791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9804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148634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36703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43760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021016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188848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254257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380324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134897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36365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66249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703624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902572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787914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564883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785761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287188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161708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195736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721657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30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738463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31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359777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32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95030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33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43145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/>
              <a:t>5/22/26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/>
              <a:pPr/>
              <a:t>5/22/26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/>
              <a:pPr/>
              <a:t>5/22/26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/>
              <a:pPr/>
              <a:t>5/22/26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/>
              <a:pPr/>
              <a:t>5/22/26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/>
              <a:pPr/>
              <a:t>5/22/26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/>
              <a:pPr/>
              <a:t>5/22/26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72A24-C7F0-AD79-B929-346511152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143" y="3671299"/>
            <a:ext cx="11513713" cy="622815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el Eje Microbiota-Intestino-Cerebro</a:t>
            </a:r>
            <a:br>
              <a:rPr lang="es-ES" b="1" dirty="0"/>
            </a:br>
            <a:r>
              <a:rPr lang="es-ES" b="1" dirty="0"/>
              <a:t> </a:t>
            </a:r>
            <a:br>
              <a:rPr lang="es-ES" b="1" dirty="0"/>
            </a:br>
            <a:r>
              <a:rPr lang="es-ES" b="1" dirty="0"/>
              <a:t> y Síndrome Del Intestino Irritable</a:t>
            </a:r>
            <a:br>
              <a:rPr lang="es-ES" b="1" dirty="0"/>
            </a:br>
            <a:br>
              <a:rPr lang="es-ES" b="1" dirty="0"/>
            </a:br>
            <a:r>
              <a:rPr lang="es-ES" b="1" dirty="0"/>
              <a:t>  </a:t>
            </a:r>
            <a:br>
              <a:rPr lang="es-ES" b="1" dirty="0"/>
            </a:br>
            <a:br>
              <a:rPr lang="es-ES" b="1" dirty="0"/>
            </a:br>
            <a:br>
              <a:rPr lang="es-ES" b="1" dirty="0"/>
            </a:br>
            <a:endParaRPr lang="es-ES_tradnl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C852E-1052-782F-1BF4-6C192C5B6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5595870"/>
            <a:ext cx="9192296" cy="622815"/>
          </a:xfrm>
        </p:spPr>
        <p:txBody>
          <a:bodyPr/>
          <a:lstStyle/>
          <a:p>
            <a:r>
              <a:rPr lang="es-ES_tradnl" b="1" dirty="0"/>
              <a:t>VICTOR ACOSTA, BS. MS.ED. MS.ED. RD, CDN, CDCES, TVI. FAND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50388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BA8B6-D669-3245-09BA-3F6E25AA7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874455"/>
          </a:xfrm>
        </p:spPr>
        <p:txBody>
          <a:bodyPr>
            <a:normAutofit fontScale="92500" lnSpcReduction="20000"/>
          </a:bodyPr>
          <a:lstStyle/>
          <a:p>
            <a:r>
              <a:rPr lang="es-ES_tradnl" sz="4000" b="1" dirty="0"/>
              <a:t>1. </a:t>
            </a:r>
            <a:r>
              <a:rPr lang="es-ES" sz="4000" b="1" dirty="0"/>
              <a:t>Eje Microbiota-Intestino-Cerebro</a:t>
            </a:r>
            <a:endParaRPr lang="es-ES_tradnl" sz="4000" b="1" dirty="0"/>
          </a:p>
          <a:p>
            <a:endParaRPr lang="es-ES_tradnl" dirty="0"/>
          </a:p>
          <a:p>
            <a:r>
              <a:rPr lang="es-ES_tradnl" sz="4000" dirty="0"/>
              <a:t>2. </a:t>
            </a:r>
            <a:r>
              <a:rPr lang="es-ES_tradnl" sz="4000" b="1" dirty="0"/>
              <a:t>S</a:t>
            </a:r>
            <a:r>
              <a:rPr lang="es-ES" sz="4000" b="1" dirty="0" err="1"/>
              <a:t>índrome</a:t>
            </a:r>
            <a:r>
              <a:rPr lang="es-ES" sz="4000" b="1" dirty="0"/>
              <a:t> del Intestino Irritable(SII)</a:t>
            </a:r>
          </a:p>
          <a:p>
            <a:endParaRPr lang="es-ES_tradnl" sz="4000" dirty="0"/>
          </a:p>
          <a:p>
            <a:r>
              <a:rPr lang="es-ES_tradnl" sz="4000" b="1" dirty="0"/>
              <a:t>3. La dieta  FODMAP </a:t>
            </a:r>
          </a:p>
          <a:p>
            <a:endParaRPr lang="es-ES_tradnl" sz="4000" b="1" dirty="0"/>
          </a:p>
          <a:p>
            <a:r>
              <a:rPr lang="es-ES_tradnl" sz="4000" b="1" dirty="0"/>
              <a:t>4.  Fármacos para SII</a:t>
            </a:r>
          </a:p>
          <a:p>
            <a:endParaRPr lang="es-ES_tradnl" sz="4000" b="1" dirty="0"/>
          </a:p>
          <a:p>
            <a:r>
              <a:rPr lang="es-ES_tradnl" sz="4000" b="1" dirty="0"/>
              <a:t>4.  Estimulación del Nervio Vago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6573F80-9917-D92B-8427-3BE214EC8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4498428" cy="1293028"/>
          </a:xfrm>
        </p:spPr>
        <p:txBody>
          <a:bodyPr>
            <a:normAutofit/>
          </a:bodyPr>
          <a:lstStyle/>
          <a:p>
            <a:r>
              <a:rPr lang="es-ES_tradnl" sz="4400" b="1" noProof="0"/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1125320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A2D4F-0BC6-CDDF-922B-589670017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85" y="639315"/>
            <a:ext cx="10498015" cy="1293028"/>
          </a:xfrm>
        </p:spPr>
        <p:txBody>
          <a:bodyPr/>
          <a:lstStyle/>
          <a:p>
            <a:r>
              <a:rPr lang="es-ES_tradnl" b="1" dirty="0"/>
              <a:t>Conoce Ud. Una persona con..</a:t>
            </a:r>
            <a:r>
              <a:rPr lang="es-ES_tradnl" dirty="0"/>
              <a:t>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D141E-3F00-C2F7-9D39-56CDB9B63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92" y="1932343"/>
            <a:ext cx="11834446" cy="4784979"/>
          </a:xfrm>
        </p:spPr>
        <p:txBody>
          <a:bodyPr>
            <a:normAutofit/>
          </a:bodyPr>
          <a:lstStyle/>
          <a:p>
            <a:r>
              <a:rPr lang="es-ES_tradnl" sz="4000" b="1" dirty="0"/>
              <a:t>1. Mariposa en el estomago</a:t>
            </a:r>
          </a:p>
          <a:p>
            <a:r>
              <a:rPr lang="es-ES_tradnl" sz="4000" b="1" dirty="0"/>
              <a:t>2. </a:t>
            </a:r>
            <a:r>
              <a:rPr lang="en-US" sz="4000" b="1" dirty="0" err="1"/>
              <a:t>Borborismo</a:t>
            </a:r>
            <a:endParaRPr lang="es-ES_tradnl" sz="4000" b="1" dirty="0"/>
          </a:p>
          <a:p>
            <a:r>
              <a:rPr lang="es-ES_tradnl" sz="4000" b="1" dirty="0"/>
              <a:t>3. Dolor estomacal </a:t>
            </a:r>
            <a:endParaRPr lang="en-US" sz="4000" b="1" dirty="0"/>
          </a:p>
          <a:p>
            <a:r>
              <a:rPr lang="en-US" sz="4000" b="1" dirty="0"/>
              <a:t>4. </a:t>
            </a:r>
            <a:r>
              <a:rPr lang="es-ES_tradnl" sz="4000" b="1" noProof="1"/>
              <a:t>Estres, </a:t>
            </a:r>
            <a:r>
              <a:rPr lang="es-ES_tradnl" sz="4000" b="1" dirty="0"/>
              <a:t>cansancio, sin animo, poco dormir</a:t>
            </a:r>
            <a:r>
              <a:rPr lang="es-ES_tradnl" sz="4000" b="1" noProof="0" dirty="0"/>
              <a:t> </a:t>
            </a:r>
          </a:p>
          <a:p>
            <a:r>
              <a:rPr lang="es-ES_tradnl" sz="4000" b="1" dirty="0"/>
              <a:t>5. Niebla Mental</a:t>
            </a:r>
          </a:p>
          <a:p>
            <a:endParaRPr lang="en-US" dirty="0"/>
          </a:p>
          <a:p>
            <a:r>
              <a:rPr lang="en-US" sz="4700" b="1" dirty="0"/>
              <a:t>6. </a:t>
            </a:r>
            <a:r>
              <a:rPr lang="es-ES" sz="4000" b="1" dirty="0"/>
              <a:t>Flatulencia</a:t>
            </a:r>
            <a:endParaRPr lang="en-US" sz="4000" b="1" dirty="0"/>
          </a:p>
          <a:p>
            <a:endParaRPr lang="es-ES_tradnl" sz="4000" dirty="0"/>
          </a:p>
        </p:txBody>
      </p:sp>
    </p:spTree>
    <p:extLst>
      <p:ext uri="{BB962C8B-B14F-4D97-AF65-F5344CB8AC3E}">
        <p14:creationId xmlns:p14="http://schemas.microsoft.com/office/powerpoint/2010/main" val="188401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27231-72A1-D21F-A07F-D8143DA32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863" y="764373"/>
            <a:ext cx="10515600" cy="1293028"/>
          </a:xfrm>
        </p:spPr>
        <p:txBody>
          <a:bodyPr/>
          <a:lstStyle/>
          <a:p>
            <a:r>
              <a:rPr lang="es-ES" b="1"/>
              <a:t>El eje cerebro-intestino -Microbiota 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9D3BB-CD47-38B2-781C-D33579521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2194560"/>
            <a:ext cx="11072611" cy="4663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3200" b="1" noProof="0" dirty="0"/>
              <a:t>Red de Comunicación </a:t>
            </a:r>
            <a:r>
              <a:rPr lang="es-ES_tradnl" sz="3200" b="1" dirty="0"/>
              <a:t>B</a:t>
            </a:r>
            <a:r>
              <a:rPr lang="es-ES_tradnl" sz="3200" b="1" noProof="0" dirty="0" err="1"/>
              <a:t>idireccional</a:t>
            </a:r>
            <a:r>
              <a:rPr lang="es-ES_tradnl" sz="3200" b="1" dirty="0"/>
              <a:t> </a:t>
            </a:r>
            <a:endParaRPr lang="es-ES_tradnl" sz="3200" b="1" noProof="0" dirty="0"/>
          </a:p>
          <a:p>
            <a:pPr marL="0" indent="0">
              <a:buNone/>
            </a:pPr>
            <a:r>
              <a:rPr lang="es-ES_tradnl" sz="3200" b="1" noProof="0" dirty="0"/>
              <a:t> </a:t>
            </a:r>
          </a:p>
          <a:p>
            <a:r>
              <a:rPr lang="es-ES_tradnl" sz="3200" b="1" noProof="0" dirty="0"/>
              <a:t>Vía Física (Nervio Vago)</a:t>
            </a:r>
          </a:p>
          <a:p>
            <a:endParaRPr lang="es-ES_tradnl" sz="3200" b="1" noProof="0" dirty="0"/>
          </a:p>
          <a:p>
            <a:r>
              <a:rPr lang="es-ES_tradnl" sz="3200" b="1" noProof="0" dirty="0"/>
              <a:t>Vía Química (Neurotransmisores)</a:t>
            </a:r>
          </a:p>
          <a:p>
            <a:endParaRPr lang="es-ES_tradnl" sz="3200" b="1" noProof="0" dirty="0"/>
          </a:p>
          <a:p>
            <a:r>
              <a:rPr lang="es-ES_tradnl" sz="3200" b="1" noProof="0" dirty="0"/>
              <a:t>Vía Inmunológica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055821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28024-A95A-F49C-9CC9-D66EE0EE4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6146" name="Picture 2" descr="Recorrido del nervio vago en el cuerpo humano.">
            <a:extLst>
              <a:ext uri="{FF2B5EF4-FFF2-40B4-BE49-F238E27FC236}">
                <a16:creationId xmlns:a16="http://schemas.microsoft.com/office/drawing/2014/main" id="{4CC565F2-E8E1-AE16-863D-968A204143A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20" y="0"/>
            <a:ext cx="112743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256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14">
            <a:extLst>
              <a:ext uri="{FF2B5EF4-FFF2-40B4-BE49-F238E27FC236}">
                <a16:creationId xmlns:a16="http://schemas.microsoft.com/office/drawing/2014/main" id="{637BD688-14A6-4B96-B8A2-3CD81C054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0"/>
            <a:ext cx="7555992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7B2544F-CA5E-40F6-9525-716A90C83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2B93162-635C-46F5-97EC-E98C1659F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75"/>
          <a:stretch/>
        </p:blipFill>
        <p:spPr>
          <a:xfrm>
            <a:off x="0" y="4375150"/>
            <a:ext cx="4636008" cy="2482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5428B1-6B10-A454-70AF-FA9F92AE6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152" y="987287"/>
            <a:ext cx="4198513" cy="4697896"/>
          </a:xfrm>
        </p:spPr>
        <p:txBody>
          <a:bodyPr>
            <a:normAutofit/>
          </a:bodyPr>
          <a:lstStyle/>
          <a:p>
            <a:r>
              <a:rPr lang="es-ES" sz="2800" b="1"/>
              <a:t>Vía química</a:t>
            </a:r>
            <a:br>
              <a:rPr lang="es-ES" sz="2800" b="1"/>
            </a:br>
            <a:r>
              <a:rPr lang="es-ES" sz="2800" b="1"/>
              <a:t>(Hormonas Neurotransmisores</a:t>
            </a:r>
            <a:r>
              <a:rPr lang="es-ES" sz="3200" b="1"/>
              <a:t>)</a:t>
            </a:r>
            <a:r>
              <a:rPr lang="es-ES" sz="2300"/>
              <a:t> </a:t>
            </a:r>
            <a:r>
              <a:rPr lang="en-US" sz="2300"/>
              <a:t> </a:t>
            </a:r>
            <a:endParaRPr lang="es-ES_tradnl" sz="23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6F755-D909-F68E-2FD6-B97DA6AAA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069" y="139486"/>
            <a:ext cx="8472138" cy="6586778"/>
          </a:xfrm>
        </p:spPr>
        <p:txBody>
          <a:bodyPr anchor="ctr">
            <a:normAutofit fontScale="92500" lnSpcReduction="20000"/>
          </a:bodyPr>
          <a:lstStyle/>
          <a:p>
            <a:r>
              <a:rPr lang="es-ES" sz="3200" b="1" dirty="0"/>
              <a:t>Serotonina </a:t>
            </a:r>
            <a:r>
              <a:rPr lang="en-US" sz="3200" dirty="0"/>
              <a:t>               </a:t>
            </a:r>
            <a:r>
              <a:rPr lang="en-US" sz="3200" b="1" dirty="0" err="1"/>
              <a:t>Acelera</a:t>
            </a:r>
            <a:r>
              <a:rPr lang="en-US" sz="3200" b="1" dirty="0"/>
              <a:t> (animo, digestion, </a:t>
            </a:r>
            <a:r>
              <a:rPr lang="en-US" sz="3200" b="1" dirty="0" err="1"/>
              <a:t>deseo</a:t>
            </a:r>
            <a:r>
              <a:rPr lang="en-US" sz="3200" b="1" dirty="0"/>
              <a:t> sexual</a:t>
            </a:r>
            <a:endParaRPr lang="es-ES" sz="3200" b="1" dirty="0"/>
          </a:p>
          <a:p>
            <a:endParaRPr lang="es-ES" sz="3200" b="1" dirty="0"/>
          </a:p>
          <a:p>
            <a:r>
              <a:rPr lang="es-ES" sz="3200" b="1" dirty="0"/>
              <a:t>Dopamina                Acelerador (placer)</a:t>
            </a:r>
          </a:p>
          <a:p>
            <a:endParaRPr lang="es-ES" sz="3200" b="1" dirty="0"/>
          </a:p>
          <a:p>
            <a:r>
              <a:rPr lang="es-ES" sz="3200" b="1" dirty="0"/>
              <a:t>GABA          </a:t>
            </a:r>
            <a:r>
              <a:rPr lang="es-ES_tradnl" sz="3100" b="1" noProof="0" dirty="0"/>
              <a:t>Freno  </a:t>
            </a:r>
            <a:r>
              <a:rPr lang="es-ES_tradnl" sz="3600" b="1" noProof="0" dirty="0"/>
              <a:t>(</a:t>
            </a:r>
            <a:r>
              <a:rPr lang="es-ES_tradnl" sz="3200" b="1" noProof="0" dirty="0"/>
              <a:t>sobreexcitación</a:t>
            </a:r>
            <a:r>
              <a:rPr lang="en-US" sz="3200" b="1" dirty="0"/>
              <a:t>)</a:t>
            </a:r>
            <a:endParaRPr lang="es-ES" sz="3200" b="1" dirty="0"/>
          </a:p>
          <a:p>
            <a:pPr marL="0" indent="0">
              <a:buNone/>
            </a:pPr>
            <a:r>
              <a:rPr lang="es-ES" sz="3100" b="1" dirty="0"/>
              <a:t>   				</a:t>
            </a:r>
            <a:endParaRPr lang="es-ES" sz="3200" b="1" dirty="0"/>
          </a:p>
          <a:p>
            <a:endParaRPr lang="es-ES" sz="3200" b="1" dirty="0"/>
          </a:p>
          <a:p>
            <a:r>
              <a:rPr lang="es-ES" sz="3200" b="1" dirty="0"/>
              <a:t>Ghrelina-----Acelerador (Hambre)</a:t>
            </a:r>
          </a:p>
          <a:p>
            <a:endParaRPr lang="es-ES" sz="3200" b="1" dirty="0"/>
          </a:p>
          <a:p>
            <a:endParaRPr lang="es-ES" sz="3200" b="1" dirty="0"/>
          </a:p>
          <a:p>
            <a:r>
              <a:rPr lang="es-ES" sz="3200" b="1" dirty="0"/>
              <a:t>GLP-1 ----   Freno (</a:t>
            </a:r>
            <a:r>
              <a:rPr lang="es-ES_tradnl" sz="3200" b="1" noProof="0" dirty="0"/>
              <a:t>Apetito, Glucosa</a:t>
            </a:r>
            <a:r>
              <a:rPr lang="es-ES" sz="3200" b="1" dirty="0"/>
              <a:t>)</a:t>
            </a:r>
          </a:p>
          <a:p>
            <a:endParaRPr lang="es-ES" sz="3200" b="1" dirty="0"/>
          </a:p>
          <a:p>
            <a:endParaRPr lang="es-ES" sz="3200" b="1" dirty="0"/>
          </a:p>
          <a:p>
            <a:r>
              <a:rPr lang="es-ES" sz="3200" b="1" dirty="0"/>
              <a:t>Péptido YY----Freno (Apetito)</a:t>
            </a:r>
            <a:endParaRPr lang="es-ES_tradnl" sz="3200" b="1" dirty="0"/>
          </a:p>
          <a:p>
            <a:endParaRPr lang="es-ES_tradnl" sz="1800" dirty="0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7F848365-B7E0-4195-3E6E-79463888113A}"/>
              </a:ext>
            </a:extLst>
          </p:cNvPr>
          <p:cNvSpPr/>
          <p:nvPr/>
        </p:nvSpPr>
        <p:spPr>
          <a:xfrm>
            <a:off x="7237927" y="334851"/>
            <a:ext cx="811369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CCE892DA-831F-3403-BC74-289CC424746C}"/>
              </a:ext>
            </a:extLst>
          </p:cNvPr>
          <p:cNvSpPr/>
          <p:nvPr/>
        </p:nvSpPr>
        <p:spPr>
          <a:xfrm>
            <a:off x="7237927" y="1313645"/>
            <a:ext cx="708338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8093326A-518D-CB0B-5266-85C9AA9448CE}"/>
              </a:ext>
            </a:extLst>
          </p:cNvPr>
          <p:cNvSpPr/>
          <p:nvPr/>
        </p:nvSpPr>
        <p:spPr>
          <a:xfrm>
            <a:off x="6439437" y="2060619"/>
            <a:ext cx="1506828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7F6E139A-B66B-9A60-5373-D99D7EBFE6DF}"/>
              </a:ext>
            </a:extLst>
          </p:cNvPr>
          <p:cNvSpPr/>
          <p:nvPr/>
        </p:nvSpPr>
        <p:spPr>
          <a:xfrm>
            <a:off x="6336406" y="3271234"/>
            <a:ext cx="1519707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22998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D5FE4-2E5E-2DE5-F6D2-52FB52B4B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45" y="764373"/>
            <a:ext cx="11790219" cy="2262162"/>
          </a:xfrm>
        </p:spPr>
        <p:txBody>
          <a:bodyPr>
            <a:normAutofit/>
          </a:bodyPr>
          <a:lstStyle/>
          <a:p>
            <a:r>
              <a:rPr lang="es-ES" sz="3600" b="1"/>
              <a:t> la microbiota intestinal (Segundo Cerebro) </a:t>
            </a:r>
            <a:endParaRPr lang="es-ES_tradnl" sz="3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162C6-AD54-7C70-3255-9251585C5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236" y="3026535"/>
            <a:ext cx="11242964" cy="3192150"/>
          </a:xfrm>
        </p:spPr>
        <p:txBody>
          <a:bodyPr>
            <a:normAutofit fontScale="85000" lnSpcReduction="20000"/>
          </a:bodyPr>
          <a:lstStyle/>
          <a:p>
            <a:r>
              <a:rPr lang="es-ES_tradnl" sz="3600" b="1" noProof="0" dirty="0"/>
              <a:t>1. Eco Sistema </a:t>
            </a:r>
            <a:r>
              <a:rPr lang="es-ES_tradnl" sz="3800" b="1" noProof="0" dirty="0"/>
              <a:t>(</a:t>
            </a:r>
            <a:r>
              <a:rPr lang="es-ES" sz="3800" b="1" dirty="0"/>
              <a:t>Bacterias, Virus, Hongos y Arqueas</a:t>
            </a:r>
            <a:r>
              <a:rPr lang="en-US" sz="3800" dirty="0"/>
              <a:t> )</a:t>
            </a:r>
            <a:endParaRPr lang="es-ES_tradnl" sz="3800" b="1" noProof="0" dirty="0"/>
          </a:p>
          <a:p>
            <a:endParaRPr lang="es-ES_tradnl" sz="3600" b="1" noProof="0" dirty="0"/>
          </a:p>
          <a:p>
            <a:r>
              <a:rPr lang="es-ES_tradnl" sz="3600" b="1" noProof="0" dirty="0"/>
              <a:t>2. Poder Genético </a:t>
            </a:r>
            <a:r>
              <a:rPr lang="es-ES_tradnl" sz="3600" b="1" dirty="0"/>
              <a:t>(22M genes)</a:t>
            </a:r>
            <a:endParaRPr lang="es-ES_tradnl" sz="3600" b="1" noProof="0" dirty="0"/>
          </a:p>
          <a:p>
            <a:endParaRPr lang="es-ES_tradnl" sz="3600" b="1" noProof="0" dirty="0"/>
          </a:p>
          <a:p>
            <a:r>
              <a:rPr lang="es-ES_tradnl" sz="3600" b="1" noProof="0" dirty="0"/>
              <a:t>3. Identidad Única </a:t>
            </a:r>
          </a:p>
          <a:p>
            <a:endParaRPr lang="es-ES_tradnl" sz="3600" b="1" dirty="0"/>
          </a:p>
          <a:p>
            <a:r>
              <a:rPr lang="es-ES_tradnl" sz="3600" b="1" noProof="0" dirty="0"/>
              <a:t>4. Funciones Vitales</a:t>
            </a:r>
            <a:endParaRPr lang="es-ES_tradnl" sz="3600" noProof="0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641899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82AE6-190E-17E1-F5D2-B5FB86264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4373"/>
            <a:ext cx="11506200" cy="1293028"/>
          </a:xfrm>
        </p:spPr>
        <p:txBody>
          <a:bodyPr>
            <a:normAutofit/>
          </a:bodyPr>
          <a:lstStyle/>
          <a:p>
            <a:r>
              <a:rPr lang="es-ES" sz="3600" b="1" dirty="0"/>
              <a:t> microbiota intestinal (Segundo Cerebro) </a:t>
            </a:r>
            <a:endParaRPr lang="es-ES_tradnl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16663-0D31-82CB-70D5-23D5461CD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s-ES_tradnl" sz="3200" b="1" dirty="0"/>
          </a:p>
          <a:p>
            <a:endParaRPr lang="es-ES_tradnl" sz="3200" b="1" dirty="0"/>
          </a:p>
          <a:p>
            <a:r>
              <a:rPr lang="es-ES_tradnl" sz="3200" b="1" dirty="0"/>
              <a:t>6. Digestión y Nutrición (Fibras          AGCC)</a:t>
            </a:r>
            <a:r>
              <a:rPr lang="en-US" sz="3200" dirty="0"/>
              <a:t> </a:t>
            </a:r>
            <a:endParaRPr lang="es-ES_tradnl" sz="3200" b="1" dirty="0"/>
          </a:p>
          <a:p>
            <a:endParaRPr lang="es-ES_tradnl" sz="3200" b="1" noProof="0" dirty="0"/>
          </a:p>
          <a:p>
            <a:r>
              <a:rPr lang="es-ES_tradnl" sz="3200" b="1" noProof="0" dirty="0"/>
              <a:t>7. Educación del Sistema Inmunitario- Linfocitos T reguladores (Treg).</a:t>
            </a:r>
          </a:p>
          <a:p>
            <a:endParaRPr lang="es-ES_tradnl" sz="3200" b="1" dirty="0"/>
          </a:p>
          <a:p>
            <a:r>
              <a:rPr lang="es-ES_tradnl" sz="3200" b="1" dirty="0"/>
              <a:t>8. Defensa Contra Patógenos</a:t>
            </a:r>
          </a:p>
          <a:p>
            <a:endParaRPr lang="es-ES_tradnl" dirty="0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2BDBCAB8-52DA-6AD7-CB3E-D65E557680E7}"/>
              </a:ext>
            </a:extLst>
          </p:cNvPr>
          <p:cNvSpPr/>
          <p:nvPr/>
        </p:nvSpPr>
        <p:spPr>
          <a:xfrm>
            <a:off x="6980349" y="3429000"/>
            <a:ext cx="927279" cy="15132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4051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1A3FD-77F3-2EF1-297A-4C39962B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2895600" y="2057400"/>
            <a:ext cx="8610600" cy="137159"/>
          </a:xfrm>
        </p:spPr>
        <p:txBody>
          <a:bodyPr>
            <a:normAutofit fontScale="90000"/>
          </a:bodyPr>
          <a:lstStyle/>
          <a:p>
            <a:endParaRPr lang="es-ES_tradnl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12099AA-A780-05DB-AA14-B297A0C333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40676" y="0"/>
            <a:ext cx="125202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39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300B9-DAAC-05C3-7089-0B1246010B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850006"/>
            <a:ext cx="9448800" cy="2778495"/>
          </a:xfrm>
        </p:spPr>
        <p:txBody>
          <a:bodyPr/>
          <a:lstStyle/>
          <a:p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C30D56-D525-25CC-6F67-B1FBF21874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2357" y="3628501"/>
            <a:ext cx="9042901" cy="3180844"/>
          </a:xfrm>
        </p:spPr>
        <p:txBody>
          <a:bodyPr/>
          <a:lstStyle/>
          <a:p>
            <a:endParaRPr lang="es-ES_tradnl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09304F2-197B-F470-2CFC-98723D4F1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62" y="103188"/>
            <a:ext cx="11668259" cy="665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09C45F4-3FA5-7A4D-896F-6706C5F1D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70" y="103981"/>
            <a:ext cx="11668259" cy="665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E32CE59B-F702-A7DE-70BE-A4F206B90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70" y="256381"/>
            <a:ext cx="11668259" cy="665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141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2F8FB-0219-736D-F604-08E1F0DC8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C45E1-7FE4-9F01-ED81-9AAD67900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7425" y="704497"/>
            <a:ext cx="12209171" cy="1293028"/>
          </a:xfrm>
        </p:spPr>
        <p:txBody>
          <a:bodyPr>
            <a:normAutofit/>
          </a:bodyPr>
          <a:lstStyle/>
          <a:p>
            <a:r>
              <a:rPr lang="es-ES_tradnl" b="1" noProof="0" dirty="0"/>
              <a:t>La disfunción del eje cerebro </a:t>
            </a:r>
            <a:r>
              <a:rPr lang="es-ES_tradnl" b="1" dirty="0"/>
              <a:t>-microbiota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A061948-E7C4-35FB-6A56-A65555D73A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36" y="2129190"/>
            <a:ext cx="4238747" cy="4380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686792-C5FB-80DE-4520-04E9E11A2AFE}"/>
              </a:ext>
            </a:extLst>
          </p:cNvPr>
          <p:cNvSpPr txBox="1"/>
          <p:nvPr/>
        </p:nvSpPr>
        <p:spPr>
          <a:xfrm>
            <a:off x="5166101" y="2179559"/>
            <a:ext cx="59771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b="1" noProof="1"/>
              <a:t>Trastornos Gastrointestinales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B70FBE-5D0B-3E06-1C0F-1E994DA8D9BA}"/>
              </a:ext>
            </a:extLst>
          </p:cNvPr>
          <p:cNvSpPr txBox="1"/>
          <p:nvPr/>
        </p:nvSpPr>
        <p:spPr>
          <a:xfrm>
            <a:off x="4960750" y="3783258"/>
            <a:ext cx="66009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b="1" noProof="1"/>
              <a:t>  Enfermedades </a:t>
            </a:r>
            <a:r>
              <a:rPr lang="en-US" sz="3200" b="1"/>
              <a:t>Neurológicas </a:t>
            </a:r>
            <a:endParaRPr lang="es-ES_tradnl" sz="3200" b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3A825A-DE35-C494-B135-201173F64D1B}"/>
              </a:ext>
            </a:extLst>
          </p:cNvPr>
          <p:cNvSpPr txBox="1"/>
          <p:nvPr/>
        </p:nvSpPr>
        <p:spPr>
          <a:xfrm>
            <a:off x="5166101" y="5535589"/>
            <a:ext cx="6537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noProof="1"/>
              <a:t>Trastornos Mentales </a:t>
            </a:r>
          </a:p>
        </p:txBody>
      </p:sp>
    </p:spTree>
    <p:extLst>
      <p:ext uri="{BB962C8B-B14F-4D97-AF65-F5344CB8AC3E}">
        <p14:creationId xmlns:p14="http://schemas.microsoft.com/office/powerpoint/2010/main" val="2025751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FF6AB3-C042-4B22-ACF9-92F4DBC90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D88F0-AC26-E090-5557-BBA0A15CE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662" y="764373"/>
            <a:ext cx="10433538" cy="1293028"/>
          </a:xfrm>
        </p:spPr>
        <p:txBody>
          <a:bodyPr>
            <a:normAutofit/>
          </a:bodyPr>
          <a:lstStyle/>
          <a:p>
            <a:r>
              <a:rPr lang="es-ES_tradnl" b="1" noProof="0" dirty="0"/>
              <a:t>Síndrome del intestino irritable (SII)</a:t>
            </a:r>
            <a:r>
              <a:rPr lang="en-US" dirty="0"/>
              <a:t> </a:t>
            </a:r>
            <a:endParaRPr lang="es-ES_tradnl" dirty="0"/>
          </a:p>
        </p:txBody>
      </p:sp>
      <p:sp>
        <p:nvSpPr>
          <p:cNvPr id="3078" name="Content Placeholder 3077">
            <a:extLst>
              <a:ext uri="{FF2B5EF4-FFF2-40B4-BE49-F238E27FC236}">
                <a16:creationId xmlns:a16="http://schemas.microsoft.com/office/drawing/2014/main" id="{49FB1BB9-1D44-FAD7-DBA6-99B55D8B8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" y="2194560"/>
            <a:ext cx="6805248" cy="43922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_tradnl" sz="3200" b="1" dirty="0"/>
          </a:p>
          <a:p>
            <a:pPr marL="0" indent="0">
              <a:buNone/>
            </a:pPr>
            <a:r>
              <a:rPr lang="es-ES_tradnl" sz="3200" b="1" noProof="0" dirty="0"/>
              <a:t>1.Afecta</a:t>
            </a:r>
            <a:r>
              <a:rPr lang="es-ES_tradnl" sz="3200" b="1" dirty="0"/>
              <a:t> e</a:t>
            </a:r>
            <a:r>
              <a:rPr lang="es-ES_tradnl" sz="3200" b="1" noProof="0" dirty="0" err="1"/>
              <a:t>ntre</a:t>
            </a:r>
            <a:r>
              <a:rPr lang="es-ES_tradnl" sz="3200" b="1" noProof="0" dirty="0"/>
              <a:t> 25 y 45 millones </a:t>
            </a:r>
          </a:p>
          <a:p>
            <a:pPr marL="0" indent="0">
              <a:buNone/>
            </a:pPr>
            <a:r>
              <a:rPr lang="es-ES_tradnl" sz="3200" b="1" dirty="0"/>
              <a:t>     de</a:t>
            </a:r>
            <a:r>
              <a:rPr lang="es-ES_tradnl" sz="3200" b="1" noProof="0" dirty="0"/>
              <a:t> personas--</a:t>
            </a:r>
            <a:r>
              <a:rPr lang="es-ES_tradnl" sz="3200" b="1" dirty="0"/>
              <a:t>2 de cada 3 </a:t>
            </a:r>
            <a:r>
              <a:rPr lang="es-ES" sz="3200" b="1" dirty="0"/>
              <a:t>son</a:t>
            </a:r>
          </a:p>
          <a:p>
            <a:pPr marL="0" indent="0">
              <a:buNone/>
            </a:pPr>
            <a:r>
              <a:rPr lang="es-ES" sz="3200" b="1" dirty="0"/>
              <a:t>     mujeres</a:t>
            </a:r>
          </a:p>
          <a:p>
            <a:pPr marL="0" indent="0">
              <a:buNone/>
            </a:pPr>
            <a:endParaRPr lang="es-ES" sz="3200" b="1" dirty="0"/>
          </a:p>
          <a:p>
            <a:pPr marL="0" indent="0">
              <a:buNone/>
            </a:pPr>
            <a:r>
              <a:rPr lang="es-ES" sz="3200" b="1" dirty="0"/>
              <a:t>2.</a:t>
            </a:r>
            <a:r>
              <a:rPr lang="es-ES" sz="3200" dirty="0"/>
              <a:t> </a:t>
            </a:r>
            <a:r>
              <a:rPr lang="es-ES" sz="3200" b="1" dirty="0"/>
              <a:t>Los hombres en el sur de Asia y Sudamérica tienen las mismas</a:t>
            </a:r>
          </a:p>
          <a:p>
            <a:pPr marL="0" indent="0">
              <a:buNone/>
            </a:pPr>
            <a:r>
              <a:rPr lang="es-ES" sz="3200" b="1" dirty="0"/>
              <a:t> probabilidades que las mujeres</a:t>
            </a:r>
            <a:endParaRPr lang="en-US" sz="3200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s-ES_tradnl" sz="3200" b="1" noProof="0" dirty="0"/>
          </a:p>
          <a:p>
            <a:pPr marL="0" indent="0">
              <a:buNone/>
            </a:pPr>
            <a:endParaRPr lang="es-ES_tradnl" sz="3200" b="1" noProof="0" dirty="0"/>
          </a:p>
          <a:p>
            <a:pPr marL="0" indent="0">
              <a:buNone/>
            </a:pPr>
            <a:endParaRPr lang="es-ES_tradnl" sz="3200" b="1" noProof="0" dirty="0"/>
          </a:p>
          <a:p>
            <a:endParaRPr lang="es-ES_tradnl" sz="3200" b="1" noProof="0" dirty="0"/>
          </a:p>
          <a:p>
            <a:pPr marL="0" indent="0">
              <a:buNone/>
            </a:pPr>
            <a:endParaRPr lang="es-ES_tradnl" sz="3200" b="1" noProof="0" dirty="0"/>
          </a:p>
          <a:p>
            <a:endParaRPr lang="es-ES_tradnl" sz="3200" b="1" noProof="0" dirty="0"/>
          </a:p>
        </p:txBody>
      </p:sp>
      <p:pic>
        <p:nvPicPr>
          <p:cNvPr id="3074" name="Picture 2" descr="(Imagen Ilustrativa Infobae)">
            <a:extLst>
              <a:ext uri="{FF2B5EF4-FFF2-40B4-BE49-F238E27FC236}">
                <a16:creationId xmlns:a16="http://schemas.microsoft.com/office/drawing/2014/main" id="{85229A6C-D509-C638-2F97-036EFFE58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0" r="21974" b="-1"/>
          <a:stretch>
            <a:fillRect/>
          </a:stretch>
        </p:blipFill>
        <p:spPr bwMode="auto">
          <a:xfrm>
            <a:off x="6985000" y="2057400"/>
            <a:ext cx="4521200" cy="452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694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F0692-15C5-3BE2-A406-67C6A4197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97F0AB1-1992-E173-3E57-2A097454D8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746788"/>
            <a:ext cx="12192000" cy="611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728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383E4-8CE2-A003-F793-75C19784A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67612"/>
          </a:xfrm>
        </p:spPr>
        <p:txBody>
          <a:bodyPr>
            <a:normAutofit fontScale="90000"/>
          </a:bodyPr>
          <a:lstStyle/>
          <a:p>
            <a:endParaRPr lang="es-ES_tradnl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73A9B3C-1C44-CD5C-EFBD-094AE6782B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5831" y="764373"/>
            <a:ext cx="11500338" cy="601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610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C7EE6-1A73-4658-93F8-8BDA95E48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síntomas del síndrome del intestino irritable (SII) </a:t>
            </a:r>
            <a:br>
              <a:rPr lang="es-ES" sz="2800" dirty="0"/>
            </a:br>
            <a:r>
              <a:rPr lang="en-US" sz="2800" dirty="0"/>
              <a:t> </a:t>
            </a:r>
            <a:endParaRPr lang="es-ES_tradnl" sz="28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3CF37C3-CB75-0CC6-8092-92683C5A2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769" y="1811214"/>
            <a:ext cx="11242431" cy="5451231"/>
          </a:xfrm>
        </p:spPr>
        <p:txBody>
          <a:bodyPr>
            <a:normAutofit fontScale="32500" lnSpcReduction="20000"/>
          </a:bodyPr>
          <a:lstStyle/>
          <a:p>
            <a:r>
              <a:rPr lang="es-ES" sz="14400" b="1" dirty="0"/>
              <a:t>Dolor o Hinchazón Abdominales</a:t>
            </a:r>
          </a:p>
          <a:p>
            <a:endParaRPr lang="es-ES" sz="14400" b="1" dirty="0"/>
          </a:p>
          <a:p>
            <a:r>
              <a:rPr lang="es-ES" sz="14400" b="1" dirty="0"/>
              <a:t>Gases, Náuseas, Fatiga,  </a:t>
            </a:r>
          </a:p>
          <a:p>
            <a:endParaRPr lang="es-ES" sz="14400" b="1" dirty="0"/>
          </a:p>
          <a:p>
            <a:r>
              <a:rPr lang="es-ES" sz="14400" b="1" dirty="0"/>
              <a:t>Estreñimiento, Diarrea o Ambos</a:t>
            </a:r>
          </a:p>
          <a:p>
            <a:endParaRPr lang="es-ES" sz="14400" b="1" dirty="0"/>
          </a:p>
          <a:p>
            <a:r>
              <a:rPr lang="es-ES" sz="14400" b="1" dirty="0"/>
              <a:t>Dolor de cabeza</a:t>
            </a:r>
          </a:p>
          <a:p>
            <a:r>
              <a:rPr lang="es-ES" sz="14400" b="1" dirty="0"/>
              <a:t>Ansiedad o Depresión</a:t>
            </a:r>
          </a:p>
          <a:p>
            <a:endParaRPr lang="es-ES" sz="14400" b="1" dirty="0"/>
          </a:p>
          <a:p>
            <a:endParaRPr lang="es-ES" sz="14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526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DFADFB3-3D44-49A8-AE3B-A87C61607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912AE0-CAD9-4F8F-A2A2-BDF07D4ED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9C2B92-B1E1-3ED1-9932-C6DD9AA15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1519" y="673240"/>
            <a:ext cx="5085693" cy="3446373"/>
          </a:xfrm>
          <a:noFill/>
          <a:ln w="19050">
            <a:noFill/>
            <a:prstDash val="dash"/>
          </a:ln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sz="4400" b="1" noProof="0"/>
              <a:t>tratamientos DEL INTESTINO IRRITABLE (SII)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DAF876-3EDA-73D3-5E8F-E46F1AB3E978}"/>
              </a:ext>
            </a:extLst>
          </p:cNvPr>
          <p:cNvSpPr txBox="1"/>
          <p:nvPr/>
        </p:nvSpPr>
        <p:spPr>
          <a:xfrm>
            <a:off x="6901520" y="4578382"/>
            <a:ext cx="4647012" cy="1606378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vert="horz" lIns="91440" tIns="45720" rIns="91440" bIns="45720" rtlCol="0">
            <a:normAutofit/>
          </a:bodyPr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</a:pPr>
            <a:r>
              <a:rPr lang="en-US" sz="3200" b="1"/>
              <a:t>NO HAY CURA  </a:t>
            </a: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6621E27-B4D3-4EEA-8F4D-BB759FD24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5641" y="-1"/>
            <a:ext cx="5706359" cy="6434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DCD9119-A5D2-4D09-BCB2-70ABD368D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74623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(Imagen Ilustrativa Infobae)">
            <a:extLst>
              <a:ext uri="{FF2B5EF4-FFF2-40B4-BE49-F238E27FC236}">
                <a16:creationId xmlns:a16="http://schemas.microsoft.com/office/drawing/2014/main" id="{181524EB-831F-585A-AF31-DFFAF811E28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0" r="21974" b="-1"/>
          <a:stretch>
            <a:fillRect/>
          </a:stretch>
        </p:blipFill>
        <p:spPr bwMode="auto">
          <a:xfrm>
            <a:off x="0" y="673240"/>
            <a:ext cx="6901520" cy="551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799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93338-F6B2-78B6-EB0A-FC55FBF8F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764373"/>
            <a:ext cx="10820400" cy="1293028"/>
          </a:xfrm>
        </p:spPr>
        <p:txBody>
          <a:bodyPr/>
          <a:lstStyle/>
          <a:p>
            <a:r>
              <a:rPr lang="es-ES_tradnl" b="1"/>
              <a:t>TRATAMIENTOS PARA LOS SINTOMAS (SII)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E74DE-C972-D10A-0068-463298670B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sz="3600" b="1" dirty="0"/>
              <a:t>1. Estilo de Vida</a:t>
            </a:r>
          </a:p>
          <a:p>
            <a:endParaRPr lang="es-ES_tradnl" sz="3600" b="1" dirty="0"/>
          </a:p>
          <a:p>
            <a:r>
              <a:rPr lang="es-ES_tradnl" sz="3600" b="1" dirty="0"/>
              <a:t>2. Modificaciones de la Dieta</a:t>
            </a:r>
          </a:p>
          <a:p>
            <a:endParaRPr lang="es-ES_tradnl" sz="3600" b="1" dirty="0"/>
          </a:p>
          <a:p>
            <a:r>
              <a:rPr lang="es-ES_tradnl" sz="3600" b="1" dirty="0"/>
              <a:t>3.</a:t>
            </a:r>
            <a:r>
              <a:rPr lang="en-US" sz="3600" b="1" dirty="0"/>
              <a:t> </a:t>
            </a:r>
            <a:r>
              <a:rPr lang="es-ES_tradnl" sz="3600" b="1" noProof="0" dirty="0"/>
              <a:t>Medicamentos Según el Síntoma Predominante</a:t>
            </a:r>
            <a:endParaRPr lang="es-ES_tradnl" sz="3600" b="1" dirty="0"/>
          </a:p>
        </p:txBody>
      </p:sp>
    </p:spTree>
    <p:extLst>
      <p:ext uri="{BB962C8B-B14F-4D97-AF65-F5344CB8AC3E}">
        <p14:creationId xmlns:p14="http://schemas.microsoft.com/office/powerpoint/2010/main" val="2450724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1FBBC-F26B-2283-0C21-DFF21F4F7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/>
              <a:t>Estilo de vida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A534-D416-AE1B-B429-D76C3A591C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3769" y="1776046"/>
            <a:ext cx="11928231" cy="508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50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4A320-F798-A367-EB5C-E38979EDB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310" y="126124"/>
            <a:ext cx="8610600" cy="1421922"/>
          </a:xfrm>
        </p:spPr>
        <p:txBody>
          <a:bodyPr/>
          <a:lstStyle/>
          <a:p>
            <a:r>
              <a:rPr lang="es-ES_tradnl" b="1"/>
              <a:t>La dieta </a:t>
            </a:r>
            <a:r>
              <a:rPr lang="es-ES_tradnl" b="1" err="1"/>
              <a:t>fodmap</a:t>
            </a:r>
            <a:endParaRPr lang="es-ES_tradnl" b="1"/>
          </a:p>
        </p:txBody>
      </p:sp>
      <p:pic>
        <p:nvPicPr>
          <p:cNvPr id="4" name="Content Placeholder 3" descr="dieta fodmap">
            <a:extLst>
              <a:ext uri="{FF2B5EF4-FFF2-40B4-BE49-F238E27FC236}">
                <a16:creationId xmlns:a16="http://schemas.microsoft.com/office/drawing/2014/main" id="{FDC86028-C819-45D9-2AFF-4AAEFDD5C5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1548046"/>
            <a:ext cx="7315201" cy="61526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B580D1-7479-2BF4-0496-71CCE0F82D6C}"/>
              </a:ext>
            </a:extLst>
          </p:cNvPr>
          <p:cNvSpPr txBox="1"/>
          <p:nvPr/>
        </p:nvSpPr>
        <p:spPr>
          <a:xfrm>
            <a:off x="7315200" y="1548046"/>
            <a:ext cx="4619297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/>
              <a:t>1. La Universidad Monash </a:t>
            </a:r>
            <a:r>
              <a:rPr lang="en-US" sz="3200" b="1"/>
              <a:t>-</a:t>
            </a:r>
            <a:r>
              <a:rPr lang="es-ES_tradnl" sz="3200" b="1"/>
              <a:t>Australia 2005</a:t>
            </a:r>
            <a:endParaRPr lang="es-ES_tradnl" b="1"/>
          </a:p>
          <a:p>
            <a:endParaRPr lang="es-ES_tradnl" b="1"/>
          </a:p>
          <a:p>
            <a:endParaRPr lang="es-ES_tradnl" sz="1600" b="1"/>
          </a:p>
          <a:p>
            <a:r>
              <a:rPr lang="es-ES_tradnl" sz="3200" b="1"/>
              <a:t>2.</a:t>
            </a:r>
            <a:r>
              <a:rPr lang="es-ES_tradnl" sz="3200"/>
              <a:t> </a:t>
            </a:r>
            <a:r>
              <a:rPr lang="es-ES_tradnl" sz="3200" b="1"/>
              <a:t>FODMAP  Significa: Fermentable Oligosacáridos, Disacáridos, Monosacáridos y Polioles </a:t>
            </a:r>
          </a:p>
          <a:p>
            <a:endParaRPr lang="es-ES_tradnl" sz="3200" b="1"/>
          </a:p>
          <a:p>
            <a:endParaRPr lang="es-ES_tradnl" sz="3200" b="1"/>
          </a:p>
        </p:txBody>
      </p:sp>
    </p:spTree>
    <p:extLst>
      <p:ext uri="{BB962C8B-B14F-4D97-AF65-F5344CB8AC3E}">
        <p14:creationId xmlns:p14="http://schemas.microsoft.com/office/powerpoint/2010/main" val="4284574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10EC-0272-F6D9-6781-461BE62D6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804" y="779872"/>
            <a:ext cx="9813010" cy="1293028"/>
          </a:xfrm>
        </p:spPr>
        <p:txBody>
          <a:bodyPr/>
          <a:lstStyle/>
          <a:p>
            <a:r>
              <a:rPr lang="es-ES_tradnl" b="1" noProof="0" dirty="0"/>
              <a:t>El protocolo de la dieta en 3 fases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16E0B-DCC7-2DE9-751C-0F637AD3F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69165"/>
            <a:ext cx="10820400" cy="6221895"/>
          </a:xfrm>
        </p:spPr>
        <p:txBody>
          <a:bodyPr>
            <a:noAutofit/>
          </a:bodyPr>
          <a:lstStyle/>
          <a:p>
            <a:endParaRPr lang="es-ES_tradnl" sz="3600" b="1" noProof="0" dirty="0"/>
          </a:p>
          <a:p>
            <a:r>
              <a:rPr lang="es-ES_tradnl" sz="3600" b="1" noProof="0" dirty="0"/>
              <a:t>1. Eliminación Total de Alimentos </a:t>
            </a:r>
            <a:r>
              <a:rPr lang="es-ES_tradnl" sz="3600" b="1" dirty="0"/>
              <a:t>A</a:t>
            </a:r>
            <a:r>
              <a:rPr lang="es-ES_tradnl" sz="3600" b="1" noProof="0" dirty="0" err="1"/>
              <a:t>ltos</a:t>
            </a:r>
            <a:r>
              <a:rPr lang="es-ES_tradnl" sz="3600" b="1" noProof="0" dirty="0"/>
              <a:t> en</a:t>
            </a:r>
          </a:p>
          <a:p>
            <a:pPr marL="0" indent="0">
              <a:buNone/>
            </a:pPr>
            <a:r>
              <a:rPr lang="es-ES_tradnl" sz="3600" b="1" dirty="0"/>
              <a:t>      FODMAP</a:t>
            </a:r>
            <a:endParaRPr lang="es-ES_tradnl" sz="3600" b="1" noProof="0" dirty="0"/>
          </a:p>
          <a:p>
            <a:endParaRPr lang="es-ES_tradnl" sz="3600" b="1" noProof="0" dirty="0"/>
          </a:p>
          <a:p>
            <a:r>
              <a:rPr lang="es-ES_tradnl" sz="3600" b="1" noProof="0" dirty="0"/>
              <a:t>2. </a:t>
            </a:r>
            <a:r>
              <a:rPr lang="es-ES_tradnl" sz="3600" b="1" dirty="0"/>
              <a:t>Personalización</a:t>
            </a:r>
          </a:p>
          <a:p>
            <a:endParaRPr lang="es-ES_tradnl" sz="3600" b="1" noProof="0" dirty="0"/>
          </a:p>
          <a:p>
            <a:r>
              <a:rPr lang="es-ES_tradnl" sz="3600" b="1" noProof="0" dirty="0"/>
              <a:t>3. </a:t>
            </a:r>
            <a:r>
              <a:rPr lang="es-ES_tradnl" sz="3600" b="1" dirty="0"/>
              <a:t>Reintroducción</a:t>
            </a:r>
          </a:p>
          <a:p>
            <a:endParaRPr lang="es-ES_tradnl" sz="3600" b="1" noProof="0" dirty="0"/>
          </a:p>
        </p:txBody>
      </p:sp>
    </p:spTree>
    <p:extLst>
      <p:ext uri="{BB962C8B-B14F-4D97-AF65-F5344CB8AC3E}">
        <p14:creationId xmlns:p14="http://schemas.microsoft.com/office/powerpoint/2010/main" val="1496278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B8B64-74B2-6271-3253-C03F0B220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4373"/>
            <a:ext cx="11049000" cy="1293028"/>
          </a:xfrm>
        </p:spPr>
        <p:txBody>
          <a:bodyPr>
            <a:noAutofit/>
          </a:bodyPr>
          <a:lstStyle/>
          <a:p>
            <a:r>
              <a:rPr lang="es-ES_tradnl" sz="4400" b="1" dirty="0"/>
              <a:t>Los 2 problemas de la dieta </a:t>
            </a:r>
            <a:r>
              <a:rPr lang="es-ES_tradnl" sz="4400" b="1" dirty="0" err="1"/>
              <a:t>fodmap</a:t>
            </a:r>
            <a:endParaRPr lang="es-ES_tradnl" sz="4400" b="1" dirty="0"/>
          </a:p>
        </p:txBody>
      </p:sp>
      <p:pic>
        <p:nvPicPr>
          <p:cNvPr id="4" name="Content Placeholder 3" descr="3d Rendered Person With Question Mark Problem Solving Concept, 3d Thinking  Person, Question Mark Clipart, Pensive 3d Figure PNG Transparent Image and  Clipart for Free Download">
            <a:extLst>
              <a:ext uri="{FF2B5EF4-FFF2-40B4-BE49-F238E27FC236}">
                <a16:creationId xmlns:a16="http://schemas.microsoft.com/office/drawing/2014/main" id="{CE7A5A96-0A32-0663-18DE-E1862ACB06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7557" y="2057401"/>
            <a:ext cx="3808644" cy="46640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E52614D-96C6-773C-2398-E0E870C339B9}"/>
              </a:ext>
            </a:extLst>
          </p:cNvPr>
          <p:cNvSpPr txBox="1"/>
          <p:nvPr/>
        </p:nvSpPr>
        <p:spPr>
          <a:xfrm>
            <a:off x="3886201" y="3059668"/>
            <a:ext cx="77960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s-ES" sz="4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Eliminar Alimentos Altos En FODMAP</a:t>
            </a:r>
            <a:r>
              <a:rPr lang="en-US" sz="4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_tradnl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23B428-FDD4-71FD-317C-60BB5FA2CFEE}"/>
              </a:ext>
            </a:extLst>
          </p:cNvPr>
          <p:cNvSpPr txBox="1"/>
          <p:nvPr/>
        </p:nvSpPr>
        <p:spPr>
          <a:xfrm>
            <a:off x="3886201" y="4910517"/>
            <a:ext cx="113658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dirty="0"/>
              <a:t>2. </a:t>
            </a:r>
            <a:r>
              <a:rPr lang="es-ES_tradnl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Alimentos Bajo En FODMAP</a:t>
            </a:r>
          </a:p>
        </p:txBody>
      </p:sp>
    </p:spTree>
    <p:extLst>
      <p:ext uri="{BB962C8B-B14F-4D97-AF65-F5344CB8AC3E}">
        <p14:creationId xmlns:p14="http://schemas.microsoft.com/office/powerpoint/2010/main" val="3770656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E9481-2D4F-9C03-FE05-E137E508B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C17015-98F9-6AC3-838D-700DB48D8C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5800" y="281354"/>
            <a:ext cx="10820400" cy="657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5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D74D0-5FE6-9F7C-E184-39CBF45DC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154" y="764373"/>
            <a:ext cx="10539046" cy="1293028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Intestino irritable y Calidad de Vida</a:t>
            </a:r>
            <a:endParaRPr lang="es-ES_tradnl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D58B5-934A-0B29-C91F-23A3B281B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sz="4000" b="1" noProof="0" dirty="0"/>
              <a:t>No importa si los síntomas son moderados a severo</a:t>
            </a:r>
          </a:p>
          <a:p>
            <a:endParaRPr lang="es-ES_tradnl" sz="4000" b="1" noProof="0" dirty="0"/>
          </a:p>
          <a:p>
            <a:r>
              <a:rPr lang="es-ES_tradnl" sz="4000" b="1" dirty="0"/>
              <a:t>Ámbito Laboral y Académico</a:t>
            </a:r>
            <a:endParaRPr lang="es-ES_tradnl" sz="4000" b="1" noProof="0" dirty="0"/>
          </a:p>
          <a:p>
            <a:r>
              <a:rPr lang="es-ES_tradnl" sz="4000" b="1" noProof="0" dirty="0"/>
              <a:t>Relaciones Sociales</a:t>
            </a:r>
          </a:p>
          <a:p>
            <a:r>
              <a:rPr lang="es-ES_tradnl" sz="4000" b="1" dirty="0"/>
              <a:t>Relaciones Familiares </a:t>
            </a:r>
            <a:endParaRPr lang="es-ES_tradnl" sz="4000" b="1" noProof="0" dirty="0"/>
          </a:p>
          <a:p>
            <a:pPr marL="0" indent="0">
              <a:buNone/>
            </a:pPr>
            <a:endParaRPr lang="es-ES_tradnl" sz="4000" b="1" noProof="0" dirty="0"/>
          </a:p>
          <a:p>
            <a:endParaRPr lang="es-ES_tradnl" sz="4000" b="1" noProof="0" dirty="0"/>
          </a:p>
          <a:p>
            <a:endParaRPr lang="en-US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44611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36B16-3B8C-D5A0-2B2A-2D2FBBBE8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87" y="901532"/>
            <a:ext cx="11410122" cy="1085530"/>
          </a:xfrm>
        </p:spPr>
        <p:txBody>
          <a:bodyPr>
            <a:normAutofit fontScale="90000"/>
          </a:bodyPr>
          <a:lstStyle/>
          <a:p>
            <a:r>
              <a:rPr lang="es-ES_tradnl" b="1"/>
              <a:t>Medicamentos Según el Síntoma Predominante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D83C0-9EAA-CC5F-87BC-8A33372F1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8077"/>
            <a:ext cx="10820400" cy="4997854"/>
          </a:xfrm>
        </p:spPr>
        <p:txBody>
          <a:bodyPr>
            <a:normAutofit fontScale="92500" lnSpcReduction="20000"/>
          </a:bodyPr>
          <a:lstStyle/>
          <a:p>
            <a:r>
              <a:rPr lang="es-ES_tradnl" sz="4100" b="1" noProof="1"/>
              <a:t>Antiinflamatorios (Rifaxima, Rowasa)</a:t>
            </a:r>
          </a:p>
          <a:p>
            <a:endParaRPr lang="es-ES_tradnl" sz="4100" b="1" noProof="1"/>
          </a:p>
          <a:p>
            <a:r>
              <a:rPr lang="es-ES_tradnl" sz="4100" b="1" noProof="1"/>
              <a:t>Inmunomoduladores (Azasan,  Purinethol, Purixan)</a:t>
            </a:r>
          </a:p>
          <a:p>
            <a:endParaRPr lang="es-ES_tradnl" sz="4100" b="1" noProof="1"/>
          </a:p>
          <a:p>
            <a:r>
              <a:rPr lang="es-ES_tradnl" sz="4100" b="1" noProof="1"/>
              <a:t>Antidiarreicos-Metamucil  o Citrucel</a:t>
            </a:r>
          </a:p>
          <a:p>
            <a:endParaRPr lang="es-ES_tradnl" sz="4100" b="1" noProof="1"/>
          </a:p>
          <a:p>
            <a:r>
              <a:rPr lang="es-ES_tradnl" sz="4100" b="1" noProof="1"/>
              <a:t>Analgésicos-Tylenol,Ibuprofeno</a:t>
            </a:r>
          </a:p>
          <a:p>
            <a:r>
              <a:rPr lang="es-ES_tradnl" sz="4100" b="1" noProof="1"/>
              <a:t> Vitaminas y Suplementos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97957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B0D2E-FF9C-7AE5-D8EB-E0773290B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798443" y="855813"/>
            <a:ext cx="8610600" cy="45719"/>
          </a:xfrm>
        </p:spPr>
        <p:txBody>
          <a:bodyPr>
            <a:normAutofit fontScale="90000"/>
          </a:bodyPr>
          <a:lstStyle/>
          <a:p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8CDC2-819C-F6AB-7593-CA6F00E70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855814"/>
            <a:ext cx="12595122" cy="5362872"/>
          </a:xfrm>
        </p:spPr>
        <p:txBody>
          <a:bodyPr>
            <a:normAutofit fontScale="92500" lnSpcReduction="10000"/>
          </a:bodyPr>
          <a:lstStyle/>
          <a:p>
            <a:endParaRPr lang="es-ES" dirty="0"/>
          </a:p>
          <a:p>
            <a:pPr marL="0" indent="0">
              <a:buNone/>
            </a:pPr>
            <a:r>
              <a:rPr lang="es-ES_tradnl" sz="4300" b="1" dirty="0"/>
              <a:t>3 Tratamientos del Síndrome del Intestino Irritable (SII)</a:t>
            </a:r>
            <a:endParaRPr lang="en-US" sz="4300" dirty="0"/>
          </a:p>
          <a:p>
            <a:endParaRPr lang="en-US" sz="4400" dirty="0"/>
          </a:p>
          <a:p>
            <a:pPr marL="1200150" lvl="1" indent="-742950">
              <a:buAutoNum type="arabicPeriod"/>
            </a:pPr>
            <a:r>
              <a:rPr lang="es-ES_tradnl" sz="4000" b="1" dirty="0"/>
              <a:t>Estimulación del nervio vago (VNS)</a:t>
            </a:r>
          </a:p>
          <a:p>
            <a:pPr marL="1200150" lvl="1" indent="-742950">
              <a:buAutoNum type="arabicPeriod"/>
            </a:pPr>
            <a:endParaRPr lang="en-US" sz="4000" dirty="0"/>
          </a:p>
          <a:p>
            <a:pPr marL="457200" lvl="1" indent="0">
              <a:buNone/>
            </a:pPr>
            <a:r>
              <a:rPr lang="es-ES_tradnl" sz="4000" b="1" dirty="0"/>
              <a:t>2. Fármacos como el ácido 5-aminosalicílico y agentes biológicos</a:t>
            </a:r>
          </a:p>
          <a:p>
            <a:pPr marL="457200" lvl="1" indent="0">
              <a:buNone/>
            </a:pPr>
            <a:endParaRPr lang="en-US" sz="4000" dirty="0"/>
          </a:p>
          <a:p>
            <a:pPr marL="457200" lvl="1" indent="0">
              <a:buNone/>
            </a:pPr>
            <a:r>
              <a:rPr lang="es-ES_tradnl" sz="4000" b="1" dirty="0"/>
              <a:t>3. Tratamiento individualizado</a:t>
            </a:r>
            <a:endParaRPr lang="en-US" sz="40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51098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02E1C-A425-064B-0A1D-475FC66BE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825" y="901532"/>
            <a:ext cx="9846365" cy="1293028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estimulación del nervio vago (ENV)</a:t>
            </a:r>
            <a:br>
              <a:rPr lang="es-ES" b="1" dirty="0"/>
            </a:br>
            <a:endParaRPr lang="es-ES_tradnl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68E92D4-88EE-9F56-1124-E769E19EA4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590261"/>
            <a:ext cx="124636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9843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D8F4B-70F4-52F3-DCA1-87DE419AF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64372"/>
            <a:ext cx="10134600" cy="3383633"/>
          </a:xfrm>
        </p:spPr>
        <p:txBody>
          <a:bodyPr/>
          <a:lstStyle/>
          <a:p>
            <a:br>
              <a:rPr lang="en-US" dirty="0"/>
            </a:br>
            <a:endParaRPr lang="es-ES_trad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44ED6-7BB9-6CAB-911C-0838074E9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4466491"/>
            <a:ext cx="10820400" cy="1752193"/>
          </a:xfrm>
        </p:spPr>
        <p:txBody>
          <a:bodyPr>
            <a:normAutofit/>
          </a:bodyPr>
          <a:lstStyle/>
          <a:p>
            <a:r>
              <a:rPr lang="en-US" sz="2800" dirty="0"/>
              <a:t>Author panel: </a:t>
            </a:r>
            <a:r>
              <a:rPr lang="en-US" sz="2800" dirty="0" err="1"/>
              <a:t>Qizhi</a:t>
            </a:r>
            <a:r>
              <a:rPr lang="en-US" sz="2800" dirty="0"/>
              <a:t> Yan </a:t>
            </a:r>
            <a:r>
              <a:rPr lang="en-US" sz="2800" baseline="30000" dirty="0"/>
              <a:t>a</a:t>
            </a:r>
            <a:r>
              <a:rPr lang="en-US" sz="2800" dirty="0"/>
              <a:t>, Jiawei Chen </a:t>
            </a:r>
            <a:r>
              <a:rPr lang="en-US" sz="2800" baseline="30000" dirty="0"/>
              <a:t>a</a:t>
            </a:r>
            <a:r>
              <a:rPr lang="en-US" sz="2800" dirty="0"/>
              <a:t>, Xiuying Ren </a:t>
            </a:r>
            <a:r>
              <a:rPr lang="en-US" sz="2800" baseline="30000" dirty="0"/>
              <a:t>a</a:t>
            </a:r>
            <a:r>
              <a:rPr lang="en-US" sz="2800" dirty="0"/>
              <a:t>,</a:t>
            </a:r>
          </a:p>
          <a:p>
            <a:endParaRPr lang="es-ES_trad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E01D2F-338D-B329-85F4-1CD0542C6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85" y="334108"/>
            <a:ext cx="11500338" cy="622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9508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79EDE-F741-1E7F-4D2A-A5B132FE8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79689"/>
          </a:xfrm>
        </p:spPr>
        <p:txBody>
          <a:bodyPr>
            <a:normAutofit fontScale="90000"/>
          </a:bodyPr>
          <a:lstStyle/>
          <a:p>
            <a:endParaRPr lang="es-ES_tradnl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B420CB-D4DF-2602-CAEE-9B67B3F5A0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5800" y="844061"/>
            <a:ext cx="11025554" cy="554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864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BA9DC-9801-6993-FDF0-7E4A2F4BB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79" y="764373"/>
            <a:ext cx="10308021" cy="1293028"/>
          </a:xfrm>
        </p:spPr>
        <p:txBody>
          <a:bodyPr/>
          <a:lstStyle/>
          <a:p>
            <a:r>
              <a:rPr lang="es-ES_tradnl" b="1" dirty="0"/>
              <a:t>Fármacos  ácido 5-aminosalicílico</a:t>
            </a:r>
            <a:endParaRPr lang="es-ES_tradnl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3C801E-2879-5748-E2B3-7102D27760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2152" y="2193925"/>
            <a:ext cx="5088017" cy="466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5100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94F27-2A65-EFDA-3B48-81E539813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338" y="764373"/>
            <a:ext cx="10292862" cy="1293028"/>
          </a:xfrm>
        </p:spPr>
        <p:txBody>
          <a:bodyPr/>
          <a:lstStyle/>
          <a:p>
            <a:r>
              <a:rPr lang="es-ES_tradnl" b="1" dirty="0"/>
              <a:t>ácido 5-aminosalicílico  para -ISS</a:t>
            </a:r>
            <a:endParaRPr lang="es-ES_trad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7CCF9-6840-1429-9F2E-A29F4E4AE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34308"/>
            <a:ext cx="10820400" cy="4642338"/>
          </a:xfrm>
        </p:spPr>
        <p:txBody>
          <a:bodyPr>
            <a:normAutofit fontScale="92500" lnSpcReduction="10000"/>
          </a:bodyPr>
          <a:lstStyle/>
          <a:p>
            <a:r>
              <a:rPr lang="en-US" sz="4000" b="1" dirty="0" err="1"/>
              <a:t>Apriso</a:t>
            </a:r>
            <a:endParaRPr lang="en-US" sz="4000" b="1" dirty="0"/>
          </a:p>
          <a:p>
            <a:r>
              <a:rPr lang="en-US" sz="4000" b="1" dirty="0" err="1"/>
              <a:t>Delzicol</a:t>
            </a:r>
            <a:endParaRPr lang="en-US" sz="4000" b="1" dirty="0"/>
          </a:p>
          <a:p>
            <a:r>
              <a:rPr lang="en-US" sz="4000" b="1" dirty="0" err="1"/>
              <a:t>Pentasa</a:t>
            </a:r>
            <a:endParaRPr lang="en-US" sz="4000" b="1" dirty="0"/>
          </a:p>
          <a:p>
            <a:r>
              <a:rPr lang="en-US" sz="4000" b="1" dirty="0" err="1"/>
              <a:t>Lialda</a:t>
            </a:r>
            <a:r>
              <a:rPr lang="en-US" sz="4000" b="1" dirty="0"/>
              <a:t> (</a:t>
            </a:r>
            <a:r>
              <a:rPr lang="en-US" sz="4000" b="1" dirty="0" err="1"/>
              <a:t>Mezavant</a:t>
            </a:r>
            <a:r>
              <a:rPr lang="en-US" sz="4000" b="1" dirty="0"/>
              <a:t>)</a:t>
            </a:r>
          </a:p>
          <a:p>
            <a:r>
              <a:rPr lang="en-US" sz="4000" b="1" dirty="0"/>
              <a:t>Canasa</a:t>
            </a:r>
          </a:p>
          <a:p>
            <a:r>
              <a:rPr lang="en-US" sz="4000" b="1" dirty="0"/>
              <a:t>Azulfidine</a:t>
            </a:r>
          </a:p>
          <a:p>
            <a:r>
              <a:rPr lang="en-US" sz="4000" b="1" dirty="0" err="1"/>
              <a:t>Balsalazide</a:t>
            </a:r>
            <a:r>
              <a:rPr lang="en-US" sz="4000" b="1" dirty="0"/>
              <a:t> (</a:t>
            </a:r>
            <a:r>
              <a:rPr lang="en-US" sz="4000" b="1" dirty="0" err="1"/>
              <a:t>Colazal</a:t>
            </a:r>
            <a:r>
              <a:rPr lang="en-US" sz="4000" b="1" dirty="0"/>
              <a:t>)</a:t>
            </a:r>
          </a:p>
          <a:p>
            <a:r>
              <a:rPr lang="en-US" sz="4000" b="1" dirty="0" err="1"/>
              <a:t>Olsalazine</a:t>
            </a:r>
            <a:r>
              <a:rPr lang="en-US" sz="4000" b="1" dirty="0"/>
              <a:t> (</a:t>
            </a:r>
            <a:r>
              <a:rPr lang="en-US" sz="4000" b="1" dirty="0" err="1"/>
              <a:t>Dipentum</a:t>
            </a:r>
            <a:r>
              <a:rPr lang="en-US" sz="4000" b="1" dirty="0"/>
              <a:t>)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634978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F955C-9A78-61E8-CDBA-FF026481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092" y="689916"/>
            <a:ext cx="10392508" cy="646514"/>
          </a:xfrm>
        </p:spPr>
        <p:txBody>
          <a:bodyPr/>
          <a:lstStyle/>
          <a:p>
            <a:r>
              <a:rPr lang="es-ES_tradnl" b="1" dirty="0"/>
              <a:t>El poder de la  microbiota intestinal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0C006D3-E3B4-64E3-6461-C26C360DF9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6559" y="1336430"/>
            <a:ext cx="6548349" cy="513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7899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CB969-6385-04AE-53BA-D10DE5D6D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527537"/>
            <a:ext cx="8610600" cy="369277"/>
          </a:xfrm>
        </p:spPr>
        <p:txBody>
          <a:bodyPr>
            <a:normAutofit fontScale="90000"/>
          </a:bodyPr>
          <a:lstStyle/>
          <a:p>
            <a:r>
              <a:rPr lang="es-ES_tradnl" b="1" dirty="0" err="1"/>
              <a:t>By</a:t>
            </a:r>
            <a:r>
              <a:rPr lang="es-ES_tradnl" b="1" dirty="0"/>
              <a:t> Kate Morgan </a:t>
            </a:r>
            <a:br>
              <a:rPr lang="es-ES_tradnl" b="1" dirty="0"/>
            </a:br>
            <a:r>
              <a:rPr lang="es-ES_tradnl" b="1" dirty="0"/>
              <a:t>April 3, 2026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DE6A417-4049-B242-BB33-336FC8890D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3780" y="1395901"/>
            <a:ext cx="11222420" cy="919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2525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BA9FB-16FD-435F-550F-DEEC66497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153" y="641446"/>
            <a:ext cx="8610600" cy="1293028"/>
          </a:xfrm>
        </p:spPr>
        <p:txBody>
          <a:bodyPr>
            <a:normAutofit/>
          </a:bodyPr>
          <a:lstStyle/>
          <a:p>
            <a:r>
              <a:rPr lang="es-ES_tradnl" sz="4800" b="1" dirty="0"/>
              <a:t>Gracias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9EFC7A9-B44D-DA85-58E6-5F2D214980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537882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358702-BB14-9E32-6613-F7F12B0EEED2}"/>
              </a:ext>
            </a:extLst>
          </p:cNvPr>
          <p:cNvSpPr txBox="1"/>
          <p:nvPr/>
        </p:nvSpPr>
        <p:spPr>
          <a:xfrm>
            <a:off x="5378824" y="5554652"/>
            <a:ext cx="66428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b="1" dirty="0"/>
              <a:t>Victoracosta51@gmail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F762F-D301-DADA-6414-6D6D407FD576}"/>
              </a:ext>
            </a:extLst>
          </p:cNvPr>
          <p:cNvSpPr txBox="1"/>
          <p:nvPr/>
        </p:nvSpPr>
        <p:spPr>
          <a:xfrm>
            <a:off x="6096000" y="2998205"/>
            <a:ext cx="517573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b="1" dirty="0"/>
              <a:t>PREGUNTAS</a:t>
            </a:r>
            <a:r>
              <a:rPr lang="es-ES_tradnl" sz="4000" dirty="0"/>
              <a:t> </a:t>
            </a:r>
          </a:p>
          <a:p>
            <a:endParaRPr lang="es-ES_tradnl" dirty="0"/>
          </a:p>
          <a:p>
            <a:endParaRPr lang="es-ES_tradnl" dirty="0"/>
          </a:p>
          <a:p>
            <a:r>
              <a:rPr lang="es-ES_tradnl" sz="4000" b="1" dirty="0"/>
              <a:t>COMENTARIOS</a:t>
            </a:r>
          </a:p>
        </p:txBody>
      </p:sp>
    </p:spTree>
    <p:extLst>
      <p:ext uri="{BB962C8B-B14F-4D97-AF65-F5344CB8AC3E}">
        <p14:creationId xmlns:p14="http://schemas.microsoft.com/office/powerpoint/2010/main" val="1461706088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13001</TotalTime>
  <Words>637</Words>
  <Application>Microsoft Macintosh PowerPoint</Application>
  <PresentationFormat>Widescreen</PresentationFormat>
  <Paragraphs>193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Aptos</vt:lpstr>
      <vt:lpstr>Arial</vt:lpstr>
      <vt:lpstr>Century Gothic</vt:lpstr>
      <vt:lpstr>Times New Roman</vt:lpstr>
      <vt:lpstr>Vapor Trail</vt:lpstr>
      <vt:lpstr>el Eje Microbiota-Intestino-Cerebro    y Síndrome Del Intestino Irritable       </vt:lpstr>
      <vt:lpstr>Objetivos</vt:lpstr>
      <vt:lpstr>Conoce Ud. Una persona con... </vt:lpstr>
      <vt:lpstr>El eje cerebro-intestino -Microbiota </vt:lpstr>
      <vt:lpstr>PowerPoint Presentation</vt:lpstr>
      <vt:lpstr>Vía química (Hormonas Neurotransmisores)  </vt:lpstr>
      <vt:lpstr> la microbiota intestinal (Segundo Cerebro) </vt:lpstr>
      <vt:lpstr> microbiota intestinal (Segundo Cerebro) </vt:lpstr>
      <vt:lpstr>PowerPoint Presentation</vt:lpstr>
      <vt:lpstr>PowerPoint Presentation</vt:lpstr>
      <vt:lpstr>La disfunción del eje cerebro -microbiota</vt:lpstr>
      <vt:lpstr>Síndrome del intestino irritable (SII) </vt:lpstr>
      <vt:lpstr>PowerPoint Presentation</vt:lpstr>
      <vt:lpstr>PowerPoint Presentation</vt:lpstr>
      <vt:lpstr>síntomas del síndrome del intestino irritable (SII)   </vt:lpstr>
      <vt:lpstr>tratamientos DEL INTESTINO IRRITABLE (SII)</vt:lpstr>
      <vt:lpstr>TRATAMIENTOS PARA LOS SINTOMAS (SII)  </vt:lpstr>
      <vt:lpstr>Estilo de vida</vt:lpstr>
      <vt:lpstr>La dieta fodmap</vt:lpstr>
      <vt:lpstr>El protocolo de la dieta en 3 fases</vt:lpstr>
      <vt:lpstr>Los 2 problemas de la dieta fodmap</vt:lpstr>
      <vt:lpstr>PowerPoint Presentation</vt:lpstr>
      <vt:lpstr>Intestino irritable y Calidad de Vida</vt:lpstr>
      <vt:lpstr>Medicamentos Según el Síntoma Predominante</vt:lpstr>
      <vt:lpstr>PowerPoint Presentation</vt:lpstr>
      <vt:lpstr>estimulación del nervio vago (ENV) </vt:lpstr>
      <vt:lpstr> </vt:lpstr>
      <vt:lpstr>PowerPoint Presentation</vt:lpstr>
      <vt:lpstr>Fármacos  ácido 5-aminosalicílico</vt:lpstr>
      <vt:lpstr>ácido 5-aminosalicílico  para -ISS</vt:lpstr>
      <vt:lpstr>El poder de la  microbiota intestinal</vt:lpstr>
      <vt:lpstr>By Kate Morgan  April 3, 2026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 Acosta</dc:creator>
  <cp:lastModifiedBy>Victor Acosta</cp:lastModifiedBy>
  <cp:revision>113</cp:revision>
  <cp:lastPrinted>2026-05-21T20:20:56Z</cp:lastPrinted>
  <dcterms:created xsi:type="dcterms:W3CDTF">2026-04-29T16:47:47Z</dcterms:created>
  <dcterms:modified xsi:type="dcterms:W3CDTF">2026-05-22T11:55:39Z</dcterms:modified>
</cp:coreProperties>
</file>