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4630400" cy="82296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8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9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0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rc 1"/>
          <p:cNvSpPr/>
          <p:nvPr/>
        </p:nvSpPr>
        <p:spPr>
          <a:xfrm>
            <a:off x="9144000" y="-457200"/>
            <a:ext cx="6126480" cy="2286000"/>
          </a:xfrm>
          <a:prstGeom prst="arc">
            <a:avLst/>
          </a:prstGeom>
          <a:noFill/>
          <a:ln w="50800"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rc 2"/>
          <p:cNvSpPr/>
          <p:nvPr/>
        </p:nvSpPr>
        <p:spPr>
          <a:xfrm>
            <a:off x="8046720" y="-411480"/>
            <a:ext cx="6492240" cy="2011680"/>
          </a:xfrm>
          <a:prstGeom prst="arc">
            <a:avLst/>
          </a:prstGeom>
          <a:noFill/>
          <a:ln w="50800"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ahpsi_logo_web_120px(222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28600"/>
            <a:ext cx="1143000" cy="1143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83080" y="640080"/>
            <a:ext cx="8412480" cy="54864"/>
          </a:xfrm>
          <a:prstGeom prst="rect">
            <a:avLst/>
          </a:prstGeom>
          <a:solidFill>
            <a:srgbClr val="DAA520"/>
          </a:solidFill>
          <a:ln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783080" y="164592"/>
            <a:ext cx="94183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i="0">
                <a:solidFill>
                  <a:srgbClr val="002D7D"/>
                </a:solidFill>
                <a:latin typeface="Aptos"/>
              </a:rPr>
              <a:t>Checklist Rápido 1–2 Semanas Antes de la Feria de Salud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10512" y="777240"/>
            <a:ext cx="914400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 i="1">
                <a:solidFill>
                  <a:srgbClr val="002D7D"/>
                </a:solidFill>
                <a:latin typeface="Aptos"/>
              </a:rPr>
              <a:t>XIII Feria Comunitaria de la Salud de Elizabeth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2728448" y="256032"/>
            <a:ext cx="1234440" cy="420624"/>
          </a:xfrm>
          <a:prstGeom prst="roundRect">
            <a:avLst/>
          </a:prstGeom>
          <a:solidFill>
            <a:srgbClr val="002D7D"/>
          </a:solidFill>
          <a:ln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2783312" y="310896"/>
            <a:ext cx="1143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Slide 1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7662672"/>
            <a:ext cx="14630400" cy="566928"/>
          </a:xfrm>
          <a:prstGeom prst="rect">
            <a:avLst/>
          </a:prstGeom>
          <a:solidFill>
            <a:srgbClr val="002D7D"/>
          </a:solidFill>
          <a:ln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11480" y="7818120"/>
            <a:ext cx="13121640" cy="246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Aptos"/>
              </a:rPr>
              <a:t>Domingo, 26 de julio de 2026  |  9:00 a. m. – 3:00 p. m.  |  Escuela Juan Pablo Duarte &amp; José Martí  |  25 First Street, Elizabeth, NJ 07206  |  732-277-9640  |  info@ahpsi.org</a:t>
            </a:r>
          </a:p>
        </p:txBody>
      </p:sp>
      <p:sp>
        <p:nvSpPr>
          <p:cNvPr id="12" name="Oval 11"/>
          <p:cNvSpPr/>
          <p:nvPr/>
        </p:nvSpPr>
        <p:spPr>
          <a:xfrm>
            <a:off x="13880592" y="7763256"/>
            <a:ext cx="384048" cy="384048"/>
          </a:xfrm>
          <a:prstGeom prst="ellipse">
            <a:avLst/>
          </a:prstGeom>
          <a:solidFill>
            <a:srgbClr val="DAA52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3880592" y="7827264"/>
            <a:ext cx="384048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0120" y="1828800"/>
            <a:ext cx="64008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i="0">
                <a:solidFill>
                  <a:srgbClr val="002D7D"/>
                </a:solidFill>
                <a:latin typeface="Aptos"/>
              </a:rPr>
              <a:t>XIII Feria Comunitaria de la Salud de Elizabeth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0120" y="2560320"/>
            <a:ext cx="704088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900">
                <a:solidFill>
                  <a:srgbClr val="191919"/>
                </a:solidFill>
                <a:latin typeface="Aptos"/>
              </a:defRPr>
            </a:pPr>
            <a:r>
              <a:t>Domingo, 26 de julio de 2026 | 9:00 a. m. – 3:00 p. m.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900">
                <a:solidFill>
                  <a:srgbClr val="191919"/>
                </a:solidFill>
                <a:latin typeface="Aptos"/>
              </a:defRPr>
            </a:pPr>
            <a:r>
              <a:t>Escuela Juan Pablo Duarte &amp; José Martí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900">
                <a:solidFill>
                  <a:srgbClr val="191919"/>
                </a:solidFill>
                <a:latin typeface="Aptos"/>
              </a:defRPr>
            </a:pPr>
            <a:r>
              <a:t>25 First Street, Elizabeth, NJ 07206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900">
                <a:solidFill>
                  <a:srgbClr val="191919"/>
                </a:solidFill>
                <a:latin typeface="Aptos"/>
              </a:defRPr>
            </a:pPr>
            <a:r>
              <a:t>Contacto: 732-277-9640 | info@ahpsi.org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0120" y="5166360"/>
            <a:ext cx="7040880" cy="960120"/>
          </a:xfrm>
          <a:prstGeom prst="roundRect">
            <a:avLst/>
          </a:prstGeom>
          <a:solidFill>
            <a:srgbClr val="FFFAEB"/>
          </a:solidFill>
          <a:ln w="19050"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88720" y="5330952"/>
            <a:ext cx="6583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 i="1">
                <a:solidFill>
                  <a:srgbClr val="002D7D"/>
                </a:solidFill>
                <a:latin typeface="Aptos"/>
              </a:rPr>
              <a:t>“El éxito es donde la preparación y la oportunidad se encuentran.” — Bobby Unser</a:t>
            </a:r>
          </a:p>
        </p:txBody>
      </p:sp>
      <p:pic>
        <p:nvPicPr>
          <p:cNvPr id="18" name="Picture 17" descr="wide_interior_illustration_of_a_community_center_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2480" y="1325880"/>
            <a:ext cx="5577840" cy="521208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8412480" y="1325880"/>
            <a:ext cx="5577840" cy="5212080"/>
          </a:xfrm>
          <a:prstGeom prst="rect">
            <a:avLst/>
          </a:prstGeom>
          <a:noFill/>
          <a:ln w="15875"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rc 1"/>
          <p:cNvSpPr/>
          <p:nvPr/>
        </p:nvSpPr>
        <p:spPr>
          <a:xfrm>
            <a:off x="9144000" y="-457200"/>
            <a:ext cx="6126480" cy="2286000"/>
          </a:xfrm>
          <a:prstGeom prst="arc">
            <a:avLst/>
          </a:prstGeom>
          <a:noFill/>
          <a:ln w="50800"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rc 2"/>
          <p:cNvSpPr/>
          <p:nvPr/>
        </p:nvSpPr>
        <p:spPr>
          <a:xfrm>
            <a:off x="8046720" y="-411480"/>
            <a:ext cx="6492240" cy="2011680"/>
          </a:xfrm>
          <a:prstGeom prst="arc">
            <a:avLst/>
          </a:prstGeom>
          <a:noFill/>
          <a:ln w="50800"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ahpsi_logo_web_120px(222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28600"/>
            <a:ext cx="1143000" cy="1143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83080" y="640080"/>
            <a:ext cx="8412480" cy="54864"/>
          </a:xfrm>
          <a:prstGeom prst="rect">
            <a:avLst/>
          </a:prstGeom>
          <a:solidFill>
            <a:srgbClr val="DAA520"/>
          </a:solidFill>
          <a:ln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783080" y="164592"/>
            <a:ext cx="94183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i="0">
                <a:solidFill>
                  <a:srgbClr val="002D7D"/>
                </a:solidFill>
                <a:latin typeface="Aptos"/>
              </a:rPr>
              <a:t>Objetivo del checklist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10512" y="777240"/>
            <a:ext cx="914400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 i="1">
                <a:solidFill>
                  <a:srgbClr val="002D7D"/>
                </a:solidFill>
                <a:latin typeface="Aptos"/>
              </a:rPr>
              <a:t>Preparación operativa 1–2 semanas antes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2728448" y="256032"/>
            <a:ext cx="1234440" cy="420624"/>
          </a:xfrm>
          <a:prstGeom prst="roundRect">
            <a:avLst/>
          </a:prstGeom>
          <a:solidFill>
            <a:srgbClr val="002D7D"/>
          </a:solidFill>
          <a:ln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2783312" y="310896"/>
            <a:ext cx="1143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Slide 2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7662672"/>
            <a:ext cx="14630400" cy="566928"/>
          </a:xfrm>
          <a:prstGeom prst="rect">
            <a:avLst/>
          </a:prstGeom>
          <a:solidFill>
            <a:srgbClr val="002D7D"/>
          </a:solidFill>
          <a:ln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11480" y="7818120"/>
            <a:ext cx="13121640" cy="246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Aptos"/>
              </a:rPr>
              <a:t>Domingo, 26 de julio de 2026  |  9:00 a. m. – 3:00 p. m.  |  Escuela Juan Pablo Duarte &amp; José Martí  |  25 First Street, Elizabeth, NJ 07206  |  732-277-9640  |  info@ahpsi.org</a:t>
            </a:r>
          </a:p>
        </p:txBody>
      </p:sp>
      <p:sp>
        <p:nvSpPr>
          <p:cNvPr id="12" name="Oval 11"/>
          <p:cNvSpPr/>
          <p:nvPr/>
        </p:nvSpPr>
        <p:spPr>
          <a:xfrm>
            <a:off x="13880592" y="7763256"/>
            <a:ext cx="384048" cy="384048"/>
          </a:xfrm>
          <a:prstGeom prst="ellipse">
            <a:avLst/>
          </a:prstGeom>
          <a:solidFill>
            <a:srgbClr val="DAA52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3880592" y="7827264"/>
            <a:ext cx="384048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1508760"/>
            <a:ext cx="66294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Organizar con tiempo cada área de servicio.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Verificar formularios, señales, equipos y materiales.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Confirmar voluntarios, agencias y logística.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Prevenir retrasos, faltantes y duplicidad de tareas.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Facilitar una atención segura, ordenada y humana.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41248" y="6199632"/>
            <a:ext cx="6400800" cy="676656"/>
          </a:xfrm>
          <a:prstGeom prst="roundRect">
            <a:avLst/>
          </a:prstGeom>
          <a:solidFill>
            <a:srgbClr val="FFFAEB"/>
          </a:solidFill>
          <a:ln w="19050"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69848" y="6364224"/>
            <a:ext cx="5943600" cy="4480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 i="1">
                <a:solidFill>
                  <a:srgbClr val="002D7D"/>
                </a:solidFill>
                <a:latin typeface="Aptos"/>
              </a:rPr>
              <a:t>Una feria organizada comienza semanas antes del evento.</a:t>
            </a:r>
          </a:p>
        </p:txBody>
      </p:sp>
      <p:pic>
        <p:nvPicPr>
          <p:cNvPr id="17" name="Picture 16" descr="a_bright_clean_illustrated_graphic_art_style_s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8120" y="1417320"/>
            <a:ext cx="6263640" cy="544068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7818120" y="1417320"/>
            <a:ext cx="6263640" cy="5440680"/>
          </a:xfrm>
          <a:prstGeom prst="rect">
            <a:avLst/>
          </a:prstGeom>
          <a:noFill/>
          <a:ln w="15875"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rc 1"/>
          <p:cNvSpPr/>
          <p:nvPr/>
        </p:nvSpPr>
        <p:spPr>
          <a:xfrm>
            <a:off x="9144000" y="-457200"/>
            <a:ext cx="6126480" cy="2286000"/>
          </a:xfrm>
          <a:prstGeom prst="arc">
            <a:avLst/>
          </a:prstGeom>
          <a:noFill/>
          <a:ln w="50800"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rc 2"/>
          <p:cNvSpPr/>
          <p:nvPr/>
        </p:nvSpPr>
        <p:spPr>
          <a:xfrm>
            <a:off x="8046720" y="-411480"/>
            <a:ext cx="6492240" cy="2011680"/>
          </a:xfrm>
          <a:prstGeom prst="arc">
            <a:avLst/>
          </a:prstGeom>
          <a:noFill/>
          <a:ln w="50800"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ahpsi_logo_web_120px(222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28600"/>
            <a:ext cx="1143000" cy="1143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83080" y="640080"/>
            <a:ext cx="8412480" cy="54864"/>
          </a:xfrm>
          <a:prstGeom prst="rect">
            <a:avLst/>
          </a:prstGeom>
          <a:solidFill>
            <a:srgbClr val="DAA520"/>
          </a:solidFill>
          <a:ln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783080" y="164592"/>
            <a:ext cx="94183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i="0">
                <a:solidFill>
                  <a:srgbClr val="002D7D"/>
                </a:solidFill>
                <a:latin typeface="Aptos"/>
              </a:rPr>
              <a:t>1. Formularios básicos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10512" y="777240"/>
            <a:ext cx="914400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 i="1">
                <a:solidFill>
                  <a:srgbClr val="002D7D"/>
                </a:solidFill>
                <a:latin typeface="Aptos"/>
              </a:rPr>
              <a:t>Documentos clave para atención, registro y seguimiento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2728448" y="256032"/>
            <a:ext cx="1234440" cy="420624"/>
          </a:xfrm>
          <a:prstGeom prst="roundRect">
            <a:avLst/>
          </a:prstGeom>
          <a:solidFill>
            <a:srgbClr val="002D7D"/>
          </a:solidFill>
          <a:ln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2783312" y="310896"/>
            <a:ext cx="1143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Slide 3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7662672"/>
            <a:ext cx="14630400" cy="566928"/>
          </a:xfrm>
          <a:prstGeom prst="rect">
            <a:avLst/>
          </a:prstGeom>
          <a:solidFill>
            <a:srgbClr val="002D7D"/>
          </a:solidFill>
          <a:ln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11480" y="7818120"/>
            <a:ext cx="13121640" cy="246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Aptos"/>
              </a:rPr>
              <a:t>Domingo, 26 de julio de 2026  |  9:00 a. m. – 3:00 p. m.  |  Escuela Juan Pablo Duarte &amp; José Martí  |  25 First Street, Elizabeth, NJ 07206  |  732-277-9640  |  info@ahpsi.org</a:t>
            </a:r>
          </a:p>
        </p:txBody>
      </p:sp>
      <p:sp>
        <p:nvSpPr>
          <p:cNvPr id="12" name="Oval 11"/>
          <p:cNvSpPr/>
          <p:nvPr/>
        </p:nvSpPr>
        <p:spPr>
          <a:xfrm>
            <a:off x="13880592" y="7763256"/>
            <a:ext cx="384048" cy="384048"/>
          </a:xfrm>
          <a:prstGeom prst="ellipse">
            <a:avLst/>
          </a:prstGeom>
          <a:solidFill>
            <a:srgbClr val="DAA52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3880592" y="7827264"/>
            <a:ext cx="384048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1508760"/>
            <a:ext cx="66294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Formulario General de Registro del Paciente.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Formulario de Servicios Solicitados / Servicios a Ofrecerse.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Hoja de Registro Interno por Área, terapista o voluntario.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Hoja de Referimiento para resultados anormales o necesidades de seguimiento.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Reporte Final de la Feria. Nunca olvidar.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41248" y="6199632"/>
            <a:ext cx="6400800" cy="676656"/>
          </a:xfrm>
          <a:prstGeom prst="roundRect">
            <a:avLst/>
          </a:prstGeom>
          <a:solidFill>
            <a:srgbClr val="FFFAEB"/>
          </a:solidFill>
          <a:ln w="19050"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69848" y="6364224"/>
            <a:ext cx="5943600" cy="4480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 i="1">
                <a:solidFill>
                  <a:srgbClr val="002D7D"/>
                </a:solidFill>
                <a:latin typeface="Aptos"/>
              </a:rPr>
              <a:t>Estos formularios ayudan a documentar, orientar y referir mejor a cada participante.</a:t>
            </a:r>
          </a:p>
        </p:txBody>
      </p:sp>
      <p:pic>
        <p:nvPicPr>
          <p:cNvPr id="17" name="Picture 16" descr="a_realistic_clean_indoor_registration_office_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8120" y="1417320"/>
            <a:ext cx="6263640" cy="544068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7818120" y="1417320"/>
            <a:ext cx="6263640" cy="5440680"/>
          </a:xfrm>
          <a:prstGeom prst="rect">
            <a:avLst/>
          </a:prstGeom>
          <a:noFill/>
          <a:ln w="15875"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rc 1"/>
          <p:cNvSpPr/>
          <p:nvPr/>
        </p:nvSpPr>
        <p:spPr>
          <a:xfrm>
            <a:off x="9144000" y="-457200"/>
            <a:ext cx="6126480" cy="2286000"/>
          </a:xfrm>
          <a:prstGeom prst="arc">
            <a:avLst/>
          </a:prstGeom>
          <a:noFill/>
          <a:ln w="50800"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rc 2"/>
          <p:cNvSpPr/>
          <p:nvPr/>
        </p:nvSpPr>
        <p:spPr>
          <a:xfrm>
            <a:off x="8046720" y="-411480"/>
            <a:ext cx="6492240" cy="2011680"/>
          </a:xfrm>
          <a:prstGeom prst="arc">
            <a:avLst/>
          </a:prstGeom>
          <a:noFill/>
          <a:ln w="50800"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ahpsi_logo_web_120px(222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28600"/>
            <a:ext cx="1143000" cy="1143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83080" y="640080"/>
            <a:ext cx="8412480" cy="54864"/>
          </a:xfrm>
          <a:prstGeom prst="rect">
            <a:avLst/>
          </a:prstGeom>
          <a:solidFill>
            <a:srgbClr val="DAA520"/>
          </a:solidFill>
          <a:ln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783080" y="164592"/>
            <a:ext cx="94183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i="0">
                <a:solidFill>
                  <a:srgbClr val="002D7D"/>
                </a:solidFill>
                <a:latin typeface="Aptos"/>
              </a:rPr>
              <a:t>Uso correcto de formularios y referimientos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10512" y="777240"/>
            <a:ext cx="914400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 i="1">
                <a:solidFill>
                  <a:srgbClr val="002D7D"/>
                </a:solidFill>
                <a:latin typeface="Aptos"/>
              </a:rPr>
              <a:t>Del registro inicial al seguimiento final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2728448" y="256032"/>
            <a:ext cx="1234440" cy="420624"/>
          </a:xfrm>
          <a:prstGeom prst="roundRect">
            <a:avLst/>
          </a:prstGeom>
          <a:solidFill>
            <a:srgbClr val="002D7D"/>
          </a:solidFill>
          <a:ln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2783312" y="310896"/>
            <a:ext cx="1143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Slide 4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7662672"/>
            <a:ext cx="14630400" cy="566928"/>
          </a:xfrm>
          <a:prstGeom prst="rect">
            <a:avLst/>
          </a:prstGeom>
          <a:solidFill>
            <a:srgbClr val="002D7D"/>
          </a:solidFill>
          <a:ln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11480" y="7818120"/>
            <a:ext cx="13121640" cy="246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Aptos"/>
              </a:rPr>
              <a:t>Domingo, 26 de julio de 2026  |  9:00 a. m. – 3:00 p. m.  |  Escuela Juan Pablo Duarte &amp; José Martí  |  25 First Street, Elizabeth, NJ 07206  |  732-277-9640  |  info@ahpsi.org</a:t>
            </a:r>
          </a:p>
        </p:txBody>
      </p:sp>
      <p:sp>
        <p:nvSpPr>
          <p:cNvPr id="12" name="Oval 11"/>
          <p:cNvSpPr/>
          <p:nvPr/>
        </p:nvSpPr>
        <p:spPr>
          <a:xfrm>
            <a:off x="13880592" y="7763256"/>
            <a:ext cx="384048" cy="384048"/>
          </a:xfrm>
          <a:prstGeom prst="ellipse">
            <a:avLst/>
          </a:prstGeom>
          <a:solidFill>
            <a:srgbClr val="DAA52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3880592" y="7827264"/>
            <a:ext cx="384048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1508760"/>
            <a:ext cx="66294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Mantener la información organizada y confidencial.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Registrar servicios recibidos por cada participante.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Documentar resultados anormales o necesidades de orientación.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Entregar referimiento cuando el participante necesita seguimiento.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Conservar datos para el reporte final y evaluación de impacto.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41248" y="6199632"/>
            <a:ext cx="6400800" cy="676656"/>
          </a:xfrm>
          <a:prstGeom prst="roundRect">
            <a:avLst/>
          </a:prstGeom>
          <a:solidFill>
            <a:srgbClr val="FFFAEB"/>
          </a:solidFill>
          <a:ln w="19050"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69848" y="6364224"/>
            <a:ext cx="5943600" cy="4480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 i="1">
                <a:solidFill>
                  <a:srgbClr val="002D7D"/>
                </a:solidFill>
                <a:latin typeface="Aptos"/>
              </a:rPr>
              <a:t>La hoja de referimiento convierte el hallazgo de la feria en una oportunidad de atención continua.</a:t>
            </a:r>
          </a:p>
        </p:txBody>
      </p:sp>
      <p:pic>
        <p:nvPicPr>
          <p:cNvPr id="17" name="Picture 16" descr="a_clean_softly_lit_modern_office_clinic_consult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8120" y="1417320"/>
            <a:ext cx="6263640" cy="544068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7818120" y="1417320"/>
            <a:ext cx="6263640" cy="5440680"/>
          </a:xfrm>
          <a:prstGeom prst="rect">
            <a:avLst/>
          </a:prstGeom>
          <a:noFill/>
          <a:ln w="15875"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rc 1"/>
          <p:cNvSpPr/>
          <p:nvPr/>
        </p:nvSpPr>
        <p:spPr>
          <a:xfrm>
            <a:off x="9144000" y="-457200"/>
            <a:ext cx="6126480" cy="2286000"/>
          </a:xfrm>
          <a:prstGeom prst="arc">
            <a:avLst/>
          </a:prstGeom>
          <a:noFill/>
          <a:ln w="50800"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rc 2"/>
          <p:cNvSpPr/>
          <p:nvPr/>
        </p:nvSpPr>
        <p:spPr>
          <a:xfrm>
            <a:off x="8046720" y="-411480"/>
            <a:ext cx="6492240" cy="2011680"/>
          </a:xfrm>
          <a:prstGeom prst="arc">
            <a:avLst/>
          </a:prstGeom>
          <a:noFill/>
          <a:ln w="50800"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ahpsi_logo_web_120px(222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28600"/>
            <a:ext cx="1143000" cy="1143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83080" y="640080"/>
            <a:ext cx="8412480" cy="54864"/>
          </a:xfrm>
          <a:prstGeom prst="rect">
            <a:avLst/>
          </a:prstGeom>
          <a:solidFill>
            <a:srgbClr val="DAA520"/>
          </a:solidFill>
          <a:ln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783080" y="164592"/>
            <a:ext cx="94183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i="0">
                <a:solidFill>
                  <a:srgbClr val="002D7D"/>
                </a:solidFill>
                <a:latin typeface="Aptos"/>
              </a:rPr>
              <a:t>2. Hojas guías educativas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10512" y="777240"/>
            <a:ext cx="914400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 i="1">
                <a:solidFill>
                  <a:srgbClr val="002D7D"/>
                </a:solidFill>
                <a:latin typeface="Aptos"/>
              </a:rPr>
              <a:t>Educación sencilla, práctica y preventiva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2728448" y="256032"/>
            <a:ext cx="1234440" cy="420624"/>
          </a:xfrm>
          <a:prstGeom prst="roundRect">
            <a:avLst/>
          </a:prstGeom>
          <a:solidFill>
            <a:srgbClr val="002D7D"/>
          </a:solidFill>
          <a:ln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2783312" y="310896"/>
            <a:ext cx="1143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Slide 5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7662672"/>
            <a:ext cx="14630400" cy="566928"/>
          </a:xfrm>
          <a:prstGeom prst="rect">
            <a:avLst/>
          </a:prstGeom>
          <a:solidFill>
            <a:srgbClr val="002D7D"/>
          </a:solidFill>
          <a:ln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11480" y="7818120"/>
            <a:ext cx="13121640" cy="246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Aptos"/>
              </a:rPr>
              <a:t>Domingo, 26 de julio de 2026  |  9:00 a. m. – 3:00 p. m.  |  Escuela Juan Pablo Duarte &amp; José Martí  |  25 First Street, Elizabeth, NJ 07206  |  732-277-9640  |  info@ahpsi.org</a:t>
            </a:r>
          </a:p>
        </p:txBody>
      </p:sp>
      <p:sp>
        <p:nvSpPr>
          <p:cNvPr id="12" name="Oval 11"/>
          <p:cNvSpPr/>
          <p:nvPr/>
        </p:nvSpPr>
        <p:spPr>
          <a:xfrm>
            <a:off x="13880592" y="7763256"/>
            <a:ext cx="384048" cy="384048"/>
          </a:xfrm>
          <a:prstGeom prst="ellipse">
            <a:avLst/>
          </a:prstGeom>
          <a:solidFill>
            <a:srgbClr val="DAA52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3880592" y="7827264"/>
            <a:ext cx="384048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1508760"/>
            <a:ext cx="66294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Hoja guía sobre prueba de glucosa.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Hoja guía sobre colesterol.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Hoja guía de atención dental.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Material educativo adicional: nutrición, presión arterial, prevención, salud mental, servicios sociales y referimientos.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41248" y="6199632"/>
            <a:ext cx="6400800" cy="676656"/>
          </a:xfrm>
          <a:prstGeom prst="roundRect">
            <a:avLst/>
          </a:prstGeom>
          <a:solidFill>
            <a:srgbClr val="FFFAEB"/>
          </a:solidFill>
          <a:ln w="19050"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69848" y="6364224"/>
            <a:ext cx="5943600" cy="4480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 i="1">
                <a:solidFill>
                  <a:srgbClr val="002D7D"/>
                </a:solidFill>
                <a:latin typeface="Aptos"/>
              </a:rPr>
              <a:t>Las guías ayudan a entender resultados, tomar decisiones saludables y buscar seguimiento.</a:t>
            </a:r>
          </a:p>
        </p:txBody>
      </p:sp>
      <p:pic>
        <p:nvPicPr>
          <p:cNvPr id="17" name="Picture 16" descr="a_high_resolution_well_lit_top_down_angled_sti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8120" y="1417320"/>
            <a:ext cx="6263640" cy="544068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7818120" y="1417320"/>
            <a:ext cx="6263640" cy="5440680"/>
          </a:xfrm>
          <a:prstGeom prst="rect">
            <a:avLst/>
          </a:prstGeom>
          <a:noFill/>
          <a:ln w="15875"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rc 1"/>
          <p:cNvSpPr/>
          <p:nvPr/>
        </p:nvSpPr>
        <p:spPr>
          <a:xfrm>
            <a:off x="9144000" y="-457200"/>
            <a:ext cx="6126480" cy="2286000"/>
          </a:xfrm>
          <a:prstGeom prst="arc">
            <a:avLst/>
          </a:prstGeom>
          <a:noFill/>
          <a:ln w="50800"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rc 2"/>
          <p:cNvSpPr/>
          <p:nvPr/>
        </p:nvSpPr>
        <p:spPr>
          <a:xfrm>
            <a:off x="8046720" y="-411480"/>
            <a:ext cx="6492240" cy="2011680"/>
          </a:xfrm>
          <a:prstGeom prst="arc">
            <a:avLst/>
          </a:prstGeom>
          <a:noFill/>
          <a:ln w="50800"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ahpsi_logo_web_120px(222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28600"/>
            <a:ext cx="1143000" cy="1143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83080" y="640080"/>
            <a:ext cx="8412480" cy="54864"/>
          </a:xfrm>
          <a:prstGeom prst="rect">
            <a:avLst/>
          </a:prstGeom>
          <a:solidFill>
            <a:srgbClr val="DAA520"/>
          </a:solidFill>
          <a:ln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783080" y="164592"/>
            <a:ext cx="94183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i="0">
                <a:solidFill>
                  <a:srgbClr val="002D7D"/>
                </a:solidFill>
                <a:latin typeface="Aptos"/>
              </a:rPr>
              <a:t>3. Signs / Señales principales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10512" y="777240"/>
            <a:ext cx="914400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 i="1">
                <a:solidFill>
                  <a:srgbClr val="002D7D"/>
                </a:solidFill>
                <a:latin typeface="Aptos"/>
              </a:rPr>
              <a:t>Orientación visual para el flujo de la feria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2728448" y="256032"/>
            <a:ext cx="1234440" cy="420624"/>
          </a:xfrm>
          <a:prstGeom prst="roundRect">
            <a:avLst/>
          </a:prstGeom>
          <a:solidFill>
            <a:srgbClr val="002D7D"/>
          </a:solidFill>
          <a:ln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2783312" y="310896"/>
            <a:ext cx="1143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Slide 6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7662672"/>
            <a:ext cx="14630400" cy="566928"/>
          </a:xfrm>
          <a:prstGeom prst="rect">
            <a:avLst/>
          </a:prstGeom>
          <a:solidFill>
            <a:srgbClr val="002D7D"/>
          </a:solidFill>
          <a:ln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11480" y="7818120"/>
            <a:ext cx="13121640" cy="246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Aptos"/>
              </a:rPr>
              <a:t>Domingo, 26 de julio de 2026  |  9:00 a. m. – 3:00 p. m.  |  Escuela Juan Pablo Duarte &amp; José Martí  |  25 First Street, Elizabeth, NJ 07206  |  732-277-9640  |  info@ahpsi.org</a:t>
            </a:r>
          </a:p>
        </p:txBody>
      </p:sp>
      <p:sp>
        <p:nvSpPr>
          <p:cNvPr id="12" name="Oval 11"/>
          <p:cNvSpPr/>
          <p:nvPr/>
        </p:nvSpPr>
        <p:spPr>
          <a:xfrm>
            <a:off x="13880592" y="7763256"/>
            <a:ext cx="384048" cy="384048"/>
          </a:xfrm>
          <a:prstGeom prst="ellipse">
            <a:avLst/>
          </a:prstGeom>
          <a:solidFill>
            <a:srgbClr val="DAA52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3880592" y="7827264"/>
            <a:ext cx="384048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1508760"/>
            <a:ext cx="66294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Registro / Registration.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Información General / Information Desk.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Exámenes de Salud / Health Screenings.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Glucosa / Blood Sugar.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Colesterol / Cholesterol.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Presión Arterial / Blood Pressure.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EKG / Electrocardiogram.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Servicios Dentales / Dental Services.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Servicios de Visión / Vision Screening.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Educación en Salud / Health Education.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41248" y="6199632"/>
            <a:ext cx="6400800" cy="676656"/>
          </a:xfrm>
          <a:prstGeom prst="roundRect">
            <a:avLst/>
          </a:prstGeom>
          <a:solidFill>
            <a:srgbClr val="FFFAEB"/>
          </a:solidFill>
          <a:ln w="19050"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69848" y="6364224"/>
            <a:ext cx="5943600" cy="4480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 i="1">
                <a:solidFill>
                  <a:srgbClr val="002D7D"/>
                </a:solidFill>
                <a:latin typeface="Aptos"/>
              </a:rPr>
              <a:t>Las señales reducen confusión y facilitan el trabajo de coordinadores y voluntarios.</a:t>
            </a:r>
          </a:p>
        </p:txBody>
      </p:sp>
      <p:pic>
        <p:nvPicPr>
          <p:cNvPr id="17" name="Picture 16" descr="wide_clean_vector_illustration_editorial_sty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8120" y="1417320"/>
            <a:ext cx="6263640" cy="544068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7818120" y="1417320"/>
            <a:ext cx="6263640" cy="5440680"/>
          </a:xfrm>
          <a:prstGeom prst="rect">
            <a:avLst/>
          </a:prstGeom>
          <a:noFill/>
          <a:ln w="15875"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rc 1"/>
          <p:cNvSpPr/>
          <p:nvPr/>
        </p:nvSpPr>
        <p:spPr>
          <a:xfrm>
            <a:off x="9144000" y="-457200"/>
            <a:ext cx="6126480" cy="2286000"/>
          </a:xfrm>
          <a:prstGeom prst="arc">
            <a:avLst/>
          </a:prstGeom>
          <a:noFill/>
          <a:ln w="50800"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rc 2"/>
          <p:cNvSpPr/>
          <p:nvPr/>
        </p:nvSpPr>
        <p:spPr>
          <a:xfrm>
            <a:off x="8046720" y="-411480"/>
            <a:ext cx="6492240" cy="2011680"/>
          </a:xfrm>
          <a:prstGeom prst="arc">
            <a:avLst/>
          </a:prstGeom>
          <a:noFill/>
          <a:ln w="50800"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ahpsi_logo_web_120px(222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28600"/>
            <a:ext cx="1143000" cy="1143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83080" y="640080"/>
            <a:ext cx="8412480" cy="54864"/>
          </a:xfrm>
          <a:prstGeom prst="rect">
            <a:avLst/>
          </a:prstGeom>
          <a:solidFill>
            <a:srgbClr val="DAA520"/>
          </a:solidFill>
          <a:ln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783080" y="164592"/>
            <a:ext cx="94183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i="0">
                <a:solidFill>
                  <a:srgbClr val="002D7D"/>
                </a:solidFill>
                <a:latin typeface="Aptos"/>
              </a:rPr>
              <a:t>Signs / Señales de apoyo y circulación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10512" y="777240"/>
            <a:ext cx="914400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 i="1">
                <a:solidFill>
                  <a:srgbClr val="002D7D"/>
                </a:solidFill>
                <a:latin typeface="Aptos"/>
              </a:rPr>
              <a:t>Privacidad, entrada, salida y áreas especiales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2728448" y="256032"/>
            <a:ext cx="1234440" cy="420624"/>
          </a:xfrm>
          <a:prstGeom prst="roundRect">
            <a:avLst/>
          </a:prstGeom>
          <a:solidFill>
            <a:srgbClr val="002D7D"/>
          </a:solidFill>
          <a:ln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2783312" y="310896"/>
            <a:ext cx="1143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Slide 7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7662672"/>
            <a:ext cx="14630400" cy="566928"/>
          </a:xfrm>
          <a:prstGeom prst="rect">
            <a:avLst/>
          </a:prstGeom>
          <a:solidFill>
            <a:srgbClr val="002D7D"/>
          </a:solidFill>
          <a:ln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11480" y="7818120"/>
            <a:ext cx="13121640" cy="246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Aptos"/>
              </a:rPr>
              <a:t>Domingo, 26 de julio de 2026  |  9:00 a. m. – 3:00 p. m.  |  Escuela Juan Pablo Duarte &amp; José Martí  |  25 First Street, Elizabeth, NJ 07206  |  732-277-9640  |  info@ahpsi.org</a:t>
            </a:r>
          </a:p>
        </p:txBody>
      </p:sp>
      <p:sp>
        <p:nvSpPr>
          <p:cNvPr id="12" name="Oval 11"/>
          <p:cNvSpPr/>
          <p:nvPr/>
        </p:nvSpPr>
        <p:spPr>
          <a:xfrm>
            <a:off x="13880592" y="7763256"/>
            <a:ext cx="384048" cy="384048"/>
          </a:xfrm>
          <a:prstGeom prst="ellipse">
            <a:avLst/>
          </a:prstGeom>
          <a:solidFill>
            <a:srgbClr val="DAA52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3880592" y="7827264"/>
            <a:ext cx="384048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1508760"/>
            <a:ext cx="66294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Referimientos / Referrals.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Área Confidencial / Private Area.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Área de Niños / Children’s Area.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Servicios Sociales y Legales / Social &amp; Legal Services.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Mamografía y Papanicolau – Referimiento solamente.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Coordinación General / Main Coordination.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Voluntarios / Volunteers.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Baños / Restrooms.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Entrada / Entrance y Salida / Exit.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Unidades Móviles / Mobile Units y Estacionamiento / Parking.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41248" y="6199632"/>
            <a:ext cx="6400800" cy="676656"/>
          </a:xfrm>
          <a:prstGeom prst="roundRect">
            <a:avLst/>
          </a:prstGeom>
          <a:solidFill>
            <a:srgbClr val="FFFAEB"/>
          </a:solidFill>
          <a:ln w="19050"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69848" y="6364224"/>
            <a:ext cx="5943600" cy="4480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 i="1">
                <a:solidFill>
                  <a:srgbClr val="002D7D"/>
                </a:solidFill>
                <a:latin typeface="Aptos"/>
              </a:rPr>
              <a:t>Importante: señalizar claramente entrada, salida, baños y áreas confidenciales.</a:t>
            </a:r>
          </a:p>
        </p:txBody>
      </p:sp>
      <p:pic>
        <p:nvPicPr>
          <p:cNvPr id="17" name="Picture 16" descr="a_wide_bright_clean_illustration_of_a_communit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8120" y="1417320"/>
            <a:ext cx="6263640" cy="544068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7818120" y="1417320"/>
            <a:ext cx="6263640" cy="5440680"/>
          </a:xfrm>
          <a:prstGeom prst="rect">
            <a:avLst/>
          </a:prstGeom>
          <a:noFill/>
          <a:ln w="15875"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rc 1"/>
          <p:cNvSpPr/>
          <p:nvPr/>
        </p:nvSpPr>
        <p:spPr>
          <a:xfrm>
            <a:off x="9144000" y="-457200"/>
            <a:ext cx="6126480" cy="2286000"/>
          </a:xfrm>
          <a:prstGeom prst="arc">
            <a:avLst/>
          </a:prstGeom>
          <a:noFill/>
          <a:ln w="50800"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rc 2"/>
          <p:cNvSpPr/>
          <p:nvPr/>
        </p:nvSpPr>
        <p:spPr>
          <a:xfrm>
            <a:off x="8046720" y="-411480"/>
            <a:ext cx="6492240" cy="2011680"/>
          </a:xfrm>
          <a:prstGeom prst="arc">
            <a:avLst/>
          </a:prstGeom>
          <a:noFill/>
          <a:ln w="50800"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ahpsi_logo_web_120px(222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28600"/>
            <a:ext cx="1143000" cy="1143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83080" y="640080"/>
            <a:ext cx="8412480" cy="54864"/>
          </a:xfrm>
          <a:prstGeom prst="rect">
            <a:avLst/>
          </a:prstGeom>
          <a:solidFill>
            <a:srgbClr val="DAA520"/>
          </a:solidFill>
          <a:ln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783080" y="164592"/>
            <a:ext cx="94183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i="0">
                <a:solidFill>
                  <a:srgbClr val="002D7D"/>
                </a:solidFill>
                <a:latin typeface="Aptos"/>
              </a:rPr>
              <a:t>4. Materiales clínicos esenciales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10512" y="777240"/>
            <a:ext cx="914400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 i="1">
                <a:solidFill>
                  <a:srgbClr val="002D7D"/>
                </a:solidFill>
                <a:latin typeface="Aptos"/>
              </a:rPr>
              <a:t>Glucosa, colesterol y bioseguridad básica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2728448" y="256032"/>
            <a:ext cx="1234440" cy="420624"/>
          </a:xfrm>
          <a:prstGeom prst="roundRect">
            <a:avLst/>
          </a:prstGeom>
          <a:solidFill>
            <a:srgbClr val="002D7D"/>
          </a:solidFill>
          <a:ln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2783312" y="310896"/>
            <a:ext cx="1143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Slide 8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7662672"/>
            <a:ext cx="14630400" cy="566928"/>
          </a:xfrm>
          <a:prstGeom prst="rect">
            <a:avLst/>
          </a:prstGeom>
          <a:solidFill>
            <a:srgbClr val="002D7D"/>
          </a:solidFill>
          <a:ln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11480" y="7818120"/>
            <a:ext cx="13121640" cy="246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Aptos"/>
              </a:rPr>
              <a:t>Domingo, 26 de julio de 2026  |  9:00 a. m. – 3:00 p. m.  |  Escuela Juan Pablo Duarte &amp; José Martí  |  25 First Street, Elizabeth, NJ 07206  |  732-277-9640  |  info@ahpsi.org</a:t>
            </a:r>
          </a:p>
        </p:txBody>
      </p:sp>
      <p:sp>
        <p:nvSpPr>
          <p:cNvPr id="12" name="Oval 11"/>
          <p:cNvSpPr/>
          <p:nvPr/>
        </p:nvSpPr>
        <p:spPr>
          <a:xfrm>
            <a:off x="13880592" y="7763256"/>
            <a:ext cx="384048" cy="384048"/>
          </a:xfrm>
          <a:prstGeom prst="ellipse">
            <a:avLst/>
          </a:prstGeom>
          <a:solidFill>
            <a:srgbClr val="DAA52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3880592" y="7827264"/>
            <a:ext cx="384048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1508760"/>
            <a:ext cx="66294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550">
                <a:solidFill>
                  <a:srgbClr val="191919"/>
                </a:solidFill>
                <a:latin typeface="Aptos"/>
              </a:defRPr>
            </a:pPr>
            <a:r>
              <a:t>Glucose machine / Máquina para medir glucosa.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550">
                <a:solidFill>
                  <a:srgbClr val="191919"/>
                </a:solidFill>
                <a:latin typeface="Aptos"/>
              </a:defRPr>
            </a:pPr>
            <a:r>
              <a:t>Glucose strips / Tirillas de glucosa.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550">
                <a:solidFill>
                  <a:srgbClr val="191919"/>
                </a:solidFill>
                <a:latin typeface="Aptos"/>
              </a:defRPr>
            </a:pPr>
            <a:r>
              <a:t>Cholesterol strips / Tirillas de colesterol.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550">
                <a:solidFill>
                  <a:srgbClr val="191919"/>
                </a:solidFill>
                <a:latin typeface="Aptos"/>
              </a:defRPr>
            </a:pPr>
            <a:r>
              <a:t>Lancets / Lancetas.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550">
                <a:solidFill>
                  <a:srgbClr val="191919"/>
                </a:solidFill>
                <a:latin typeface="Aptos"/>
              </a:defRPr>
            </a:pPr>
            <a:r>
              <a:t>Alcohol pads / Sobrecitos de alcohol.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550">
                <a:solidFill>
                  <a:srgbClr val="191919"/>
                </a:solidFill>
                <a:latin typeface="Aptos"/>
              </a:defRPr>
            </a:pPr>
            <a:r>
              <a:t>Gauzes 2x2 / Gazas pequeñas.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550">
                <a:solidFill>
                  <a:srgbClr val="191919"/>
                </a:solidFill>
                <a:latin typeface="Aptos"/>
              </a:defRPr>
            </a:pPr>
            <a:r>
              <a:t>Bandaids / Curitas.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550">
                <a:solidFill>
                  <a:srgbClr val="191919"/>
                </a:solidFill>
                <a:latin typeface="Aptos"/>
              </a:defRPr>
            </a:pPr>
            <a:r>
              <a:t>Gloves / Guantes: Small, Medium y Large.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550">
                <a:solidFill>
                  <a:srgbClr val="191919"/>
                </a:solidFill>
                <a:latin typeface="Aptos"/>
              </a:defRPr>
            </a:pPr>
            <a:r>
              <a:t>Sharp container / Recipiente rojo para agujas o lancetas.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550">
                <a:solidFill>
                  <a:srgbClr val="191919"/>
                </a:solidFill>
                <a:latin typeface="Aptos"/>
              </a:defRPr>
            </a:pPr>
            <a:r>
              <a:t>Paper table, drape sheets, hand sanitizer y zafacones pequeños.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550">
                <a:solidFill>
                  <a:srgbClr val="191919"/>
                </a:solidFill>
                <a:latin typeface="Aptos"/>
              </a:defRPr>
            </a:pPr>
            <a:r>
              <a:t>Lab coats disposable / Batas desechables.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41248" y="6199632"/>
            <a:ext cx="6400800" cy="676656"/>
          </a:xfrm>
          <a:prstGeom prst="roundRect">
            <a:avLst/>
          </a:prstGeom>
          <a:solidFill>
            <a:srgbClr val="FFFAEB"/>
          </a:solidFill>
          <a:ln w="19050"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69848" y="6364224"/>
            <a:ext cx="5943600" cy="4480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 i="1">
                <a:solidFill>
                  <a:srgbClr val="002D7D"/>
                </a:solidFill>
                <a:latin typeface="Aptos"/>
              </a:rPr>
              <a:t>Siempre revisar cantidad, fecha de expiración y funcionamiento de equipos.</a:t>
            </a:r>
          </a:p>
        </p:txBody>
      </p:sp>
      <p:pic>
        <p:nvPicPr>
          <p:cNvPr id="17" name="Picture 16" descr="a_clean_clinical_medical_tabletop_scene_photogra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8120" y="1417320"/>
            <a:ext cx="6263640" cy="544068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7818120" y="1417320"/>
            <a:ext cx="6263640" cy="5440680"/>
          </a:xfrm>
          <a:prstGeom prst="rect">
            <a:avLst/>
          </a:prstGeom>
          <a:noFill/>
          <a:ln w="15875"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rc 1"/>
          <p:cNvSpPr/>
          <p:nvPr/>
        </p:nvSpPr>
        <p:spPr>
          <a:xfrm>
            <a:off x="9144000" y="-457200"/>
            <a:ext cx="6126480" cy="2286000"/>
          </a:xfrm>
          <a:prstGeom prst="arc">
            <a:avLst/>
          </a:prstGeom>
          <a:noFill/>
          <a:ln w="50800"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rc 2"/>
          <p:cNvSpPr/>
          <p:nvPr/>
        </p:nvSpPr>
        <p:spPr>
          <a:xfrm>
            <a:off x="8046720" y="-411480"/>
            <a:ext cx="6492240" cy="2011680"/>
          </a:xfrm>
          <a:prstGeom prst="arc">
            <a:avLst/>
          </a:prstGeom>
          <a:noFill/>
          <a:ln w="50800"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ahpsi_logo_web_120px(222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28600"/>
            <a:ext cx="1143000" cy="1143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83080" y="640080"/>
            <a:ext cx="8412480" cy="54864"/>
          </a:xfrm>
          <a:prstGeom prst="rect">
            <a:avLst/>
          </a:prstGeom>
          <a:solidFill>
            <a:srgbClr val="DAA520"/>
          </a:solidFill>
          <a:ln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783080" y="164592"/>
            <a:ext cx="94183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i="0">
                <a:solidFill>
                  <a:srgbClr val="002D7D"/>
                </a:solidFill>
                <a:latin typeface="Aptos"/>
              </a:rPr>
              <a:t>Hoja guía: prueba de glucosa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10512" y="777240"/>
            <a:ext cx="914400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 i="1">
                <a:solidFill>
                  <a:srgbClr val="002D7D"/>
                </a:solidFill>
                <a:latin typeface="Aptos"/>
              </a:rPr>
              <a:t>Orientación básica para participantes y voluntarios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2728448" y="256032"/>
            <a:ext cx="1234440" cy="420624"/>
          </a:xfrm>
          <a:prstGeom prst="roundRect">
            <a:avLst/>
          </a:prstGeom>
          <a:solidFill>
            <a:srgbClr val="002D7D"/>
          </a:solidFill>
          <a:ln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2783312" y="310896"/>
            <a:ext cx="1143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Slide 9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7662672"/>
            <a:ext cx="14630400" cy="566928"/>
          </a:xfrm>
          <a:prstGeom prst="rect">
            <a:avLst/>
          </a:prstGeom>
          <a:solidFill>
            <a:srgbClr val="002D7D"/>
          </a:solidFill>
          <a:ln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11480" y="7818120"/>
            <a:ext cx="13121640" cy="246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Aptos"/>
              </a:rPr>
              <a:t>Domingo, 26 de julio de 2026  |  9:00 a. m. – 3:00 p. m.  |  Escuela Juan Pablo Duarte &amp; José Martí  |  25 First Street, Elizabeth, NJ 07206  |  732-277-9640  |  info@ahpsi.org</a:t>
            </a:r>
          </a:p>
        </p:txBody>
      </p:sp>
      <p:sp>
        <p:nvSpPr>
          <p:cNvPr id="12" name="Oval 11"/>
          <p:cNvSpPr/>
          <p:nvPr/>
        </p:nvSpPr>
        <p:spPr>
          <a:xfrm>
            <a:off x="13880592" y="7763256"/>
            <a:ext cx="384048" cy="384048"/>
          </a:xfrm>
          <a:prstGeom prst="ellipse">
            <a:avLst/>
          </a:prstGeom>
          <a:solidFill>
            <a:srgbClr val="DAA52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3880592" y="7827264"/>
            <a:ext cx="384048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1508760"/>
            <a:ext cx="66294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Explicar que la glucosa mide azúcar en sangre.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Confirmar si la persona comió recientemente, cuando sea relevante.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Usar lanceta, tirilla, guantes y descarte seguro.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Registrar el resultado en la hoja interna.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Orientar sobre alimentación saludable, hidratación y seguimiento.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Referir si el resultado está elevado o hay síntomas preocupantes.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41248" y="6199632"/>
            <a:ext cx="6400800" cy="676656"/>
          </a:xfrm>
          <a:prstGeom prst="roundRect">
            <a:avLst/>
          </a:prstGeom>
          <a:solidFill>
            <a:srgbClr val="FFFAEB"/>
          </a:solidFill>
          <a:ln w="19050"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69848" y="6364224"/>
            <a:ext cx="5943600" cy="4480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 i="1">
                <a:solidFill>
                  <a:srgbClr val="002D7D"/>
                </a:solidFill>
                <a:latin typeface="Aptos"/>
              </a:rPr>
              <a:t>La prueba no reemplaza una evaluación médica; orienta y ayuda a prevenir complicaciones.</a:t>
            </a:r>
          </a:p>
        </p:txBody>
      </p:sp>
      <p:pic>
        <p:nvPicPr>
          <p:cNvPr id="17" name="Picture 16" descr="a_clean_well_lit_clinical_medical_still_life_sce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8120" y="1417320"/>
            <a:ext cx="6263640" cy="544068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7818120" y="1417320"/>
            <a:ext cx="6263640" cy="5440680"/>
          </a:xfrm>
          <a:prstGeom prst="rect">
            <a:avLst/>
          </a:prstGeom>
          <a:noFill/>
          <a:ln w="15875"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rc 1"/>
          <p:cNvSpPr/>
          <p:nvPr/>
        </p:nvSpPr>
        <p:spPr>
          <a:xfrm>
            <a:off x="9144000" y="-457200"/>
            <a:ext cx="6126480" cy="2286000"/>
          </a:xfrm>
          <a:prstGeom prst="arc">
            <a:avLst/>
          </a:prstGeom>
          <a:noFill/>
          <a:ln w="50800"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rc 2"/>
          <p:cNvSpPr/>
          <p:nvPr/>
        </p:nvSpPr>
        <p:spPr>
          <a:xfrm>
            <a:off x="8046720" y="-411480"/>
            <a:ext cx="6492240" cy="2011680"/>
          </a:xfrm>
          <a:prstGeom prst="arc">
            <a:avLst/>
          </a:prstGeom>
          <a:noFill/>
          <a:ln w="50800"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ahpsi_logo_web_120px(222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28600"/>
            <a:ext cx="1143000" cy="1143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83080" y="640080"/>
            <a:ext cx="8412480" cy="54864"/>
          </a:xfrm>
          <a:prstGeom prst="rect">
            <a:avLst/>
          </a:prstGeom>
          <a:solidFill>
            <a:srgbClr val="DAA520"/>
          </a:solidFill>
          <a:ln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783080" y="164592"/>
            <a:ext cx="94183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i="0">
                <a:solidFill>
                  <a:srgbClr val="002D7D"/>
                </a:solidFill>
                <a:latin typeface="Aptos"/>
              </a:rPr>
              <a:t>Hoja guía: colesterol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10512" y="777240"/>
            <a:ext cx="914400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 i="1">
                <a:solidFill>
                  <a:srgbClr val="002D7D"/>
                </a:solidFill>
                <a:latin typeface="Aptos"/>
              </a:rPr>
              <a:t>Prevención cardiovascular y seguimiento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2728448" y="256032"/>
            <a:ext cx="1234440" cy="420624"/>
          </a:xfrm>
          <a:prstGeom prst="roundRect">
            <a:avLst/>
          </a:prstGeom>
          <a:solidFill>
            <a:srgbClr val="002D7D"/>
          </a:solidFill>
          <a:ln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2783312" y="310896"/>
            <a:ext cx="1143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Slide 10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7662672"/>
            <a:ext cx="14630400" cy="566928"/>
          </a:xfrm>
          <a:prstGeom prst="rect">
            <a:avLst/>
          </a:prstGeom>
          <a:solidFill>
            <a:srgbClr val="002D7D"/>
          </a:solidFill>
          <a:ln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11480" y="7818120"/>
            <a:ext cx="13121640" cy="246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Aptos"/>
              </a:rPr>
              <a:t>Domingo, 26 de julio de 2026  |  9:00 a. m. – 3:00 p. m.  |  Escuela Juan Pablo Duarte &amp; José Martí  |  25 First Street, Elizabeth, NJ 07206  |  732-277-9640  |  info@ahpsi.org</a:t>
            </a:r>
          </a:p>
        </p:txBody>
      </p:sp>
      <p:sp>
        <p:nvSpPr>
          <p:cNvPr id="12" name="Oval 11"/>
          <p:cNvSpPr/>
          <p:nvPr/>
        </p:nvSpPr>
        <p:spPr>
          <a:xfrm>
            <a:off x="13880592" y="7763256"/>
            <a:ext cx="384048" cy="384048"/>
          </a:xfrm>
          <a:prstGeom prst="ellipse">
            <a:avLst/>
          </a:prstGeom>
          <a:solidFill>
            <a:srgbClr val="DAA52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3880592" y="7827264"/>
            <a:ext cx="384048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10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1508760"/>
            <a:ext cx="66294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Explicar que el colesterol alto puede aumentar el riesgo cardiovascular.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Verificar tirillas, equipo y materiales de punción.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Registrar resultados y observaciones.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Promover dieta con frutas, vegetales, granos integrales y menos grasas saturadas.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Recomendar actividad física y seguimiento médico.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Referir si el resultado es elevado o el participante tiene factores de riesgo.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41248" y="6199632"/>
            <a:ext cx="6400800" cy="676656"/>
          </a:xfrm>
          <a:prstGeom prst="roundRect">
            <a:avLst/>
          </a:prstGeom>
          <a:solidFill>
            <a:srgbClr val="FFFAEB"/>
          </a:solidFill>
          <a:ln w="19050"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69848" y="6364224"/>
            <a:ext cx="5943600" cy="4480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 i="1">
                <a:solidFill>
                  <a:srgbClr val="002D7D"/>
                </a:solidFill>
                <a:latin typeface="Aptos"/>
              </a:rPr>
              <a:t>El colesterol se controla mejor con educación, cambios de estilo de vida y seguimiento profesional.</a:t>
            </a:r>
          </a:p>
        </p:txBody>
      </p:sp>
      <p:pic>
        <p:nvPicPr>
          <p:cNvPr id="17" name="Picture 16" descr="a_high_resolution_well_lit_top_down_angled_sti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8120" y="1417320"/>
            <a:ext cx="6263640" cy="544068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7818120" y="1417320"/>
            <a:ext cx="6263640" cy="5440680"/>
          </a:xfrm>
          <a:prstGeom prst="rect">
            <a:avLst/>
          </a:prstGeom>
          <a:noFill/>
          <a:ln w="15875"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rc 1"/>
          <p:cNvSpPr/>
          <p:nvPr/>
        </p:nvSpPr>
        <p:spPr>
          <a:xfrm>
            <a:off x="9144000" y="-457200"/>
            <a:ext cx="6126480" cy="2286000"/>
          </a:xfrm>
          <a:prstGeom prst="arc">
            <a:avLst/>
          </a:prstGeom>
          <a:noFill/>
          <a:ln w="50800"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rc 2"/>
          <p:cNvSpPr/>
          <p:nvPr/>
        </p:nvSpPr>
        <p:spPr>
          <a:xfrm>
            <a:off x="8046720" y="-411480"/>
            <a:ext cx="6492240" cy="2011680"/>
          </a:xfrm>
          <a:prstGeom prst="arc">
            <a:avLst/>
          </a:prstGeom>
          <a:noFill/>
          <a:ln w="50800"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ahpsi_logo_web_120px(222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28600"/>
            <a:ext cx="1143000" cy="1143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83080" y="640080"/>
            <a:ext cx="8412480" cy="54864"/>
          </a:xfrm>
          <a:prstGeom prst="rect">
            <a:avLst/>
          </a:prstGeom>
          <a:solidFill>
            <a:srgbClr val="DAA520"/>
          </a:solidFill>
          <a:ln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783080" y="164592"/>
            <a:ext cx="94183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i="0">
                <a:solidFill>
                  <a:srgbClr val="002D7D"/>
                </a:solidFill>
                <a:latin typeface="Aptos"/>
              </a:rPr>
              <a:t>5. Material dental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10512" y="777240"/>
            <a:ext cx="914400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 i="1">
                <a:solidFill>
                  <a:srgbClr val="002D7D"/>
                </a:solidFill>
                <a:latin typeface="Aptos"/>
              </a:rPr>
              <a:t>Kits, educación oral y apoyo de referimiento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2728448" y="256032"/>
            <a:ext cx="1234440" cy="420624"/>
          </a:xfrm>
          <a:prstGeom prst="roundRect">
            <a:avLst/>
          </a:prstGeom>
          <a:solidFill>
            <a:srgbClr val="002D7D"/>
          </a:solidFill>
          <a:ln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2783312" y="310896"/>
            <a:ext cx="1143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Slide 11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7662672"/>
            <a:ext cx="14630400" cy="566928"/>
          </a:xfrm>
          <a:prstGeom prst="rect">
            <a:avLst/>
          </a:prstGeom>
          <a:solidFill>
            <a:srgbClr val="002D7D"/>
          </a:solidFill>
          <a:ln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11480" y="7818120"/>
            <a:ext cx="13121640" cy="246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Aptos"/>
              </a:rPr>
              <a:t>Domingo, 26 de julio de 2026  |  9:00 a. m. – 3:00 p. m.  |  Escuela Juan Pablo Duarte &amp; José Martí  |  25 First Street, Elizabeth, NJ 07206  |  732-277-9640  |  info@ahpsi.org</a:t>
            </a:r>
          </a:p>
        </p:txBody>
      </p:sp>
      <p:sp>
        <p:nvSpPr>
          <p:cNvPr id="12" name="Oval 11"/>
          <p:cNvSpPr/>
          <p:nvPr/>
        </p:nvSpPr>
        <p:spPr>
          <a:xfrm>
            <a:off x="13880592" y="7763256"/>
            <a:ext cx="384048" cy="384048"/>
          </a:xfrm>
          <a:prstGeom prst="ellipse">
            <a:avLst/>
          </a:prstGeom>
          <a:solidFill>
            <a:srgbClr val="DAA52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3880592" y="7827264"/>
            <a:ext cx="384048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11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1508760"/>
            <a:ext cx="66294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Dental pack handout kit.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Toothpaste / Pasta dental.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Toothbrush / Cepillos dentales.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Dental floss / Hilo dental.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Equipos dentales variados.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Material educativo de salud oral.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Hoja guía de atención dental.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Hoja de referimiento dental, si aplica.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41248" y="6199632"/>
            <a:ext cx="6400800" cy="676656"/>
          </a:xfrm>
          <a:prstGeom prst="roundRect">
            <a:avLst/>
          </a:prstGeom>
          <a:solidFill>
            <a:srgbClr val="FFFAEB"/>
          </a:solidFill>
          <a:ln w="19050"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69848" y="6364224"/>
            <a:ext cx="5943600" cy="4480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 i="1">
                <a:solidFill>
                  <a:srgbClr val="002D7D"/>
                </a:solidFill>
                <a:latin typeface="Aptos"/>
              </a:rPr>
              <a:t>Meta: educar, orientar y promover buena higiene oral en toda la familia.</a:t>
            </a:r>
          </a:p>
        </p:txBody>
      </p:sp>
      <p:pic>
        <p:nvPicPr>
          <p:cNvPr id="17" name="Picture 16" descr="a_clean_bright_modern_dental_health_product_sti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8120" y="1417320"/>
            <a:ext cx="6263640" cy="544068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7818120" y="1417320"/>
            <a:ext cx="6263640" cy="5440680"/>
          </a:xfrm>
          <a:prstGeom prst="rect">
            <a:avLst/>
          </a:prstGeom>
          <a:noFill/>
          <a:ln w="15875"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rc 1"/>
          <p:cNvSpPr/>
          <p:nvPr/>
        </p:nvSpPr>
        <p:spPr>
          <a:xfrm>
            <a:off x="9144000" y="-457200"/>
            <a:ext cx="6126480" cy="2286000"/>
          </a:xfrm>
          <a:prstGeom prst="arc">
            <a:avLst/>
          </a:prstGeom>
          <a:noFill/>
          <a:ln w="50800"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rc 2"/>
          <p:cNvSpPr/>
          <p:nvPr/>
        </p:nvSpPr>
        <p:spPr>
          <a:xfrm>
            <a:off x="8046720" y="-411480"/>
            <a:ext cx="6492240" cy="2011680"/>
          </a:xfrm>
          <a:prstGeom prst="arc">
            <a:avLst/>
          </a:prstGeom>
          <a:noFill/>
          <a:ln w="50800"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ahpsi_logo_web_120px(222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28600"/>
            <a:ext cx="1143000" cy="1143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83080" y="640080"/>
            <a:ext cx="8412480" cy="54864"/>
          </a:xfrm>
          <a:prstGeom prst="rect">
            <a:avLst/>
          </a:prstGeom>
          <a:solidFill>
            <a:srgbClr val="DAA520"/>
          </a:solidFill>
          <a:ln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783080" y="164592"/>
            <a:ext cx="94183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i="0">
                <a:solidFill>
                  <a:srgbClr val="002D7D"/>
                </a:solidFill>
                <a:latin typeface="Aptos"/>
              </a:rPr>
              <a:t>6. EKG y apoyo técnico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10512" y="777240"/>
            <a:ext cx="914400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 i="1">
                <a:solidFill>
                  <a:srgbClr val="002D7D"/>
                </a:solidFill>
                <a:latin typeface="Aptos"/>
              </a:rPr>
              <a:t>Equipos, papel, accesorios y energía de respaldo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2728448" y="256032"/>
            <a:ext cx="1234440" cy="420624"/>
          </a:xfrm>
          <a:prstGeom prst="roundRect">
            <a:avLst/>
          </a:prstGeom>
          <a:solidFill>
            <a:srgbClr val="002D7D"/>
          </a:solidFill>
          <a:ln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2783312" y="310896"/>
            <a:ext cx="1143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Slide 12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7662672"/>
            <a:ext cx="14630400" cy="566928"/>
          </a:xfrm>
          <a:prstGeom prst="rect">
            <a:avLst/>
          </a:prstGeom>
          <a:solidFill>
            <a:srgbClr val="002D7D"/>
          </a:solidFill>
          <a:ln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11480" y="7818120"/>
            <a:ext cx="13121640" cy="246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Aptos"/>
              </a:rPr>
              <a:t>Domingo, 26 de julio de 2026  |  9:00 a. m. – 3:00 p. m.  |  Escuela Juan Pablo Duarte &amp; José Martí  |  25 First Street, Elizabeth, NJ 07206  |  732-277-9640  |  info@ahpsi.org</a:t>
            </a:r>
          </a:p>
        </p:txBody>
      </p:sp>
      <p:sp>
        <p:nvSpPr>
          <p:cNvPr id="12" name="Oval 11"/>
          <p:cNvSpPr/>
          <p:nvPr/>
        </p:nvSpPr>
        <p:spPr>
          <a:xfrm>
            <a:off x="13880592" y="7763256"/>
            <a:ext cx="384048" cy="384048"/>
          </a:xfrm>
          <a:prstGeom prst="ellipse">
            <a:avLst/>
          </a:prstGeom>
          <a:solidFill>
            <a:srgbClr val="DAA52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3880592" y="7827264"/>
            <a:ext cx="384048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12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1508760"/>
            <a:ext cx="66294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EKG machine / Máquina de electrocardiograma.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EKG paper supply / Papel para EKG.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Electrodos, cables y accesorios necesarios.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Extensiones eléctricas.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Power strips / Regletas.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Baterías AA, AAA y 9V.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Cargadores y cables de apoyo, si aplica.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Probar equipos antes del evento.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41248" y="6199632"/>
            <a:ext cx="6400800" cy="676656"/>
          </a:xfrm>
          <a:prstGeom prst="roundRect">
            <a:avLst/>
          </a:prstGeom>
          <a:solidFill>
            <a:srgbClr val="FFFAEB"/>
          </a:solidFill>
          <a:ln w="19050"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69848" y="6364224"/>
            <a:ext cx="5943600" cy="4480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 i="1">
                <a:solidFill>
                  <a:srgbClr val="002D7D"/>
                </a:solidFill>
                <a:latin typeface="Aptos"/>
              </a:rPr>
              <a:t>Consejo: identificar con tiempo quién será responsable del equipo y sus materiales.</a:t>
            </a:r>
          </a:p>
        </p:txBody>
      </p:sp>
      <p:pic>
        <p:nvPicPr>
          <p:cNvPr id="17" name="Picture 16" descr="a_clean_well_lit_indoor_scene_of_a_medical_heal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8120" y="1417320"/>
            <a:ext cx="6263640" cy="544068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7818120" y="1417320"/>
            <a:ext cx="6263640" cy="5440680"/>
          </a:xfrm>
          <a:prstGeom prst="rect">
            <a:avLst/>
          </a:prstGeom>
          <a:noFill/>
          <a:ln w="15875"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rc 1"/>
          <p:cNvSpPr/>
          <p:nvPr/>
        </p:nvSpPr>
        <p:spPr>
          <a:xfrm>
            <a:off x="9144000" y="-457200"/>
            <a:ext cx="6126480" cy="2286000"/>
          </a:xfrm>
          <a:prstGeom prst="arc">
            <a:avLst/>
          </a:prstGeom>
          <a:noFill/>
          <a:ln w="50800"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rc 2"/>
          <p:cNvSpPr/>
          <p:nvPr/>
        </p:nvSpPr>
        <p:spPr>
          <a:xfrm>
            <a:off x="8046720" y="-411480"/>
            <a:ext cx="6492240" cy="2011680"/>
          </a:xfrm>
          <a:prstGeom prst="arc">
            <a:avLst/>
          </a:prstGeom>
          <a:noFill/>
          <a:ln w="50800"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ahpsi_logo_web_120px(222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28600"/>
            <a:ext cx="1143000" cy="1143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83080" y="640080"/>
            <a:ext cx="8412480" cy="54864"/>
          </a:xfrm>
          <a:prstGeom prst="rect">
            <a:avLst/>
          </a:prstGeom>
          <a:solidFill>
            <a:srgbClr val="DAA520"/>
          </a:solidFill>
          <a:ln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783080" y="164592"/>
            <a:ext cx="94183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i="0">
                <a:solidFill>
                  <a:srgbClr val="002D7D"/>
                </a:solidFill>
                <a:latin typeface="Aptos"/>
              </a:rPr>
              <a:t>7. Materiales de oficina y montaje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10512" y="777240"/>
            <a:ext cx="914400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 i="1">
                <a:solidFill>
                  <a:srgbClr val="002D7D"/>
                </a:solidFill>
                <a:latin typeface="Aptos"/>
              </a:rPr>
              <a:t>Herramientas pequeñas que evitan grandes retrasos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2728448" y="256032"/>
            <a:ext cx="1234440" cy="420624"/>
          </a:xfrm>
          <a:prstGeom prst="roundRect">
            <a:avLst/>
          </a:prstGeom>
          <a:solidFill>
            <a:srgbClr val="002D7D"/>
          </a:solidFill>
          <a:ln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2783312" y="310896"/>
            <a:ext cx="1143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Slide 13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7662672"/>
            <a:ext cx="14630400" cy="566928"/>
          </a:xfrm>
          <a:prstGeom prst="rect">
            <a:avLst/>
          </a:prstGeom>
          <a:solidFill>
            <a:srgbClr val="002D7D"/>
          </a:solidFill>
          <a:ln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11480" y="7818120"/>
            <a:ext cx="13121640" cy="246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Aptos"/>
              </a:rPr>
              <a:t>Domingo, 26 de julio de 2026  |  9:00 a. m. – 3:00 p. m.  |  Escuela Juan Pablo Duarte &amp; José Martí  |  25 First Street, Elizabeth, NJ 07206  |  732-277-9640  |  info@ahpsi.org</a:t>
            </a:r>
          </a:p>
        </p:txBody>
      </p:sp>
      <p:sp>
        <p:nvSpPr>
          <p:cNvPr id="12" name="Oval 11"/>
          <p:cNvSpPr/>
          <p:nvPr/>
        </p:nvSpPr>
        <p:spPr>
          <a:xfrm>
            <a:off x="13880592" y="7763256"/>
            <a:ext cx="384048" cy="384048"/>
          </a:xfrm>
          <a:prstGeom prst="ellipse">
            <a:avLst/>
          </a:prstGeom>
          <a:solidFill>
            <a:srgbClr val="DAA52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3880592" y="7827264"/>
            <a:ext cx="384048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13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1508760"/>
            <a:ext cx="66294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550">
                <a:solidFill>
                  <a:srgbClr val="191919"/>
                </a:solidFill>
                <a:latin typeface="Aptos"/>
              </a:defRPr>
            </a:pPr>
            <a:r>
              <a:t>Markers / Marcadores.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550">
                <a:solidFill>
                  <a:srgbClr val="191919"/>
                </a:solidFill>
                <a:latin typeface="Aptos"/>
              </a:defRPr>
            </a:pPr>
            <a:r>
              <a:t>Pens and pencils / Bolígrafo y lápices.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550">
                <a:solidFill>
                  <a:srgbClr val="191919"/>
                </a:solidFill>
                <a:latin typeface="Aptos"/>
              </a:defRPr>
            </a:pPr>
            <a:r>
              <a:t>Paper clips / Clips.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550">
                <a:solidFill>
                  <a:srgbClr val="191919"/>
                </a:solidFill>
                <a:latin typeface="Aptos"/>
              </a:defRPr>
            </a:pPr>
            <a:r>
              <a:t>Rubber bands / Banditas elásticas.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550">
                <a:solidFill>
                  <a:srgbClr val="191919"/>
                </a:solidFill>
                <a:latin typeface="Aptos"/>
              </a:defRPr>
            </a:pPr>
            <a:r>
              <a:t>Strong tape / Cinta fuerte para letreros y anuncios.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550">
                <a:solidFill>
                  <a:srgbClr val="191919"/>
                </a:solidFill>
                <a:latin typeface="Aptos"/>
              </a:defRPr>
            </a:pPr>
            <a:r>
              <a:t>Small ropes / Sogas pequeñas.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550">
                <a:solidFill>
                  <a:srgbClr val="191919"/>
                </a:solidFill>
                <a:latin typeface="Aptos"/>
              </a:defRPr>
            </a:pPr>
            <a:r>
              <a:t>Blank cardboard / Cartulina en blanco.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550">
                <a:solidFill>
                  <a:srgbClr val="191919"/>
                </a:solidFill>
                <a:latin typeface="Aptos"/>
              </a:defRPr>
            </a:pPr>
            <a:r>
              <a:t>Clipboards, scissors, stapler and staples.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550">
                <a:solidFill>
                  <a:srgbClr val="191919"/>
                </a:solidFill>
                <a:latin typeface="Aptos"/>
              </a:defRPr>
            </a:pPr>
            <a:r>
              <a:t>Name tags / Gafetes.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550">
                <a:solidFill>
                  <a:srgbClr val="191919"/>
                </a:solidFill>
                <a:latin typeface="Aptos"/>
              </a:defRPr>
            </a:pPr>
            <a:r>
              <a:t>Lista de voluntarios y coordinadores.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550">
                <a:solidFill>
                  <a:srgbClr val="191919"/>
                </a:solidFill>
                <a:latin typeface="Aptos"/>
              </a:defRPr>
            </a:pPr>
            <a:r>
              <a:t>Plano de distribución de mesas y programa impreso.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41248" y="6199632"/>
            <a:ext cx="6400800" cy="676656"/>
          </a:xfrm>
          <a:prstGeom prst="roundRect">
            <a:avLst/>
          </a:prstGeom>
          <a:solidFill>
            <a:srgbClr val="FFFAEB"/>
          </a:solidFill>
          <a:ln w="19050"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69848" y="6364224"/>
            <a:ext cx="5943600" cy="4480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 i="1">
                <a:solidFill>
                  <a:srgbClr val="002D7D"/>
                </a:solidFill>
                <a:latin typeface="Aptos"/>
              </a:rPr>
              <a:t>No subestimar los materiales de montaje: cinta, marcadores y cartulinas siempre hacen falta.</a:t>
            </a:r>
          </a:p>
        </p:txBody>
      </p:sp>
      <p:pic>
        <p:nvPicPr>
          <p:cNvPr id="17" name="Picture 16" descr="wide_well_lit_shot_of_a_tabletop_or_conference_o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8120" y="1417320"/>
            <a:ext cx="6263640" cy="544068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7818120" y="1417320"/>
            <a:ext cx="6263640" cy="5440680"/>
          </a:xfrm>
          <a:prstGeom prst="rect">
            <a:avLst/>
          </a:prstGeom>
          <a:noFill/>
          <a:ln w="15875"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rc 1"/>
          <p:cNvSpPr/>
          <p:nvPr/>
        </p:nvSpPr>
        <p:spPr>
          <a:xfrm>
            <a:off x="9144000" y="-457200"/>
            <a:ext cx="6126480" cy="2286000"/>
          </a:xfrm>
          <a:prstGeom prst="arc">
            <a:avLst/>
          </a:prstGeom>
          <a:noFill/>
          <a:ln w="50800"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rc 2"/>
          <p:cNvSpPr/>
          <p:nvPr/>
        </p:nvSpPr>
        <p:spPr>
          <a:xfrm>
            <a:off x="8046720" y="-411480"/>
            <a:ext cx="6492240" cy="2011680"/>
          </a:xfrm>
          <a:prstGeom prst="arc">
            <a:avLst/>
          </a:prstGeom>
          <a:noFill/>
          <a:ln w="50800"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ahpsi_logo_web_120px(222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28600"/>
            <a:ext cx="1143000" cy="1143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83080" y="640080"/>
            <a:ext cx="8412480" cy="54864"/>
          </a:xfrm>
          <a:prstGeom prst="rect">
            <a:avLst/>
          </a:prstGeom>
          <a:solidFill>
            <a:srgbClr val="DAA520"/>
          </a:solidFill>
          <a:ln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783080" y="164592"/>
            <a:ext cx="94183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i="0">
                <a:solidFill>
                  <a:srgbClr val="002D7D"/>
                </a:solidFill>
                <a:latin typeface="Aptos"/>
              </a:rPr>
              <a:t>8. Coordinación final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10512" y="777240"/>
            <a:ext cx="914400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 i="1">
                <a:solidFill>
                  <a:srgbClr val="002D7D"/>
                </a:solidFill>
                <a:latin typeface="Aptos"/>
              </a:rPr>
              <a:t>Confirmaciones 1–2 semanas antes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2728448" y="256032"/>
            <a:ext cx="1234440" cy="420624"/>
          </a:xfrm>
          <a:prstGeom prst="roundRect">
            <a:avLst/>
          </a:prstGeom>
          <a:solidFill>
            <a:srgbClr val="002D7D"/>
          </a:solidFill>
          <a:ln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2783312" y="310896"/>
            <a:ext cx="1143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Slide 14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7662672"/>
            <a:ext cx="14630400" cy="566928"/>
          </a:xfrm>
          <a:prstGeom prst="rect">
            <a:avLst/>
          </a:prstGeom>
          <a:solidFill>
            <a:srgbClr val="002D7D"/>
          </a:solidFill>
          <a:ln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11480" y="7818120"/>
            <a:ext cx="13121640" cy="246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Aptos"/>
              </a:rPr>
              <a:t>Domingo, 26 de julio de 2026  |  9:00 a. m. – 3:00 p. m.  |  Escuela Juan Pablo Duarte &amp; José Martí  |  25 First Street, Elizabeth, NJ 07206  |  732-277-9640  |  info@ahpsi.org</a:t>
            </a:r>
          </a:p>
        </p:txBody>
      </p:sp>
      <p:sp>
        <p:nvSpPr>
          <p:cNvPr id="12" name="Oval 11"/>
          <p:cNvSpPr/>
          <p:nvPr/>
        </p:nvSpPr>
        <p:spPr>
          <a:xfrm>
            <a:off x="13880592" y="7763256"/>
            <a:ext cx="384048" cy="384048"/>
          </a:xfrm>
          <a:prstGeom prst="ellipse">
            <a:avLst/>
          </a:prstGeom>
          <a:solidFill>
            <a:srgbClr val="DAA52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3880592" y="7827264"/>
            <a:ext cx="384048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14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1508760"/>
            <a:ext cx="66294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550">
                <a:solidFill>
                  <a:srgbClr val="191919"/>
                </a:solidFill>
                <a:latin typeface="Aptos"/>
              </a:defRPr>
            </a:pPr>
            <a:r>
              <a:t>Confirmar agencias participantes.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550">
                <a:solidFill>
                  <a:srgbClr val="191919"/>
                </a:solidFill>
                <a:latin typeface="Aptos"/>
              </a:defRPr>
            </a:pPr>
            <a:r>
              <a:t>Confirmar profesionales y voluntarios.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550">
                <a:solidFill>
                  <a:srgbClr val="191919"/>
                </a:solidFill>
                <a:latin typeface="Aptos"/>
              </a:defRPr>
            </a:pPr>
            <a:r>
              <a:t>Confirmar mesas, sillas y áreas asignadas.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550">
                <a:solidFill>
                  <a:srgbClr val="191919"/>
                </a:solidFill>
                <a:latin typeface="Aptos"/>
              </a:defRPr>
            </a:pPr>
            <a:r>
              <a:t>Confirmar ubicación de registro, exámenes, dental, educación, referimientos y área confidencial.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550">
                <a:solidFill>
                  <a:srgbClr val="191919"/>
                </a:solidFill>
                <a:latin typeface="Aptos"/>
              </a:defRPr>
            </a:pPr>
            <a:r>
              <a:t>Confirmar comida y agua para voluntarios.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550">
                <a:solidFill>
                  <a:srgbClr val="191919"/>
                </a:solidFill>
                <a:latin typeface="Aptos"/>
              </a:defRPr>
            </a:pPr>
            <a:r>
              <a:t>Confirmar unidades móviles y estacionamiento.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550">
                <a:solidFill>
                  <a:srgbClr val="191919"/>
                </a:solidFill>
                <a:latin typeface="Aptos"/>
              </a:defRPr>
            </a:pPr>
            <a:r>
              <a:t>Confirmar flujo de entrada y salida.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550">
                <a:solidFill>
                  <a:srgbClr val="191919"/>
                </a:solidFill>
                <a:latin typeface="Aptos"/>
              </a:defRPr>
            </a:pPr>
            <a:r>
              <a:t>Confirmar protocolo para resultados anormales.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550">
                <a:solidFill>
                  <a:srgbClr val="191919"/>
                </a:solidFill>
                <a:latin typeface="Aptos"/>
              </a:defRPr>
            </a:pPr>
            <a:r>
              <a:t>Confirmar publicación en redes sociales y página web.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41248" y="6199632"/>
            <a:ext cx="6400800" cy="676656"/>
          </a:xfrm>
          <a:prstGeom prst="roundRect">
            <a:avLst/>
          </a:prstGeom>
          <a:solidFill>
            <a:srgbClr val="FFFAEB"/>
          </a:solidFill>
          <a:ln w="19050"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69848" y="6364224"/>
            <a:ext cx="5943600" cy="4480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 i="1">
                <a:solidFill>
                  <a:srgbClr val="002D7D"/>
                </a:solidFill>
                <a:latin typeface="Aptos"/>
              </a:rPr>
              <a:t>Una confirmación temprana evita improvisaciones el día de la feria.</a:t>
            </a:r>
          </a:p>
        </p:txBody>
      </p:sp>
      <p:pic>
        <p:nvPicPr>
          <p:cNvPr id="17" name="Picture 16" descr="a_bright_clean_illustrated_graphic_art_style_s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8120" y="1417320"/>
            <a:ext cx="6263640" cy="544068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7818120" y="1417320"/>
            <a:ext cx="6263640" cy="5440680"/>
          </a:xfrm>
          <a:prstGeom prst="rect">
            <a:avLst/>
          </a:prstGeom>
          <a:noFill/>
          <a:ln w="15875"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rc 1"/>
          <p:cNvSpPr/>
          <p:nvPr/>
        </p:nvSpPr>
        <p:spPr>
          <a:xfrm>
            <a:off x="9144000" y="-457200"/>
            <a:ext cx="6126480" cy="2286000"/>
          </a:xfrm>
          <a:prstGeom prst="arc">
            <a:avLst/>
          </a:prstGeom>
          <a:noFill/>
          <a:ln w="50800"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rc 2"/>
          <p:cNvSpPr/>
          <p:nvPr/>
        </p:nvSpPr>
        <p:spPr>
          <a:xfrm>
            <a:off x="8046720" y="-411480"/>
            <a:ext cx="6492240" cy="2011680"/>
          </a:xfrm>
          <a:prstGeom prst="arc">
            <a:avLst/>
          </a:prstGeom>
          <a:noFill/>
          <a:ln w="50800"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ahpsi_logo_web_120px(222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28600"/>
            <a:ext cx="1143000" cy="1143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83080" y="640080"/>
            <a:ext cx="8412480" cy="54864"/>
          </a:xfrm>
          <a:prstGeom prst="rect">
            <a:avLst/>
          </a:prstGeom>
          <a:solidFill>
            <a:srgbClr val="DAA520"/>
          </a:solidFill>
          <a:ln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783080" y="164592"/>
            <a:ext cx="94183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i="0">
                <a:solidFill>
                  <a:srgbClr val="002D7D"/>
                </a:solidFill>
                <a:latin typeface="Aptos"/>
              </a:rPr>
              <a:t>Recordatorio institucional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10512" y="777240"/>
            <a:ext cx="914400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 i="1">
                <a:solidFill>
                  <a:srgbClr val="002D7D"/>
                </a:solidFill>
                <a:latin typeface="Aptos"/>
              </a:rPr>
              <a:t>Preparación, servicio y reporte final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2728448" y="256032"/>
            <a:ext cx="1234440" cy="420624"/>
          </a:xfrm>
          <a:prstGeom prst="roundRect">
            <a:avLst/>
          </a:prstGeom>
          <a:solidFill>
            <a:srgbClr val="002D7D"/>
          </a:solidFill>
          <a:ln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2783312" y="310896"/>
            <a:ext cx="1143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Slide 15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7662672"/>
            <a:ext cx="14630400" cy="566928"/>
          </a:xfrm>
          <a:prstGeom prst="rect">
            <a:avLst/>
          </a:prstGeom>
          <a:solidFill>
            <a:srgbClr val="002D7D"/>
          </a:solidFill>
          <a:ln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11480" y="7818120"/>
            <a:ext cx="13121640" cy="246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Aptos"/>
              </a:rPr>
              <a:t>Domingo, 26 de julio de 2026  |  9:00 a. m. – 3:00 p. m.  |  Escuela Juan Pablo Duarte &amp; José Martí  |  25 First Street, Elizabeth, NJ 07206  |  732-277-9640  |  info@ahpsi.org</a:t>
            </a:r>
          </a:p>
        </p:txBody>
      </p:sp>
      <p:sp>
        <p:nvSpPr>
          <p:cNvPr id="12" name="Oval 11"/>
          <p:cNvSpPr/>
          <p:nvPr/>
        </p:nvSpPr>
        <p:spPr>
          <a:xfrm>
            <a:off x="13880592" y="7763256"/>
            <a:ext cx="384048" cy="384048"/>
          </a:xfrm>
          <a:prstGeom prst="ellipse">
            <a:avLst/>
          </a:prstGeom>
          <a:solidFill>
            <a:srgbClr val="DAA52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3880592" y="7827264"/>
            <a:ext cx="384048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15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1508760"/>
            <a:ext cx="66294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La feria de salud comienza semanas antes del evento.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Cada formulario, letrero, tirilla y guante representa una oportunidad para servir.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Cada hoja educativa fortalece prevención y orientación.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Cada referimiento puede cambiar el rumbo de una familia.</a:t>
            </a:r>
          </a:p>
          <a:p>
            <a:pPr>
              <a:buChar char="□"/>
              <a:lnSpc>
                <a:spcPct val="105000"/>
              </a:lnSpc>
              <a:spcAft>
                <a:spcPts val="500"/>
              </a:spcAft>
              <a:defRPr sz="1650">
                <a:solidFill>
                  <a:srgbClr val="191919"/>
                </a:solidFill>
                <a:latin typeface="Aptos"/>
              </a:defRPr>
            </a:pPr>
            <a:r>
              <a:t>Nunca olvidar el Reporte Final de la Feria.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41248" y="6199632"/>
            <a:ext cx="6400800" cy="676656"/>
          </a:xfrm>
          <a:prstGeom prst="roundRect">
            <a:avLst/>
          </a:prstGeom>
          <a:solidFill>
            <a:srgbClr val="FFFAEB"/>
          </a:solidFill>
          <a:ln w="19050"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69848" y="6364224"/>
            <a:ext cx="5943600" cy="4480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 i="1">
                <a:solidFill>
                  <a:srgbClr val="002D7D"/>
                </a:solidFill>
                <a:latin typeface="Aptos"/>
              </a:rPr>
              <a:t>AHPSI: 37 años educando, sirviendo y promoviendo salud comunitaria.</a:t>
            </a:r>
          </a:p>
        </p:txBody>
      </p:sp>
      <p:pic>
        <p:nvPicPr>
          <p:cNvPr id="17" name="Picture 16" descr="wide_bright_photorealistic_group_portrait_sce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8120" y="1417320"/>
            <a:ext cx="6263640" cy="544068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7818120" y="1417320"/>
            <a:ext cx="6263640" cy="5440680"/>
          </a:xfrm>
          <a:prstGeom prst="rect">
            <a:avLst/>
          </a:prstGeom>
          <a:noFill/>
          <a:ln w="15875">
            <a:solidFill>
              <a:srgbClr val="002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AHPSI Checklist Rápido 1–2 Semanas Antes de la Feria de Salud</dc:title>
  <dc:subject>XIII Feria Comunitaria de la Salud de Elizabeth</dc:subject>
  <dc:creator>AHPSI</dc:creator>
  <cp:keywords>AHPSI, Feria de Salud, Elizabeth, checklist, formularios, señales, glucosa, colesterol, dental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